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8" r:id="rId3"/>
    <p:sldId id="259" r:id="rId4"/>
    <p:sldId id="261" r:id="rId5"/>
    <p:sldId id="260" r:id="rId6"/>
    <p:sldId id="265" r:id="rId7"/>
    <p:sldId id="287" r:id="rId8"/>
    <p:sldId id="263" r:id="rId9"/>
    <p:sldId id="266" r:id="rId10"/>
    <p:sldId id="267" r:id="rId11"/>
    <p:sldId id="269" r:id="rId12"/>
    <p:sldId id="28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11DC-F53E-41B5-9122-77B5C2E6A979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EC9AF-9F3C-47C9-A316-DFCF882114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00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r>
              <a:rPr lang="en-US" sz="1200" dirty="0" smtClean="0"/>
              <a:t>. </a:t>
            </a:r>
            <a:r>
              <a:rPr lang="el-GR" sz="1200" dirty="0" smtClean="0"/>
              <a:t>Παρατηρούμε πως τα πρόσωπα έχουν αντικατασταθεί με τα ονόματα των ηρώων</a:t>
            </a:r>
            <a:r>
              <a:rPr lang="el-GR" sz="14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2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 και με ρόλους.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3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Κυκλώνουμε τα ει.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C9AF-9F3C-47C9-A316-DFCF882114D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74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4789-AB0A-4677-8AC2-CCE7B8C1400D}" type="datetimeFigureOut">
              <a:rPr lang="el-GR" smtClean="0"/>
              <a:t>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20CA-7208-45BC-9766-ED4F60E6D65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386327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Δασκάλα : Ελευθερία Παπαδημητρίου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51520" y="1196753"/>
            <a:ext cx="4423556" cy="170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 smtClean="0">
                <a:latin typeface="Comic Sans MS" panose="030F0702030302020204" pitchFamily="66" charset="0"/>
                <a:ea typeface="Aka-AcidGR-GhostStory" pitchFamily="2" charset="0"/>
              </a:rPr>
              <a:t>Το καπέλο περπατάει</a:t>
            </a:r>
            <a:endParaRPr lang="el-GR" sz="6600" b="1" dirty="0">
              <a:latin typeface="Comic Sans MS" panose="030F0702030302020204" pitchFamily="66" charset="0"/>
              <a:ea typeface="Aka-AcidGR-GhostStory" pitchFamily="2" charset="0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1799202" y="2897559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200" b="1" dirty="0" smtClean="0">
                <a:solidFill>
                  <a:srgbClr val="FF0000"/>
                </a:solidFill>
                <a:latin typeface="Aka-AcidGR-TotallyPlain" pitchFamily="2" charset="0"/>
                <a:ea typeface="Aka-AcidGR-TotallyPlain" pitchFamily="2" charset="0"/>
              </a:rPr>
              <a:t>ει</a:t>
            </a:r>
            <a:endParaRPr lang="el-GR" sz="7200" b="1" dirty="0">
              <a:solidFill>
                <a:srgbClr val="FF0000"/>
              </a:solidFill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027239" cy="40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69608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681778" y="1014775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67860" y="1014775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610208" y="1486525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24654" y="1486525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10274" y="1990581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39034" y="1990581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538770" y="2443535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967530" y="2443535"/>
            <a:ext cx="527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GhostStory" pitchFamily="2" charset="0"/>
              </a:rPr>
              <a:t>ει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714356"/>
            <a:ext cx="89832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386327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Δασκάλα : Ελευθερία Παπαδημητρίου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51520" y="1196753"/>
            <a:ext cx="4423556" cy="170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 smtClean="0">
                <a:latin typeface="Comic Sans MS" panose="030F0702030302020204" pitchFamily="66" charset="0"/>
                <a:ea typeface="Aka-AcidGR-GhostStory" pitchFamily="2" charset="0"/>
              </a:rPr>
              <a:t>Το καπέλο περπατάει</a:t>
            </a:r>
            <a:endParaRPr lang="el-GR" sz="6600" b="1" dirty="0">
              <a:latin typeface="Comic Sans MS" panose="030F0702030302020204" pitchFamily="66" charset="0"/>
              <a:ea typeface="Aka-AcidGR-GhostStory" pitchFamily="2" charset="0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1799202" y="2897559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ει</a:t>
            </a:r>
            <a:endParaRPr lang="el-G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027239" cy="4027239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824303" y="4221088"/>
            <a:ext cx="4423556" cy="170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GhostStory" pitchFamily="2" charset="0"/>
              </a:rPr>
              <a:t>Τετράδιο εργασιών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-GhostSto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6193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C-Hollow" pitchFamily="2" charset="-95"/>
              </a:rPr>
              <a:t>Διαβάζουμε.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C-Hollow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408" y="0"/>
            <a:ext cx="22465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67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285728"/>
            <a:ext cx="4500594" cy="63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2209437" cy="2209437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51520" y="476672"/>
            <a:ext cx="3143240" cy="2143140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FF0000"/>
                </a:solidFill>
                <a:ea typeface="Aka-AcidGR5yearsold" pitchFamily="2" charset="-95"/>
              </a:rPr>
              <a:t>Τι βλέπουμε;</a:t>
            </a:r>
            <a:endParaRPr lang="el-GR" sz="4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829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290058"/>
            <a:ext cx="5072098" cy="29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3356992"/>
            <a:ext cx="2316182" cy="2316182"/>
          </a:xfrm>
          <a:prstGeom prst="rect">
            <a:avLst/>
          </a:prstGeom>
        </p:spPr>
      </p:pic>
      <p:sp>
        <p:nvSpPr>
          <p:cNvPr id="5" name="5 - Επεξήγηση με στρογγυλεμένο παραλληλόγραμμο"/>
          <p:cNvSpPr/>
          <p:nvPr/>
        </p:nvSpPr>
        <p:spPr>
          <a:xfrm>
            <a:off x="5652120" y="476672"/>
            <a:ext cx="3143240" cy="2143140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FF0000"/>
                </a:solidFill>
                <a:ea typeface="Aka-AcidGR5yearsold" pitchFamily="2" charset="-95"/>
              </a:rPr>
              <a:t>Εδώ τι βλέπουμε;</a:t>
            </a:r>
            <a:endParaRPr lang="el-GR" sz="4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592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32656"/>
            <a:ext cx="49686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8" y="3573016"/>
            <a:ext cx="2209437" cy="2209437"/>
          </a:xfrm>
          <a:prstGeom prst="rect">
            <a:avLst/>
          </a:prstGeom>
        </p:spPr>
      </p:pic>
      <p:sp>
        <p:nvSpPr>
          <p:cNvPr id="5" name="5 - Επεξήγηση με στρογγυλεμένο παραλληλόγραμμο"/>
          <p:cNvSpPr/>
          <p:nvPr/>
        </p:nvSpPr>
        <p:spPr>
          <a:xfrm>
            <a:off x="0" y="285728"/>
            <a:ext cx="3143240" cy="2143140"/>
          </a:xfrm>
          <a:prstGeom prst="wedgeRoundRectCallout">
            <a:avLst>
              <a:gd name="adj1" fmla="val 13439"/>
              <a:gd name="adj2" fmla="val 84710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rgbClr val="FF0000"/>
                </a:solidFill>
                <a:ea typeface="Aka-AcidGR5yearsold" pitchFamily="2" charset="-95"/>
              </a:rPr>
              <a:t>Τι είναι αυτό;</a:t>
            </a:r>
            <a:endParaRPr lang="el-GR" sz="4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1903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836498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9561" y="3281160"/>
            <a:ext cx="1724439" cy="172443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851920" y="285727"/>
            <a:ext cx="4643438" cy="2143140"/>
          </a:xfrm>
          <a:prstGeom prst="wedgeRoundRectCallout">
            <a:avLst>
              <a:gd name="adj1" fmla="val 31767"/>
              <a:gd name="adj2" fmla="val 6848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a typeface="Aka-AcidGR5yearsold" pitchFamily="2" charset="-95"/>
              </a:rPr>
              <a:t>Από πού είναι αυτό το κομμάτι;</a:t>
            </a:r>
            <a:endParaRPr lang="el-GR" sz="36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sp>
        <p:nvSpPr>
          <p:cNvPr id="7" name="5 - Επεξήγηση με στρογγυλεμένο παραλληλόγραμμο"/>
          <p:cNvSpPr/>
          <p:nvPr/>
        </p:nvSpPr>
        <p:spPr>
          <a:xfrm>
            <a:off x="3858150" y="285727"/>
            <a:ext cx="4643438" cy="2143140"/>
          </a:xfrm>
          <a:prstGeom prst="wedgeRoundRectCallout">
            <a:avLst>
              <a:gd name="adj1" fmla="val 31767"/>
              <a:gd name="adj2" fmla="val 6848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a typeface="Aka-AcidGR5yearsold" pitchFamily="2" charset="-95"/>
              </a:rPr>
              <a:t>Τι είναι οι αγγελίες;</a:t>
            </a:r>
            <a:endParaRPr lang="el-GR" sz="36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768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3739"/>
            <a:ext cx="915511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Έλλειψη 2"/>
          <p:cNvSpPr/>
          <p:nvPr/>
        </p:nvSpPr>
        <p:spPr>
          <a:xfrm>
            <a:off x="2339752" y="5301208"/>
            <a:ext cx="2376264" cy="685769"/>
          </a:xfrm>
          <a:prstGeom prst="ellipse">
            <a:avLst/>
          </a:prstGeom>
          <a:noFill/>
          <a:ln w="76200">
            <a:solidFill>
              <a:srgbClr val="F01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8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20701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05842" y="2443535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191330" y="2443535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477610" y="2443535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91462" y="3019599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343730" y="3595663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907049" y="4747791"/>
            <a:ext cx="622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905710" y="5323855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444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44" y="4277319"/>
            <a:ext cx="1242556" cy="124255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52120" y="476672"/>
            <a:ext cx="2987824" cy="1656184"/>
          </a:xfrm>
          <a:prstGeom prst="wedgeRoundRectCallout">
            <a:avLst>
              <a:gd name="adj1" fmla="val 45601"/>
              <a:gd name="adj2" fmla="val 15632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a typeface="Aka-AcidGR-GhostStory" pitchFamily="2" charset="0"/>
              </a:rPr>
              <a:t>Τι συμβαίνει;</a:t>
            </a:r>
            <a:endParaRPr lang="el-GR" sz="3600" b="1" dirty="0">
              <a:solidFill>
                <a:srgbClr val="FF0000"/>
              </a:solidFill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9" y="0"/>
            <a:ext cx="913801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928663" y="1230799"/>
            <a:ext cx="492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034" y="1873741"/>
            <a:ext cx="439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χ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96012" y="235743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925456" y="2928934"/>
            <a:ext cx="465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42910" y="3500438"/>
            <a:ext cx="442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296473" y="4071942"/>
            <a:ext cx="346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ί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574009" y="4643446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174331" y="5429264"/>
            <a:ext cx="2041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σχολείο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930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000240"/>
            <a:ext cx="91440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11560" y="3762906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     Το σκυλάκι  θέλει</a:t>
            </a:r>
          </a:p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 να   πάει 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στο 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σχολείο.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1291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25116"/>
            <a:ext cx="1242556" cy="124255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123728" y="224869"/>
            <a:ext cx="4104456" cy="1357298"/>
          </a:xfrm>
          <a:prstGeom prst="wedgeRoundRectCallout">
            <a:avLst>
              <a:gd name="adj1" fmla="val -72480"/>
              <a:gd name="adj2" fmla="val 745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a typeface="Aka-AcidGR-GhostStory" pitchFamily="2" charset="0"/>
              </a:rPr>
              <a:t>Παρατηρείτε κάτι διαφορετικό;</a:t>
            </a:r>
            <a:endParaRPr lang="el-GR" sz="3200" b="1" dirty="0">
              <a:solidFill>
                <a:srgbClr val="FF0000"/>
              </a:solidFill>
              <a:ea typeface="Aka-AcidGR-GhostStory" pitchFamily="2" charset="0"/>
            </a:endParaRPr>
          </a:p>
        </p:txBody>
      </p:sp>
      <p:sp>
        <p:nvSpPr>
          <p:cNvPr id="8" name="6 - Επεξήγηση με στρογγυλεμένο παραλληλόγραμμο"/>
          <p:cNvSpPr/>
          <p:nvPr/>
        </p:nvSpPr>
        <p:spPr>
          <a:xfrm>
            <a:off x="2123728" y="224869"/>
            <a:ext cx="4248472" cy="1357298"/>
          </a:xfrm>
          <a:prstGeom prst="wedgeRoundRectCallout">
            <a:avLst>
              <a:gd name="adj1" fmla="val -72480"/>
              <a:gd name="adj2" fmla="val 74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a typeface="Aka-AcidGR-GhostStory" pitchFamily="2" charset="0"/>
              </a:rPr>
              <a:t>A</a:t>
            </a:r>
            <a:r>
              <a:rPr lang="el-GR" sz="3600" b="1" dirty="0" err="1" smtClean="0">
                <a:solidFill>
                  <a:srgbClr val="FF0000"/>
                </a:solidFill>
                <a:ea typeface="Aka-AcidGR-GhostStory" pitchFamily="2" charset="0"/>
              </a:rPr>
              <a:t>κούμε</a:t>
            </a:r>
            <a:r>
              <a:rPr lang="el-GR" sz="3600" b="1" dirty="0" smtClean="0">
                <a:solidFill>
                  <a:srgbClr val="FF0000"/>
                </a:solidFill>
                <a:ea typeface="Aka-AcidGR-GhostStory" pitchFamily="2" charset="0"/>
              </a:rPr>
              <a:t> !Τι </a:t>
            </a:r>
            <a:r>
              <a:rPr lang="el-GR" sz="3600" b="1" dirty="0" smtClean="0">
                <a:solidFill>
                  <a:srgbClr val="FF0000"/>
                </a:solidFill>
                <a:ea typeface="Aka-AcidGR-GhostStory" pitchFamily="2" charset="0"/>
              </a:rPr>
              <a:t>συνέβη τελικά;</a:t>
            </a:r>
            <a:endParaRPr lang="el-GR" sz="3600" b="1" dirty="0">
              <a:solidFill>
                <a:srgbClr val="FF0000"/>
              </a:solidFill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1071570" cy="4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571744"/>
            <a:ext cx="1428760" cy="4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071810"/>
            <a:ext cx="12323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- Εικόνα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" y="411763"/>
            <a:ext cx="1250388" cy="1250388"/>
          </a:xfrm>
          <a:prstGeom prst="rect">
            <a:avLst/>
          </a:prstGeom>
        </p:spPr>
      </p:pic>
      <p:sp>
        <p:nvSpPr>
          <p:cNvPr id="11" name="10 - Επεξήγηση με στρογγυλεμένο παραλληλόγραμμο"/>
          <p:cNvSpPr/>
          <p:nvPr/>
        </p:nvSpPr>
        <p:spPr>
          <a:xfrm>
            <a:off x="1833127" y="361396"/>
            <a:ext cx="4156514" cy="1000132"/>
          </a:xfrm>
          <a:prstGeom prst="wedgeRoundRectCallout">
            <a:avLst>
              <a:gd name="adj1" fmla="val -60217"/>
              <a:gd name="adj2" fmla="val -7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rgbClr val="FF0000"/>
                </a:solidFill>
                <a:ea typeface="Aka-AcidGR-GhostStory" pitchFamily="2" charset="0"/>
              </a:rPr>
              <a:t>Τώρα προσέξτε! </a:t>
            </a:r>
            <a:endParaRPr lang="el-GR" sz="3600" dirty="0">
              <a:solidFill>
                <a:srgbClr val="FF0000"/>
              </a:solidFill>
              <a:ea typeface="Aka-AcidGR-GhostStory" pitchFamily="2" charset="0"/>
            </a:endParaRP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1833127" y="256867"/>
            <a:ext cx="4156514" cy="1227917"/>
          </a:xfrm>
          <a:prstGeom prst="wedgeRoundRectCallout">
            <a:avLst>
              <a:gd name="adj1" fmla="val -60352"/>
              <a:gd name="adj2" fmla="val -626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a typeface="Aka-AcidGR-GhostStory" pitchFamily="2" charset="0"/>
              </a:rPr>
              <a:t>Διαβάστε τις λέξεις που μεγάλωσαν.</a:t>
            </a:r>
            <a:endParaRPr lang="el-GR" sz="3600" b="1" dirty="0">
              <a:solidFill>
                <a:srgbClr val="FF0000"/>
              </a:solidFill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14612" y="-357214"/>
            <a:ext cx="399179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5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ε</a:t>
            </a:r>
            <a:r>
              <a:rPr lang="el-GR" sz="15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 = ι</a:t>
            </a:r>
            <a:endParaRPr lang="el-GR" sz="15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79" y="4406825"/>
            <a:ext cx="1962150" cy="196215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827584" y="1785926"/>
            <a:ext cx="789254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Το έ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ψιλον γιώτα είναι ι.</a:t>
            </a:r>
          </a:p>
          <a:p>
            <a:pPr algn="just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Τι κάνει; </a:t>
            </a:r>
          </a:p>
          <a:p>
            <a:pPr algn="just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Τρέχει, παίζει, μιλάει, μαθαίνει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576101" y="-354190"/>
            <a:ext cx="399179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5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Aka-AcidGR-GhostStory" pitchFamily="2" charset="0"/>
              </a:rPr>
              <a:t>ε</a:t>
            </a:r>
            <a:r>
              <a:rPr lang="el-GR" sz="150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Aka-AcidGR-GhostStory" pitchFamily="2" charset="0"/>
              </a:rPr>
              <a:t>ί</a:t>
            </a:r>
            <a:r>
              <a:rPr lang="el-GR" sz="15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Aka-AcidGR-GhostStory" pitchFamily="2" charset="0"/>
              </a:rPr>
              <a:t> </a:t>
            </a:r>
            <a:r>
              <a:rPr lang="el-GR" sz="15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ea typeface="Aka-AcidGR-GhostStory" pitchFamily="2" charset="0"/>
              </a:rPr>
              <a:t>= ι</a:t>
            </a:r>
            <a:endParaRPr lang="el-GR" sz="15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+mn-lt"/>
              <a:ea typeface="Aka-AcidGR-GhostStory" pitchFamily="2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18657" y="2708920"/>
            <a:ext cx="8722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ea typeface="Aka-AcidGR-GhostStory" pitchFamily="2" charset="0"/>
              </a:rPr>
              <a:t>Όταν το ει τονίζεται, ο τόνος πάει στο ι.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79512" y="2220832"/>
            <a:ext cx="8712968" cy="14961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4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79" y="4406825"/>
            <a:ext cx="1962150" cy="196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87859" cy="5433467"/>
          </a:xfrm>
        </p:spPr>
      </p:pic>
    </p:spTree>
    <p:extLst>
      <p:ext uri="{BB962C8B-B14F-4D97-AF65-F5344CB8AC3E}">
        <p14:creationId xmlns:p14="http://schemas.microsoft.com/office/powerpoint/2010/main" val="18907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853"/>
            <a:ext cx="1662702" cy="1662702"/>
          </a:xfrm>
          <a:prstGeom prst="rect">
            <a:avLst/>
          </a:prstGeom>
        </p:spPr>
      </p:pic>
      <p:sp>
        <p:nvSpPr>
          <p:cNvPr id="16" name="15 - Επεξήγηση με στρογγυλεμένο παραλληλόγραμμο"/>
          <p:cNvSpPr/>
          <p:nvPr/>
        </p:nvSpPr>
        <p:spPr>
          <a:xfrm>
            <a:off x="2317276" y="-3123"/>
            <a:ext cx="6431188" cy="1928802"/>
          </a:xfrm>
          <a:prstGeom prst="wedgeRoundRectCallout">
            <a:avLst>
              <a:gd name="adj1" fmla="val -62215"/>
              <a:gd name="adj2" fmla="val -892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a typeface="Aka-AcidGR-GhostStory" pitchFamily="2" charset="0"/>
              </a:rPr>
              <a:t>Διαβάζουμε τι λένε οι ήρωες. Υποδυόμαστε τους ρόλους.</a:t>
            </a:r>
            <a:endParaRPr lang="el-GR" sz="3200" b="1" dirty="0">
              <a:solidFill>
                <a:srgbClr val="FF0000"/>
              </a:solidFill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8301" y="0"/>
            <a:ext cx="284570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2357422" y="2000240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2143108" y="2571744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7858148" y="2500306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928926" y="3071810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643438" y="3071810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214810" y="4071942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7715272" y="4572008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5286380" y="5072074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2357422" y="5643578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5357818" y="6215082"/>
            <a:ext cx="428628" cy="428628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pic>
        <p:nvPicPr>
          <p:cNvPr id="19" name="18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1705"/>
            <a:ext cx="1233929" cy="1233929"/>
          </a:xfrm>
          <a:prstGeom prst="rect">
            <a:avLst/>
          </a:prstGeom>
        </p:spPr>
      </p:pic>
      <p:sp>
        <p:nvSpPr>
          <p:cNvPr id="20" name="19 - Επεξήγηση με στρογγυλεμένο παραλληλόγραμμο"/>
          <p:cNvSpPr/>
          <p:nvPr/>
        </p:nvSpPr>
        <p:spPr>
          <a:xfrm>
            <a:off x="2092444" y="127509"/>
            <a:ext cx="3622564" cy="1285884"/>
          </a:xfrm>
          <a:prstGeom prst="wedgeRoundRectCallout">
            <a:avLst>
              <a:gd name="adj1" fmla="val -65323"/>
              <a:gd name="adj2" fmla="val -1298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Βρείτε και χρωματίστε με κίτρινο όλα τα ει.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181</Words>
  <Application>Microsoft Office PowerPoint</Application>
  <PresentationFormat>Προβολή στην οθόνη (4:3)</PresentationFormat>
  <Paragraphs>57</Paragraphs>
  <Slides>21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εί = 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Σκανταλιές</dc:title>
  <dc:creator>Ιωαννα</dc:creator>
  <cp:lastModifiedBy>Eleftheria Papadimitriou</cp:lastModifiedBy>
  <cp:revision>46</cp:revision>
  <dcterms:created xsi:type="dcterms:W3CDTF">2013-02-09T16:39:38Z</dcterms:created>
  <dcterms:modified xsi:type="dcterms:W3CDTF">2021-01-04T14:26:00Z</dcterms:modified>
</cp:coreProperties>
</file>