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4" r:id="rId2"/>
    <p:sldId id="257" r:id="rId3"/>
    <p:sldId id="258" r:id="rId4"/>
    <p:sldId id="259" r:id="rId5"/>
    <p:sldId id="260" r:id="rId6"/>
    <p:sldId id="261" r:id="rId7"/>
    <p:sldId id="300" r:id="rId8"/>
    <p:sldId id="301" r:id="rId9"/>
    <p:sldId id="302" r:id="rId10"/>
    <p:sldId id="265" r:id="rId11"/>
    <p:sldId id="266" r:id="rId12"/>
    <p:sldId id="267" r:id="rId13"/>
    <p:sldId id="268" r:id="rId14"/>
    <p:sldId id="269" r:id="rId15"/>
    <p:sldId id="276" r:id="rId16"/>
    <p:sldId id="303" r:id="rId17"/>
    <p:sldId id="286" r:id="rId18"/>
    <p:sldId id="287" r:id="rId19"/>
    <p:sldId id="288" r:id="rId20"/>
    <p:sldId id="289" r:id="rId21"/>
    <p:sldId id="291" r:id="rId22"/>
    <p:sldId id="293" r:id="rId23"/>
    <p:sldId id="295" r:id="rId24"/>
    <p:sldId id="297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FF"/>
    <a:srgbClr val="FF0000"/>
    <a:srgbClr val="9900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D79E2-A4B7-4D91-8439-0D831011FA11}" type="datetimeFigureOut">
              <a:rPr lang="el-GR" smtClean="0"/>
              <a:t>6/1/2021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A1C0B-036C-4DCD-94CB-5E063D461FF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8353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Τι είδαν χτες τα παιδιά; Τι αποφάσισαν να ζωγραφίσουν; Τι θα φέρει ο Πέτρος και τι ο Άρης;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A1C0B-036C-4DCD-94CB-5E063D461FF5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537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A1C0B-036C-4DCD-94CB-5E063D461FF5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8265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A1C0B-036C-4DCD-94CB-5E063D461FF5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8265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702F-2909-4A60-9763-F8FC258476B0}" type="datetimeFigureOut">
              <a:rPr lang="el-GR" smtClean="0"/>
              <a:pPr/>
              <a:t>6/1/2021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E801-20E8-40ED-A493-6E3EB55326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702F-2909-4A60-9763-F8FC258476B0}" type="datetimeFigureOut">
              <a:rPr lang="el-GR" smtClean="0"/>
              <a:pPr/>
              <a:t>6/1/2021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E801-20E8-40ED-A493-6E3EB55326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702F-2909-4A60-9763-F8FC258476B0}" type="datetimeFigureOut">
              <a:rPr lang="el-GR" smtClean="0"/>
              <a:pPr/>
              <a:t>6/1/2021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E801-20E8-40ED-A493-6E3EB55326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702F-2909-4A60-9763-F8FC258476B0}" type="datetimeFigureOut">
              <a:rPr lang="el-GR" smtClean="0"/>
              <a:pPr/>
              <a:t>6/1/2021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E801-20E8-40ED-A493-6E3EB55326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702F-2909-4A60-9763-F8FC258476B0}" type="datetimeFigureOut">
              <a:rPr lang="el-GR" smtClean="0"/>
              <a:pPr/>
              <a:t>6/1/2021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E801-20E8-40ED-A493-6E3EB55326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702F-2909-4A60-9763-F8FC258476B0}" type="datetimeFigureOut">
              <a:rPr lang="el-GR" smtClean="0"/>
              <a:pPr/>
              <a:t>6/1/2021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E801-20E8-40ED-A493-6E3EB55326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702F-2909-4A60-9763-F8FC258476B0}" type="datetimeFigureOut">
              <a:rPr lang="el-GR" smtClean="0"/>
              <a:pPr/>
              <a:t>6/1/2021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E801-20E8-40ED-A493-6E3EB55326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702F-2909-4A60-9763-F8FC258476B0}" type="datetimeFigureOut">
              <a:rPr lang="el-GR" smtClean="0"/>
              <a:pPr/>
              <a:t>6/1/2021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E801-20E8-40ED-A493-6E3EB55326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702F-2909-4A60-9763-F8FC258476B0}" type="datetimeFigureOut">
              <a:rPr lang="el-GR" smtClean="0"/>
              <a:pPr/>
              <a:t>6/1/2021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E801-20E8-40ED-A493-6E3EB55326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702F-2909-4A60-9763-F8FC258476B0}" type="datetimeFigureOut">
              <a:rPr lang="el-GR" smtClean="0"/>
              <a:pPr/>
              <a:t>6/1/2021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E801-20E8-40ED-A493-6E3EB55326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702F-2909-4A60-9763-F8FC258476B0}" type="datetimeFigureOut">
              <a:rPr lang="el-GR" smtClean="0"/>
              <a:pPr/>
              <a:t>6/1/2021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E801-20E8-40ED-A493-6E3EB55326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2702F-2909-4A60-9763-F8FC258476B0}" type="datetimeFigureOut">
              <a:rPr lang="el-GR" smtClean="0"/>
              <a:pPr/>
              <a:t>6/1/2021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EE801-20E8-40ED-A493-6E3EB55326B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50" y="341557"/>
            <a:ext cx="5245100" cy="635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29519" y="116632"/>
            <a:ext cx="8284961" cy="1470025"/>
          </a:xfrm>
        </p:spPr>
        <p:txBody>
          <a:bodyPr>
            <a:noAutofit/>
          </a:bodyPr>
          <a:lstStyle/>
          <a:p>
            <a:r>
              <a:rPr lang="el-GR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Με πινέλα και φαντασία</a:t>
            </a:r>
            <a:endParaRPr lang="el-GR" sz="5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04247" y="4747694"/>
            <a:ext cx="2376331" cy="1849760"/>
          </a:xfrm>
        </p:spPr>
        <p:txBody>
          <a:bodyPr>
            <a:normAutofit/>
          </a:bodyPr>
          <a:lstStyle/>
          <a:p>
            <a:r>
              <a:rPr lang="el-GR" sz="5400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Ντ ντ</a:t>
            </a:r>
            <a:endParaRPr lang="el-GR" sz="5400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2188377" y="6516052"/>
            <a:ext cx="6992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latin typeface="Comic Sans MS" panose="030F0702030302020204" pitchFamily="66" charset="0"/>
              </a:rPr>
              <a:t>Δασκάλα : Ελευθερία Παπαδημητρίου</a:t>
            </a:r>
            <a:endParaRPr lang="el-GR" dirty="0">
              <a:ln>
                <a:solidFill>
                  <a:sysClr val="windowText" lastClr="000000"/>
                </a:solidFill>
              </a:ln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2520160" cy="2550402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037509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0"/>
            <a:ext cx="2857489" cy="155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Έλλειψη"/>
          <p:cNvSpPr/>
          <p:nvPr/>
        </p:nvSpPr>
        <p:spPr>
          <a:xfrm>
            <a:off x="1785918" y="3571876"/>
            <a:ext cx="428628" cy="571504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Έλλειψη"/>
          <p:cNvSpPr/>
          <p:nvPr/>
        </p:nvSpPr>
        <p:spPr>
          <a:xfrm>
            <a:off x="7000892" y="3571876"/>
            <a:ext cx="428628" cy="571504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Έλλειψη"/>
          <p:cNvSpPr/>
          <p:nvPr/>
        </p:nvSpPr>
        <p:spPr>
          <a:xfrm>
            <a:off x="6786578" y="5143512"/>
            <a:ext cx="428628" cy="571504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Έλλειψη"/>
          <p:cNvSpPr/>
          <p:nvPr/>
        </p:nvSpPr>
        <p:spPr>
          <a:xfrm>
            <a:off x="3643306" y="6286496"/>
            <a:ext cx="428628" cy="571504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Έλλειψη"/>
          <p:cNvSpPr/>
          <p:nvPr/>
        </p:nvSpPr>
        <p:spPr>
          <a:xfrm>
            <a:off x="4286248" y="5715016"/>
            <a:ext cx="428628" cy="571504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 - Τίτλος"/>
          <p:cNvSpPr>
            <a:spLocks noGrp="1"/>
          </p:cNvSpPr>
          <p:nvPr>
            <p:ph type="title"/>
          </p:nvPr>
        </p:nvSpPr>
        <p:spPr>
          <a:xfrm>
            <a:off x="-1" y="0"/>
            <a:ext cx="4932039" cy="1373250"/>
          </a:xfrm>
        </p:spPr>
        <p:txBody>
          <a:bodyPr>
            <a:noAutofit/>
          </a:bodyPr>
          <a:lstStyle/>
          <a:p>
            <a:r>
              <a:rPr lang="el-GR" sz="2800" b="1" dirty="0">
                <a:solidFill>
                  <a:srgbClr val="FF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Β</a:t>
            </a:r>
            <a:r>
              <a:rPr lang="el-GR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άφουμε κίτρινο </a:t>
            </a:r>
            <a:r>
              <a:rPr lang="el-GR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το ντ.</a:t>
            </a:r>
            <a:endParaRPr lang="el-GR" sz="2800" b="1" dirty="0">
              <a:solidFill>
                <a:srgbClr val="FF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1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037509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0"/>
            <a:ext cx="2857489" cy="155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42" y="300192"/>
            <a:ext cx="1170132" cy="1114055"/>
          </a:xfrm>
          <a:prstGeom prst="rect">
            <a:avLst/>
          </a:prstGeom>
        </p:spPr>
      </p:pic>
      <p:sp>
        <p:nvSpPr>
          <p:cNvPr id="7" name="6 - Επεξήγηση με στρογγυλεμένο παραλληλόγραμμο"/>
          <p:cNvSpPr/>
          <p:nvPr/>
        </p:nvSpPr>
        <p:spPr>
          <a:xfrm>
            <a:off x="0" y="0"/>
            <a:ext cx="5000628" cy="1500150"/>
          </a:xfrm>
          <a:prstGeom prst="wedgeRoundRectCallout">
            <a:avLst>
              <a:gd name="adj1" fmla="val 59310"/>
              <a:gd name="adj2" fmla="val -10210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Μπορείς να βρεις μια αντίθετη </a:t>
            </a:r>
            <a:r>
              <a:rPr lang="el-GR" sz="3200" b="1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λέξη ;</a:t>
            </a:r>
            <a:endParaRPr lang="el-GR" sz="3200" b="1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7 - Έλλειψη"/>
          <p:cNvSpPr/>
          <p:nvPr/>
        </p:nvSpPr>
        <p:spPr>
          <a:xfrm>
            <a:off x="5786446" y="3000372"/>
            <a:ext cx="1357322" cy="7143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9" name="8 - Έλλειψη"/>
          <p:cNvSpPr/>
          <p:nvPr/>
        </p:nvSpPr>
        <p:spPr>
          <a:xfrm>
            <a:off x="6215074" y="5000636"/>
            <a:ext cx="1571636" cy="7143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3786182" y="5643578"/>
            <a:ext cx="1357322" cy="7143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l-GR" sz="6600" b="1" dirty="0">
                <a:solidFill>
                  <a:srgbClr val="FF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μ</a:t>
            </a:r>
            <a:r>
              <a:rPr lang="el-GR" sz="6600" b="1" dirty="0" smtClean="0">
                <a:solidFill>
                  <a:srgbClr val="FF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εγάλη </a:t>
            </a:r>
            <a:r>
              <a:rPr lang="el-GR" sz="6600" b="1" dirty="0" smtClean="0"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≠</a:t>
            </a:r>
            <a:r>
              <a:rPr lang="el-GR" sz="6600" b="1" dirty="0" smtClean="0">
                <a:solidFill>
                  <a:srgbClr val="FF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 </a:t>
            </a:r>
            <a:r>
              <a:rPr lang="el-GR" sz="6600" b="1" dirty="0" smtClean="0">
                <a:solidFill>
                  <a:srgbClr val="0070C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μικρή</a:t>
            </a:r>
            <a:endParaRPr lang="el-GR" sz="6600" b="1" dirty="0" smtClean="0">
              <a:solidFill>
                <a:srgbClr val="0070C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  <a:p>
            <a:pPr algn="ctr">
              <a:buNone/>
            </a:pPr>
            <a:r>
              <a:rPr lang="el-GR" sz="6600" b="1" dirty="0" smtClean="0">
                <a:solidFill>
                  <a:srgbClr val="FF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παντού </a:t>
            </a:r>
            <a:r>
              <a:rPr lang="el-GR" sz="6600" b="1" dirty="0" smtClean="0"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≠</a:t>
            </a:r>
            <a:r>
              <a:rPr lang="el-GR" sz="6600" b="1" dirty="0" smtClean="0">
                <a:solidFill>
                  <a:srgbClr val="FF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 </a:t>
            </a:r>
            <a:r>
              <a:rPr lang="el-GR" sz="6600" b="1" dirty="0" smtClean="0">
                <a:solidFill>
                  <a:srgbClr val="0070C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πουθενά</a:t>
            </a:r>
            <a:endParaRPr lang="el-GR" sz="6600" b="1" dirty="0" smtClean="0">
              <a:solidFill>
                <a:srgbClr val="0070C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  <a:p>
            <a:pPr algn="ctr">
              <a:buNone/>
            </a:pPr>
            <a:r>
              <a:rPr lang="el-GR" sz="6600" b="1" dirty="0">
                <a:solidFill>
                  <a:srgbClr val="FF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χ</a:t>
            </a:r>
            <a:r>
              <a:rPr lang="el-GR" sz="6600" b="1" dirty="0" smtClean="0">
                <a:solidFill>
                  <a:srgbClr val="FF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οντρά </a:t>
            </a:r>
            <a:r>
              <a:rPr lang="el-GR" sz="6600" b="1" dirty="0" smtClean="0"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≠</a:t>
            </a:r>
            <a:r>
              <a:rPr lang="el-GR" sz="6600" b="1" dirty="0" smtClean="0">
                <a:solidFill>
                  <a:srgbClr val="FF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 </a:t>
            </a:r>
            <a:r>
              <a:rPr lang="el-GR" sz="6600" b="1" dirty="0" smtClean="0">
                <a:solidFill>
                  <a:srgbClr val="0070C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λεπτά</a:t>
            </a:r>
            <a:endParaRPr lang="el-GR" sz="6600" b="1" dirty="0">
              <a:solidFill>
                <a:srgbClr val="0070C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491" y="1428736"/>
            <a:ext cx="9037509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0"/>
            <a:ext cx="2857489" cy="155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- Εικόνα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467" y="214290"/>
            <a:ext cx="922239" cy="1320011"/>
          </a:xfrm>
          <a:prstGeom prst="rect">
            <a:avLst/>
          </a:prstGeom>
        </p:spPr>
      </p:pic>
      <p:sp>
        <p:nvSpPr>
          <p:cNvPr id="7" name="6 - Επεξήγηση με στρογγυλεμένο παραλληλόγραμμο"/>
          <p:cNvSpPr/>
          <p:nvPr/>
        </p:nvSpPr>
        <p:spPr>
          <a:xfrm>
            <a:off x="0" y="-1"/>
            <a:ext cx="5000628" cy="1534301"/>
          </a:xfrm>
          <a:prstGeom prst="wedgeRoundRectCallout">
            <a:avLst>
              <a:gd name="adj1" fmla="val 59310"/>
              <a:gd name="adj2" fmla="val -10210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Μπορείς να βρεις μια συνώνυμη </a:t>
            </a:r>
            <a:r>
              <a:rPr lang="el-G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λέξη ;</a:t>
            </a:r>
            <a:endParaRPr lang="el-GR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7 - Έλλειψη"/>
          <p:cNvSpPr/>
          <p:nvPr/>
        </p:nvSpPr>
        <p:spPr>
          <a:xfrm>
            <a:off x="6572264" y="3429000"/>
            <a:ext cx="1643074" cy="71438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70C0"/>
              </a:solidFill>
            </a:endParaRPr>
          </a:p>
        </p:txBody>
      </p:sp>
      <p:sp>
        <p:nvSpPr>
          <p:cNvPr id="10" name="9 - Έλλειψη"/>
          <p:cNvSpPr/>
          <p:nvPr/>
        </p:nvSpPr>
        <p:spPr>
          <a:xfrm>
            <a:off x="3929058" y="5643578"/>
            <a:ext cx="1357322" cy="71438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772816"/>
            <a:ext cx="8658196" cy="296743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sz="8000" b="1" dirty="0" smtClean="0">
                <a:solidFill>
                  <a:srgbClr val="0070C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μάντρα= τοίχος</a:t>
            </a:r>
          </a:p>
          <a:p>
            <a:pPr algn="ctr">
              <a:buNone/>
            </a:pPr>
            <a:r>
              <a:rPr lang="el-GR" sz="8000" b="1" dirty="0" smtClean="0">
                <a:solidFill>
                  <a:srgbClr val="0070C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χοντρός= παχύς</a:t>
            </a:r>
            <a:endParaRPr lang="el-GR" sz="8000" b="1" dirty="0">
              <a:solidFill>
                <a:srgbClr val="0070C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8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8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086935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0"/>
            <a:ext cx="3929058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2324281" y="2714620"/>
            <a:ext cx="6760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</a:rPr>
              <a:t>ντ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643438" y="2730997"/>
            <a:ext cx="6760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</a:rPr>
              <a:t>ντ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6072198" y="3643314"/>
            <a:ext cx="6760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</a:rPr>
              <a:t>ντ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2214546" y="3643314"/>
            <a:ext cx="6760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</a:rPr>
              <a:t>ντ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4357686" y="5429264"/>
            <a:ext cx="6760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</a:rPr>
              <a:t>ντ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2071670" y="5429264"/>
            <a:ext cx="6760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</a:rPr>
              <a:t>ντ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50" y="341557"/>
            <a:ext cx="5245100" cy="635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29519" y="116632"/>
            <a:ext cx="8284961" cy="1470025"/>
          </a:xfrm>
        </p:spPr>
        <p:txBody>
          <a:bodyPr>
            <a:noAutofit/>
          </a:bodyPr>
          <a:lstStyle/>
          <a:p>
            <a:r>
              <a:rPr lang="el-GR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Με πινέλα και φαντασία</a:t>
            </a:r>
            <a:endParaRPr lang="el-GR" sz="5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04247" y="4747694"/>
            <a:ext cx="2376331" cy="1849760"/>
          </a:xfrm>
        </p:spPr>
        <p:txBody>
          <a:bodyPr>
            <a:normAutofit/>
          </a:bodyPr>
          <a:lstStyle/>
          <a:p>
            <a:r>
              <a:rPr lang="el-GR" sz="5400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Ντ ντ</a:t>
            </a:r>
            <a:endParaRPr lang="el-GR" sz="5400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2188377" y="6516052"/>
            <a:ext cx="6992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latin typeface="Comic Sans MS" panose="030F0702030302020204" pitchFamily="66" charset="0"/>
              </a:rPr>
              <a:t>Δασκάλα : Ελευθερία Παπαδημητρίου</a:t>
            </a:r>
            <a:endParaRPr lang="el-GR" dirty="0">
              <a:ln>
                <a:solidFill>
                  <a:sysClr val="windowText" lastClr="000000"/>
                </a:solidFill>
              </a:ln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2520160" cy="2550402"/>
          </a:xfrm>
          <a:prstGeom prst="rect">
            <a:avLst/>
          </a:prstGeom>
        </p:spPr>
      </p:pic>
      <p:sp>
        <p:nvSpPr>
          <p:cNvPr id="7" name="2 - Υπότιτλος"/>
          <p:cNvSpPr txBox="1">
            <a:spLocks/>
          </p:cNvSpPr>
          <p:nvPr/>
        </p:nvSpPr>
        <p:spPr>
          <a:xfrm>
            <a:off x="5148064" y="2922840"/>
            <a:ext cx="380851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400" smtClean="0">
                <a:solidFill>
                  <a:srgbClr val="00B0F0"/>
                </a:solidFill>
                <a:latin typeface="Comic Sans MS" panose="030F0702030302020204" pitchFamily="66" charset="0"/>
                <a:ea typeface="Aka-AcidGR-Curly" pitchFamily="2" charset="-95"/>
              </a:rPr>
              <a:t>Τετράδιο εργασιών</a:t>
            </a:r>
            <a:endParaRPr lang="el-GR" sz="4400" dirty="0" smtClean="0">
              <a:solidFill>
                <a:srgbClr val="00B0F0"/>
              </a:solidFill>
              <a:latin typeface="Comic Sans MS" panose="030F0702030302020204" pitchFamily="66" charset="0"/>
              <a:ea typeface="Aka-AcidGR-Curly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9794059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98224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9058" y="0"/>
            <a:ext cx="5000660" cy="682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72" y="2924944"/>
            <a:ext cx="2595368" cy="3714776"/>
          </a:xfrm>
          <a:prstGeom prst="rect">
            <a:avLst/>
          </a:prstGeom>
        </p:spPr>
      </p:pic>
      <p:sp>
        <p:nvSpPr>
          <p:cNvPr id="7" name="6 - Επεξήγηση με στρογγυλεμένο παραλληλόγραμμο"/>
          <p:cNvSpPr/>
          <p:nvPr/>
        </p:nvSpPr>
        <p:spPr>
          <a:xfrm>
            <a:off x="285720" y="214290"/>
            <a:ext cx="3494192" cy="2000264"/>
          </a:xfrm>
          <a:prstGeom prst="wedgeRoundRectCallout">
            <a:avLst>
              <a:gd name="adj1" fmla="val -10034"/>
              <a:gd name="adj2" fmla="val 66720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ka-AcidGR5yearsold" pitchFamily="2" charset="-95"/>
                <a:cs typeface="Calibri" panose="020F0502020204030204" pitchFamily="34" charset="0"/>
              </a:rPr>
              <a:t>Τι βλέπουμε εδώ;</a:t>
            </a:r>
            <a:endParaRPr lang="el-G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Aka-AcidGR5yearsold" pitchFamily="2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0957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752" y="908720"/>
            <a:ext cx="8945133" cy="194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26" y="3873086"/>
            <a:ext cx="2000264" cy="1904404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1285852" y="3857628"/>
            <a:ext cx="2214578" cy="2000264"/>
          </a:xfrm>
          <a:prstGeom prst="wedgeRoundRectCallout">
            <a:avLst>
              <a:gd name="adj1" fmla="val 159573"/>
              <a:gd name="adj2" fmla="val -24005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 smtClean="0">
                <a:ea typeface="Aka-AcidGR5yearsold" pitchFamily="2" charset="-95"/>
              </a:rPr>
              <a:t>Αυτό τι είναι;</a:t>
            </a:r>
            <a:endParaRPr lang="el-GR" sz="4800" b="1" dirty="0"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9654444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t="-14980" b="-8066"/>
          <a:stretch>
            <a:fillRect/>
          </a:stretch>
        </p:blipFill>
        <p:spPr bwMode="auto">
          <a:xfrm>
            <a:off x="0" y="-1377950"/>
            <a:ext cx="9144000" cy="881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Επεξήγηση με στρογγυλεμένο παραλληλόγραμμο"/>
          <p:cNvSpPr/>
          <p:nvPr/>
        </p:nvSpPr>
        <p:spPr>
          <a:xfrm>
            <a:off x="357158" y="0"/>
            <a:ext cx="4000528" cy="571480"/>
          </a:xfrm>
          <a:prstGeom prst="wedgeRoundRectCallout">
            <a:avLst>
              <a:gd name="adj1" fmla="val -19075"/>
              <a:gd name="adj2" fmla="val 11419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Τι </a:t>
            </a:r>
            <a:r>
              <a:rPr lang="el-GR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βλέπου</a:t>
            </a:r>
            <a:r>
              <a:rPr lang="el-GR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lang="el-GR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l-GR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7 - Θέση περιεχομένου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1218508" cy="1160113"/>
          </a:xfr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693079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13" y="4643446"/>
            <a:ext cx="1171878" cy="1578130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214282" y="4149080"/>
            <a:ext cx="6286512" cy="2137440"/>
          </a:xfrm>
          <a:prstGeom prst="wedgeRoundRectCallout">
            <a:avLst>
              <a:gd name="adj1" fmla="val 59141"/>
              <a:gd name="adj2" fmla="val 10825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ea typeface="Aka-AcidGR5yearsold" pitchFamily="2" charset="-95"/>
              </a:rPr>
              <a:t>Πού θα πάμε αν ακολουθήσουμε την πινακίδα; Προς τα πού πρέπει να στρίψουμε;</a:t>
            </a:r>
            <a:endParaRPr lang="el-GR" sz="3600" b="1" dirty="0"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5110544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66596"/>
            <a:ext cx="8229600" cy="1143000"/>
          </a:xfrm>
        </p:spPr>
        <p:txBody>
          <a:bodyPr/>
          <a:lstStyle/>
          <a:p>
            <a:endParaRPr lang="el-GR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5080"/>
            <a:ext cx="9144001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4189064" y="2924944"/>
            <a:ext cx="25260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ντουλάπα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4643439" y="3592396"/>
            <a:ext cx="21721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ντομάτα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500562" y="4221088"/>
            <a:ext cx="19208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κανάτα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5214942" y="5157192"/>
            <a:ext cx="25886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παντελόνι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6951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pc="-150">
              <a:latin typeface="Aka-AcidGR5yearsold" pitchFamily="2" charset="-95"/>
              <a:ea typeface="Aka-AcidGR5yearsold" pitchFamily="2" charset="-95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36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1285852" y="642918"/>
            <a:ext cx="65985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l-GR" sz="4800" b="1" cap="none" spc="-15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5yearsold" pitchFamily="2" charset="-95"/>
              </a:rPr>
              <a:t>    π </a:t>
            </a:r>
            <a:r>
              <a:rPr lang="el-GR" sz="4800" b="1" cap="none" spc="-15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5yearsold" pitchFamily="2" charset="-95"/>
              </a:rPr>
              <a:t>α π  α  γ ά  λ  ο ς</a:t>
            </a:r>
            <a:endParaRPr lang="el-GR" sz="4800" b="1" cap="none" spc="-15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5yearsold" pitchFamily="2" charset="-95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1085788" y="1285860"/>
            <a:ext cx="57184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l-GR" sz="4800" b="1" spc="-15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5yearsold" pitchFamily="2" charset="-95"/>
              </a:rPr>
              <a:t>     π </a:t>
            </a:r>
            <a:r>
              <a:rPr lang="el-GR" sz="4800" b="1" cap="none" spc="-15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5yearsold" pitchFamily="2" charset="-95"/>
              </a:rPr>
              <a:t> </a:t>
            </a:r>
            <a:r>
              <a:rPr lang="el-GR" sz="4800" b="1" cap="none" spc="-15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5yearsold" pitchFamily="2" charset="-95"/>
              </a:rPr>
              <a:t>ο ν </a:t>
            </a:r>
            <a:r>
              <a:rPr lang="el-GR" sz="4800" b="1" cap="none" spc="-15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5yearsold" pitchFamily="2" charset="-95"/>
              </a:rPr>
              <a:t>  τ  </a:t>
            </a:r>
            <a:r>
              <a:rPr lang="el-GR" sz="4800" b="1" cap="none" spc="-15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5yearsold" pitchFamily="2" charset="-95"/>
              </a:rPr>
              <a:t>ι  κ  </a:t>
            </a:r>
            <a:r>
              <a:rPr lang="el-GR" sz="4800" b="1" spc="-15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5yearsold" pitchFamily="2" charset="-95"/>
              </a:rPr>
              <a:t>ό</a:t>
            </a:r>
            <a:r>
              <a:rPr lang="el-GR" sz="4800" b="1" cap="none" spc="-15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5yearsold" pitchFamily="2" charset="-95"/>
              </a:rPr>
              <a:t> ς</a:t>
            </a:r>
            <a:endParaRPr lang="el-GR" sz="4800" b="1" cap="none" spc="-15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5yearsold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571472" y="1928802"/>
            <a:ext cx="52864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800" b="1" spc="-15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5yearsold" pitchFamily="2" charset="-95"/>
              </a:rPr>
              <a:t> π </a:t>
            </a:r>
            <a:r>
              <a:rPr lang="el-GR" sz="4800" b="1" cap="none" spc="-15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5yearsold" pitchFamily="2" charset="-95"/>
              </a:rPr>
              <a:t> </a:t>
            </a:r>
            <a:r>
              <a:rPr lang="el-GR" sz="4800" b="1" spc="-15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5yearsold" pitchFamily="2" charset="-95"/>
              </a:rPr>
              <a:t>α  γ ό ν </a:t>
            </a:r>
            <a:r>
              <a:rPr lang="el-GR" sz="4800" b="1" spc="-15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5yearsold" pitchFamily="2" charset="-95"/>
              </a:rPr>
              <a:t> ι</a:t>
            </a:r>
            <a:endParaRPr lang="el-GR" sz="4800" b="1" cap="none" spc="-15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5yearsold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42844" y="2571744"/>
            <a:ext cx="52864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800" b="1" spc="-15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5yearsold" pitchFamily="2" charset="-95"/>
              </a:rPr>
              <a:t>κ ό τ  α</a:t>
            </a:r>
            <a:endParaRPr lang="el-GR" sz="4800" b="1" cap="none" spc="-15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5yearsold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500034" y="3240945"/>
            <a:ext cx="52864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800" b="1" spc="-15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5yearsold" pitchFamily="2" charset="-95"/>
              </a:rPr>
              <a:t> α  </a:t>
            </a:r>
            <a:r>
              <a:rPr lang="el-GR" sz="4800" b="1" spc="-15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5yearsold" pitchFamily="2" charset="-95"/>
              </a:rPr>
              <a:t>ρ  ά  χ ν η</a:t>
            </a:r>
            <a:endParaRPr lang="el-GR" sz="4800" b="1" cap="none" spc="-15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5yearsold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142844" y="3883887"/>
            <a:ext cx="52864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800" b="1" spc="-15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5yearsold" pitchFamily="2" charset="-95"/>
              </a:rPr>
              <a:t>γ  ά  τ  α</a:t>
            </a:r>
            <a:endParaRPr lang="el-GR" sz="4800" b="1" cap="none" spc="-15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5yearsold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857224" y="4500570"/>
            <a:ext cx="52864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800" b="1" cap="none" spc="-15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5yearsold" pitchFamily="2" charset="-95"/>
              </a:rPr>
              <a:t> κ  ό  κ ο ρ α  ς</a:t>
            </a:r>
            <a:endParaRPr lang="el-GR" sz="4800" b="1" cap="none" spc="-15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5yearsold" pitchFamily="2" charset="-95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2652698" y="5153036"/>
            <a:ext cx="490542" cy="8477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800" b="1" cap="none" spc="-15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5yearsold" pitchFamily="2" charset="-95"/>
              </a:rPr>
              <a:t>ς</a:t>
            </a:r>
            <a:endParaRPr lang="el-GR" sz="4800" b="1" cap="none" spc="-15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4537937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285720" y="3284984"/>
            <a:ext cx="52864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5yearsold" pitchFamily="2" charset="-95"/>
              </a:rPr>
              <a:t>γ ί γ α ν τ α </a:t>
            </a:r>
            <a:r>
              <a:rPr lang="el-GR" sz="4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5yearsold" pitchFamily="2" charset="-95"/>
              </a:rPr>
              <a:t>ς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9207922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1500174"/>
            <a:ext cx="9064525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857224" y="3022501"/>
            <a:ext cx="6357982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6600" b="1" spc="19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5yearsold" pitchFamily="2" charset="-95"/>
              </a:rPr>
              <a:t>Ο</a:t>
            </a:r>
            <a:r>
              <a:rPr lang="el-GR" sz="4800" b="1" spc="19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5yearsold" pitchFamily="2" charset="-95"/>
              </a:rPr>
              <a:t>    γίγαντας    με   το κοντό   παντελόνι.</a:t>
            </a:r>
            <a:endParaRPr lang="el-GR" sz="4800" b="1" cap="none" spc="19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0337175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-14980" b="-8066"/>
          <a:stretch>
            <a:fillRect/>
          </a:stretch>
        </p:blipFill>
        <p:spPr bwMode="auto">
          <a:xfrm>
            <a:off x="0" y="-785842"/>
            <a:ext cx="9144000" cy="845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7 - Θέση περιεχομένου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88840"/>
            <a:ext cx="848485" cy="1214446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357158" y="0"/>
            <a:ext cx="6715172" cy="1500174"/>
          </a:xfrm>
          <a:prstGeom prst="wedgeRoundRectCallout">
            <a:avLst>
              <a:gd name="adj1" fmla="val -36044"/>
              <a:gd name="adj2" fmla="val 8310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/>
              <a:t>Ο τίτλος του σημερινού κειμένου είναι : </a:t>
            </a:r>
          </a:p>
          <a:p>
            <a:pPr algn="ctr"/>
            <a:r>
              <a:rPr lang="el-GR" sz="2800" b="1" dirty="0" smtClean="0">
                <a:solidFill>
                  <a:srgbClr val="FF0000"/>
                </a:solidFill>
              </a:rPr>
              <a:t>Με πινέλα και φαντασία. </a:t>
            </a:r>
          </a:p>
          <a:p>
            <a:pPr algn="ctr"/>
            <a:r>
              <a:rPr lang="el-GR" sz="2800" b="1" dirty="0" smtClean="0"/>
              <a:t>Για ποιο λόγο νομίζετε;</a:t>
            </a:r>
            <a:endParaRPr lang="el-GR" sz="2800" b="1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1428736"/>
            <a:ext cx="9037509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0"/>
            <a:ext cx="2857489" cy="155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7 - Θέση περιεχομένου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56" y="172376"/>
            <a:ext cx="901816" cy="1214446"/>
          </a:xfrm>
          <a:prstGeom prst="rect">
            <a:avLst/>
          </a:prstGeom>
        </p:spPr>
      </p:pic>
      <p:sp>
        <p:nvSpPr>
          <p:cNvPr id="8" name="5 - Επεξήγηση με στρογγυλεμένο παραλληλόγραμμο"/>
          <p:cNvSpPr/>
          <p:nvPr/>
        </p:nvSpPr>
        <p:spPr>
          <a:xfrm>
            <a:off x="1809665" y="310498"/>
            <a:ext cx="5066589" cy="951494"/>
          </a:xfrm>
          <a:prstGeom prst="wedgeRoundRectCallout">
            <a:avLst>
              <a:gd name="adj1" fmla="val -58632"/>
              <a:gd name="adj2" fmla="val 11025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Ποιοι μιλάνε;</a:t>
            </a:r>
            <a:endParaRPr lang="el-GR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5 - Επεξήγηση με στρογγυλεμένο παραλληλόγραμμο"/>
          <p:cNvSpPr/>
          <p:nvPr/>
        </p:nvSpPr>
        <p:spPr>
          <a:xfrm>
            <a:off x="1834851" y="303852"/>
            <a:ext cx="5066588" cy="951494"/>
          </a:xfrm>
          <a:prstGeom prst="wedgeRoundRectCallout">
            <a:avLst>
              <a:gd name="adj1" fmla="val -58632"/>
              <a:gd name="adj2" fmla="val 11025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Ακούμε!</a:t>
            </a:r>
            <a:endParaRPr lang="el-GR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" y="1428736"/>
            <a:ext cx="9037509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0"/>
            <a:ext cx="2857489" cy="155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179512" y="34565"/>
            <a:ext cx="4000528" cy="730139"/>
          </a:xfrm>
          <a:prstGeom prst="wedgeRoundRectCallout">
            <a:avLst>
              <a:gd name="adj1" fmla="val 61481"/>
              <a:gd name="adj2" fmla="val 1994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Τι συνέβη τελικά;</a:t>
            </a:r>
            <a:endParaRPr lang="el-GR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7 - Θέση περιεχομένου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35604" y="344752"/>
            <a:ext cx="901816" cy="1214446"/>
          </a:xfrm>
          <a:prstGeom prst="rect">
            <a:avLst/>
          </a:prstGeom>
        </p:spPr>
      </p:pic>
      <p:sp>
        <p:nvSpPr>
          <p:cNvPr id="8" name="4 - Επεξήγηση με στρογγυλεμένο παραλληλόγραμμο"/>
          <p:cNvSpPr/>
          <p:nvPr/>
        </p:nvSpPr>
        <p:spPr>
          <a:xfrm>
            <a:off x="0" y="-2"/>
            <a:ext cx="5292080" cy="1352257"/>
          </a:xfrm>
          <a:prstGeom prst="wedgeRoundRectCallout">
            <a:avLst>
              <a:gd name="adj1" fmla="val 61481"/>
              <a:gd name="adj2" fmla="val 19948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Τι είδαν την προηγούμενη τα παιδιά;</a:t>
            </a:r>
            <a:endParaRPr lang="el-GR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4 - Επεξήγηση με στρογγυλεμένο παραλληλόγραμμο"/>
          <p:cNvSpPr/>
          <p:nvPr/>
        </p:nvSpPr>
        <p:spPr>
          <a:xfrm>
            <a:off x="0" y="-1"/>
            <a:ext cx="5292080" cy="1352257"/>
          </a:xfrm>
          <a:prstGeom prst="wedgeRoundRectCallout">
            <a:avLst>
              <a:gd name="adj1" fmla="val 61481"/>
              <a:gd name="adj2" fmla="val 19948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Τι αποφάσισαν να ζωγραφίσουν;</a:t>
            </a:r>
            <a:endParaRPr lang="el-GR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4 - Επεξήγηση με στρογγυλεμένο παραλληλόγραμμο"/>
          <p:cNvSpPr/>
          <p:nvPr/>
        </p:nvSpPr>
        <p:spPr>
          <a:xfrm>
            <a:off x="0" y="0"/>
            <a:ext cx="5292080" cy="1352257"/>
          </a:xfrm>
          <a:prstGeom prst="wedgeRoundRectCallout">
            <a:avLst>
              <a:gd name="adj1" fmla="val 61481"/>
              <a:gd name="adj2" fmla="val 19948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Τι θα φέρουν ο Πέτρος και ο Άρης;</a:t>
            </a:r>
            <a:endParaRPr lang="el-GR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" y="1428736"/>
            <a:ext cx="9037509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0"/>
            <a:ext cx="2857489" cy="155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7 - Θέση περιεχομένου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8144" y="399085"/>
            <a:ext cx="1218508" cy="1160113"/>
          </a:xfrm>
          <a:prstGeom prst="rect">
            <a:avLst/>
          </a:prstGeom>
        </p:spPr>
      </p:pic>
      <p:sp>
        <p:nvSpPr>
          <p:cNvPr id="7" name="4 - Επεξήγηση με στρογγυλεμένο παραλληλόγραμμο"/>
          <p:cNvSpPr/>
          <p:nvPr/>
        </p:nvSpPr>
        <p:spPr>
          <a:xfrm>
            <a:off x="15672" y="34563"/>
            <a:ext cx="5292080" cy="1352257"/>
          </a:xfrm>
          <a:prstGeom prst="wedgeRoundRectCallout">
            <a:avLst>
              <a:gd name="adj1" fmla="val 61481"/>
              <a:gd name="adj2" fmla="val 19948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Διαβάζουμε όλοι μαζί.</a:t>
            </a:r>
            <a:endParaRPr lang="el-GR" sz="3600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" y="1428736"/>
            <a:ext cx="9037509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0"/>
            <a:ext cx="2857489" cy="155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7 - Θέση περιεχομένου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17827" y="172374"/>
            <a:ext cx="848485" cy="1214446"/>
          </a:xfrm>
          <a:prstGeom prst="rect">
            <a:avLst/>
          </a:prstGeom>
        </p:spPr>
      </p:pic>
      <p:sp>
        <p:nvSpPr>
          <p:cNvPr id="7" name="4 - Επεξήγηση με στρογγυλεμένο παραλληλόγραμμο"/>
          <p:cNvSpPr/>
          <p:nvPr/>
        </p:nvSpPr>
        <p:spPr>
          <a:xfrm>
            <a:off x="15672" y="34563"/>
            <a:ext cx="5292080" cy="1352257"/>
          </a:xfrm>
          <a:prstGeom prst="wedgeRoundRectCallout">
            <a:avLst>
              <a:gd name="adj1" fmla="val 61481"/>
              <a:gd name="adj2" fmla="val 19948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Διαβάζουμε </a:t>
            </a:r>
            <a:r>
              <a:rPr lang="el-GR" sz="3600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ένας ένας</a:t>
            </a:r>
            <a:r>
              <a:rPr lang="el-GR" sz="3600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3600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405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71558"/>
            <a:ext cx="7272807" cy="5454605"/>
          </a:xfrm>
        </p:spPr>
      </p:pic>
    </p:spTree>
    <p:extLst>
      <p:ext uri="{BB962C8B-B14F-4D97-AF65-F5344CB8AC3E}">
        <p14:creationId xmlns:p14="http://schemas.microsoft.com/office/powerpoint/2010/main" val="6483779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48680"/>
            <a:ext cx="5328591" cy="6120680"/>
          </a:xfrm>
        </p:spPr>
      </p:pic>
    </p:spTree>
    <p:extLst>
      <p:ext uri="{BB962C8B-B14F-4D97-AF65-F5344CB8AC3E}">
        <p14:creationId xmlns:p14="http://schemas.microsoft.com/office/powerpoint/2010/main" val="28195858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236</Words>
  <Application>Microsoft Office PowerPoint</Application>
  <PresentationFormat>Προβολή στην οθόνη (4:3)</PresentationFormat>
  <Paragraphs>54</Paragraphs>
  <Slides>24</Slides>
  <Notes>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Θέμα του Office</vt:lpstr>
      <vt:lpstr>Με πινέλα και φαντασία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Βάφουμε κίτρινο το ντ.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Με πινέλα και φαντασία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Ιωαννα</dc:creator>
  <cp:lastModifiedBy>Eleftheria Papadimitriou</cp:lastModifiedBy>
  <cp:revision>32</cp:revision>
  <dcterms:created xsi:type="dcterms:W3CDTF">2013-02-23T18:09:50Z</dcterms:created>
  <dcterms:modified xsi:type="dcterms:W3CDTF">2021-01-06T13:43:45Z</dcterms:modified>
</cp:coreProperties>
</file>