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9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90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76" d="100"/>
          <a:sy n="76" d="100"/>
        </p:scale>
        <p:origin x="-12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58615-9EE4-4BC6-8770-AA186A8267A7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7CCC0-36A7-42CE-AA0F-36FC5D8A14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323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68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68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68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68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Προφορικά φτιάχνουμε προτάσεις πχ Ο Γιάννης</a:t>
            </a:r>
            <a:r>
              <a:rPr lang="el-GR" baseline="0" dirty="0" smtClean="0"/>
              <a:t> έχει μια κόκκινη μπάλα.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240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Ακούμε</a:t>
            </a:r>
            <a:r>
              <a:rPr lang="el-GR" baseline="0" dirty="0" smtClean="0"/>
              <a:t> μελοποιημένο το ποίημα, βλέπουμε ελέφαντες στο φυσικό τους περιβάλλον, και ακούμε το ελεφαντάκι , του Δεληβοριά.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524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 με ρόλους.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CCC0-36A7-42CE-AA0F-36FC5D8A14B7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45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23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11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9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43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98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6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68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10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746-663A-435D-8ECE-F13BB257B74B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40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D1746-663A-435D-8ECE-F13BB257B74B}" type="datetimeFigureOut">
              <a:rPr lang="el-GR" smtClean="0"/>
              <a:t>27/9/2020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A1FA4-DD66-4383-A427-6858A776E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gr/url?sa=i&amp;source=images&amp;cd=&amp;cad=rja&amp;uact=8&amp;ved=0CAgQjRw&amp;url=http://edonipiagogeio.blogspot.com/2012/10/o.html&amp;ei=HIdDVIiYHsusPcCbgMgJ&amp;psig=AFQjCNG7_ZC5GrM3TQq-tekjVH4ulkGkQQ&amp;ust=141379804455445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92654" cy="6858000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881053" y="404664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 smtClean="0"/>
              <a:t>Ένα χελιδόνι</a:t>
            </a:r>
            <a:endParaRPr lang="el-GR" sz="6000" b="1" dirty="0"/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0" y="242088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5400" b="1" dirty="0" smtClean="0">
                <a:solidFill>
                  <a:srgbClr val="FF0000"/>
                </a:solidFill>
              </a:rPr>
              <a:t>Ε , ε</a:t>
            </a:r>
            <a:endParaRPr lang="el-GR" sz="5400" b="1" dirty="0">
              <a:solidFill>
                <a:srgbClr val="FF0000"/>
              </a:solidFill>
            </a:endParaRPr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2699792" y="5949280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FF0000"/>
                </a:solidFill>
                <a:ea typeface="Aka-AcidGR5yearsold" pitchFamily="2" charset="-95"/>
              </a:rPr>
              <a:t>Δασκάλα : Ελευθερία Παπαδημητρίου</a:t>
            </a:r>
            <a:endParaRPr lang="el-GR" sz="18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955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64" y="1496122"/>
            <a:ext cx="1611357" cy="1372637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51520" y="715469"/>
            <a:ext cx="6697807" cy="1489395"/>
          </a:xfrm>
          <a:prstGeom prst="wedgeRoundRectCallout">
            <a:avLst>
              <a:gd name="adj1" fmla="val 54666"/>
              <a:gd name="adj2" fmla="val 3289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Διαβάζουμε ! Ποια είναι η</a:t>
            </a:r>
            <a:r>
              <a:rPr lang="el-GR" sz="3600" b="1" dirty="0" smtClean="0"/>
              <a:t> </a:t>
            </a:r>
            <a:r>
              <a:rPr lang="el-GR" sz="3600" b="1" dirty="0" smtClean="0"/>
              <a:t>λέξη </a:t>
            </a:r>
            <a:r>
              <a:rPr lang="el-GR" sz="3600" b="1" u="sng" dirty="0" smtClean="0"/>
              <a:t>έχει</a:t>
            </a:r>
            <a:r>
              <a:rPr lang="el-GR" sz="3600" b="1" dirty="0"/>
              <a:t> </a:t>
            </a:r>
            <a:r>
              <a:rPr lang="el-GR" sz="3600" b="1" dirty="0" smtClean="0"/>
              <a:t>;</a:t>
            </a:r>
            <a:endParaRPr lang="el-GR" sz="36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2383104" y="2967335"/>
            <a:ext cx="437780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99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έχει</a:t>
            </a:r>
            <a:endParaRPr lang="el-GR" sz="199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868144" y="2204864"/>
            <a:ext cx="288284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έλα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33029" y="4149080"/>
            <a:ext cx="53351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πεπόνι</a:t>
            </a:r>
            <a:endParaRPr lang="el-GR" sz="13800" b="1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500128" y="1961898"/>
            <a:ext cx="376769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παπί</a:t>
            </a:r>
            <a:endParaRPr lang="el-GR" sz="13800" b="1" spc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084168" y="4544690"/>
            <a:ext cx="287290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ένα</a:t>
            </a:r>
            <a:endParaRPr lang="el-GR" sz="13800" b="1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36175" y="2708920"/>
            <a:ext cx="309386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έχει</a:t>
            </a:r>
            <a:endParaRPr lang="el-GR" sz="13800" b="1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2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49" y="2479265"/>
            <a:ext cx="1611357" cy="1330837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413287" y="132157"/>
            <a:ext cx="7092280" cy="1784675"/>
          </a:xfrm>
          <a:prstGeom prst="wedgeRoundRectCallout">
            <a:avLst>
              <a:gd name="adj1" fmla="val 56922"/>
              <a:gd name="adj2" fmla="val 7765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ea typeface="Aka-AcidGR-DiaryGirl" pitchFamily="2" charset="-95"/>
              </a:rPr>
              <a:t>Ας φτιάξουμε προτάσεις για τους συμμαθητές μας με τη λέξη </a:t>
            </a:r>
            <a:r>
              <a:rPr lang="el-GR" sz="3600" b="1" dirty="0" smtClean="0">
                <a:solidFill>
                  <a:schemeClr val="tx1"/>
                </a:solidFill>
                <a:ea typeface="Aka-AcidGR-DiaryGirl" pitchFamily="2" charset="-95"/>
              </a:rPr>
              <a:t>έχει</a:t>
            </a:r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.</a:t>
            </a:r>
            <a:endParaRPr lang="el-G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412497" y="2780928"/>
            <a:ext cx="309386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έχει</a:t>
            </a:r>
            <a:endParaRPr lang="el-GR" sz="13800" b="1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2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645024"/>
            <a:ext cx="384519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59" y="1704975"/>
            <a:ext cx="78295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" y="346928"/>
            <a:ext cx="1204323" cy="1679713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907704" y="260648"/>
            <a:ext cx="7236296" cy="1944216"/>
          </a:xfrm>
          <a:prstGeom prst="wedgeRoundRectCallout">
            <a:avLst>
              <a:gd name="adj1" fmla="val -58788"/>
              <a:gd name="adj2" fmla="val -97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Ας βρούμε πόσες φορές υπάρχει η λέξη έχει στο </a:t>
            </a:r>
            <a:r>
              <a:rPr lang="el-GR" sz="3600" b="1" dirty="0" smtClean="0"/>
              <a:t>κείμενό μας</a:t>
            </a:r>
            <a:r>
              <a:rPr lang="el-GR" sz="3600" b="1" dirty="0" smtClean="0"/>
              <a:t>! Κυκλώνω !</a:t>
            </a:r>
            <a:endParaRPr lang="el-GR" sz="3600" b="1" dirty="0"/>
          </a:p>
        </p:txBody>
      </p:sp>
      <p:sp>
        <p:nvSpPr>
          <p:cNvPr id="2" name="Έλλειψη 1"/>
          <p:cNvSpPr/>
          <p:nvPr/>
        </p:nvSpPr>
        <p:spPr>
          <a:xfrm>
            <a:off x="6444208" y="2924944"/>
            <a:ext cx="936104" cy="57606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Έλλειψη 26"/>
          <p:cNvSpPr/>
          <p:nvPr/>
        </p:nvSpPr>
        <p:spPr>
          <a:xfrm>
            <a:off x="2123728" y="3723959"/>
            <a:ext cx="936104" cy="57606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Έλλειψη 27"/>
          <p:cNvSpPr/>
          <p:nvPr/>
        </p:nvSpPr>
        <p:spPr>
          <a:xfrm>
            <a:off x="1655676" y="4437112"/>
            <a:ext cx="936104" cy="57606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Επεξήγηση με στρογγυλεμένο παραλληλόγραμμο 30"/>
          <p:cNvSpPr/>
          <p:nvPr/>
        </p:nvSpPr>
        <p:spPr>
          <a:xfrm>
            <a:off x="1799692" y="260648"/>
            <a:ext cx="7344308" cy="1968985"/>
          </a:xfrm>
          <a:prstGeom prst="wedgeRoundRectCallout">
            <a:avLst>
              <a:gd name="adj1" fmla="val -57311"/>
              <a:gd name="adj2" fmla="val -1106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Διαβάζουμε ακόμα μια φορά το κείμενο</a:t>
            </a:r>
            <a:r>
              <a:rPr lang="el-GR" sz="3600" b="1" dirty="0" smtClean="0">
                <a:solidFill>
                  <a:schemeClr val="tx1"/>
                </a:solidFill>
              </a:rPr>
              <a:t>.</a:t>
            </a:r>
            <a:endParaRPr lang="el-G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4582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" y="4464430"/>
            <a:ext cx="1611357" cy="1611357"/>
          </a:xfrm>
          <a:prstGeom prst="rect">
            <a:avLst/>
          </a:prstGeom>
        </p:spPr>
      </p:pic>
      <p:sp>
        <p:nvSpPr>
          <p:cNvPr id="4" name="Ελλειψοειδής επεξήγηση 3"/>
          <p:cNvSpPr/>
          <p:nvPr/>
        </p:nvSpPr>
        <p:spPr>
          <a:xfrm>
            <a:off x="2195737" y="3933057"/>
            <a:ext cx="3600400" cy="1337052"/>
          </a:xfrm>
          <a:prstGeom prst="wedgeEllipseCallout">
            <a:avLst>
              <a:gd name="adj1" fmla="val -54128"/>
              <a:gd name="adj2" fmla="val 3618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Πόσα είναι;</a:t>
            </a:r>
            <a:endParaRPr lang="el-GR" sz="3200" b="1" dirty="0"/>
          </a:p>
        </p:txBody>
      </p:sp>
      <p:sp>
        <p:nvSpPr>
          <p:cNvPr id="2" name="Ορθογώνιο 1"/>
          <p:cNvSpPr/>
          <p:nvPr/>
        </p:nvSpPr>
        <p:spPr>
          <a:xfrm>
            <a:off x="6732240" y="3024228"/>
            <a:ext cx="144016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KBFunHouse" pitchFamily="2" charset="0"/>
                <a:ea typeface="KBFunHouse" pitchFamily="2" charset="0"/>
              </a:rPr>
              <a:t>5</a:t>
            </a:r>
            <a:endParaRPr lang="el-GR" sz="199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KBFunHo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92654" cy="6858000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881053" y="404664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 smtClean="0"/>
              <a:t>Ένα χελιδόνι</a:t>
            </a:r>
            <a:endParaRPr lang="el-GR" sz="6000" b="1" dirty="0"/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0" y="242088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5400" b="1" dirty="0" smtClean="0">
                <a:solidFill>
                  <a:srgbClr val="FF0000"/>
                </a:solidFill>
              </a:rPr>
              <a:t>Ε , ε</a:t>
            </a:r>
            <a:endParaRPr lang="el-GR" sz="5400" b="1" dirty="0">
              <a:solidFill>
                <a:srgbClr val="FF0000"/>
              </a:solidFill>
            </a:endParaRPr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2699792" y="5949280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FF0000"/>
                </a:solidFill>
                <a:ea typeface="Aka-AcidGR5yearsold" pitchFamily="2" charset="-95"/>
              </a:rPr>
              <a:t>Δασκάλα : Ελευθερία Παπαδημητρίου</a:t>
            </a:r>
            <a:endParaRPr lang="el-GR" sz="1800" b="1" dirty="0">
              <a:solidFill>
                <a:srgbClr val="FF0000"/>
              </a:solidFill>
              <a:ea typeface="Aka-AcidGR5yearsold" pitchFamily="2" charset="-9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07707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Τετράδιο Εργασιών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8621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253346" y="13276"/>
            <a:ext cx="6608828" cy="1196752"/>
          </a:xfrm>
          <a:prstGeom prst="wedgeRoundRectCallout">
            <a:avLst>
              <a:gd name="adj1" fmla="val -64285"/>
              <a:gd name="adj2" fmla="val 4608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/>
              <a:t>Διαβάζουμε</a:t>
            </a:r>
            <a:r>
              <a:rPr lang="el-GR" sz="4400" b="1" dirty="0"/>
              <a:t> </a:t>
            </a:r>
            <a:r>
              <a:rPr lang="el-GR" sz="4400" b="1" dirty="0" smtClean="0"/>
              <a:t>!</a:t>
            </a:r>
            <a:r>
              <a:rPr lang="el-GR" sz="4400" b="1" dirty="0" smtClean="0"/>
              <a:t> 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19874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3.gstatic.com/images?q=tbn:ANd9GcTl2krE_TZULChSVjrWhAhK0PUPOYaJivgQ_RlIxSVEWSQ3gsw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169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846649" y="541856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Ας </a:t>
            </a:r>
            <a:r>
              <a:rPr lang="el-GR" sz="3600" b="1" dirty="0" smtClean="0">
                <a:solidFill>
                  <a:schemeClr val="tx1"/>
                </a:solidFill>
              </a:rPr>
              <a:t>βρούμε το </a:t>
            </a:r>
            <a:r>
              <a:rPr lang="el-GR" sz="3600" b="1" dirty="0" smtClean="0">
                <a:solidFill>
                  <a:schemeClr val="tx1"/>
                </a:solidFill>
              </a:rPr>
              <a:t>γράμμα </a:t>
            </a:r>
            <a:r>
              <a:rPr lang="el-GR" sz="3600" b="1" dirty="0">
                <a:solidFill>
                  <a:schemeClr val="tx1"/>
                </a:solidFill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</a:rPr>
              <a:t> στον τίτλο του</a:t>
            </a:r>
            <a:r>
              <a:rPr lang="el-GR" sz="4000" b="1" dirty="0" smtClean="0"/>
              <a:t>.</a:t>
            </a:r>
            <a:endParaRPr lang="el-GR" sz="4000" b="1" dirty="0"/>
          </a:p>
        </p:txBody>
      </p:sp>
      <p:sp>
        <p:nvSpPr>
          <p:cNvPr id="5" name="Έλλειψη 4"/>
          <p:cNvSpPr/>
          <p:nvPr/>
        </p:nvSpPr>
        <p:spPr>
          <a:xfrm>
            <a:off x="1475656" y="908720"/>
            <a:ext cx="504056" cy="67995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2699792" y="955666"/>
            <a:ext cx="394688" cy="60112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2455660" y="1413712"/>
            <a:ext cx="197344" cy="60112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2646464" y="1412776"/>
            <a:ext cx="197344" cy="60112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2080" y="4221088"/>
            <a:ext cx="2201095" cy="22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4741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292080" y="764704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814369" y="548680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Ας </a:t>
            </a:r>
            <a:r>
              <a:rPr lang="el-GR" sz="4000" b="1" dirty="0" smtClean="0">
                <a:solidFill>
                  <a:schemeClr val="tx1"/>
                </a:solidFill>
              </a:rPr>
              <a:t>βρού</a:t>
            </a:r>
            <a:r>
              <a:rPr lang="el-GR" sz="4000" b="1" dirty="0" smtClean="0">
                <a:solidFill>
                  <a:schemeClr val="tx1"/>
                </a:solidFill>
              </a:rPr>
              <a:t>με </a:t>
            </a:r>
            <a:r>
              <a:rPr lang="el-GR" sz="4000" b="1" dirty="0" smtClean="0">
                <a:solidFill>
                  <a:schemeClr val="tx1"/>
                </a:solidFill>
              </a:rPr>
              <a:t>αν υπάρχει το γράμμα </a:t>
            </a:r>
            <a:r>
              <a:rPr lang="el-GR" sz="6000" b="1" dirty="0">
                <a:solidFill>
                  <a:schemeClr val="tx1"/>
                </a:solidFill>
              </a:rPr>
              <a:t>ε</a:t>
            </a:r>
            <a:r>
              <a:rPr lang="el-GR" sz="6000" b="1" dirty="0" smtClean="0">
                <a:solidFill>
                  <a:schemeClr val="tx1"/>
                </a:solidFill>
              </a:rPr>
              <a:t>.</a:t>
            </a:r>
            <a:endParaRPr lang="el-GR" sz="4000" b="1" dirty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4221088"/>
            <a:ext cx="2201095" cy="2201095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1475656" y="764704"/>
            <a:ext cx="504056" cy="129614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4836629" y="588802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Γνωρίζετε τι ονομάζουμε έπιπλα; Ας πούμε μερικά.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40642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0" y="764704"/>
            <a:ext cx="545660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4542972" y="3501008"/>
            <a:ext cx="3690842" cy="1922334"/>
          </a:xfrm>
          <a:prstGeom prst="wedgeRoundRectCallout">
            <a:avLst>
              <a:gd name="adj1" fmla="val -67187"/>
              <a:gd name="adj2" fmla="val 3120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250748" y="3351774"/>
            <a:ext cx="4275290" cy="2944092"/>
          </a:xfrm>
          <a:prstGeom prst="wedgeRoundRectCallout">
            <a:avLst>
              <a:gd name="adj1" fmla="val -59932"/>
              <a:gd name="adj2" fmla="val 207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Ας </a:t>
            </a:r>
            <a:r>
              <a:rPr lang="el-GR" sz="3600" b="1" dirty="0" smtClean="0">
                <a:solidFill>
                  <a:schemeClr val="tx1"/>
                </a:solidFill>
              </a:rPr>
              <a:t>βρού</a:t>
            </a:r>
            <a:r>
              <a:rPr lang="el-GR" sz="3600" b="1" dirty="0" smtClean="0">
                <a:solidFill>
                  <a:schemeClr val="tx1"/>
                </a:solidFill>
              </a:rPr>
              <a:t>με </a:t>
            </a:r>
            <a:r>
              <a:rPr lang="el-GR" sz="3600" b="1" dirty="0" smtClean="0">
                <a:solidFill>
                  <a:schemeClr val="tx1"/>
                </a:solidFill>
              </a:rPr>
              <a:t>αν υπάρχει το γράμμα </a:t>
            </a:r>
            <a:r>
              <a:rPr lang="el-GR" sz="3600" b="1" dirty="0">
                <a:solidFill>
                  <a:schemeClr val="tx1"/>
                </a:solidFill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</a:rPr>
              <a:t>.</a:t>
            </a:r>
            <a:endParaRPr lang="el-GR" sz="3600" b="1" dirty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5656" y="3861048"/>
            <a:ext cx="2201095" cy="1875006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1475656" y="764704"/>
            <a:ext cx="504056" cy="129614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42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" y="188640"/>
            <a:ext cx="9064331" cy="64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99" y="3039794"/>
            <a:ext cx="2002706" cy="2002706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076056" y="692696"/>
            <a:ext cx="3672408" cy="1944216"/>
          </a:xfrm>
          <a:prstGeom prst="wedgeRoundRectCallout">
            <a:avLst>
              <a:gd name="adj1" fmla="val 16893"/>
              <a:gd name="adj2" fmla="val 71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Τι </a:t>
            </a:r>
            <a:r>
              <a:rPr lang="el-GR" sz="3600" b="1" dirty="0" smtClean="0"/>
              <a:t>βλέ</a:t>
            </a:r>
            <a:r>
              <a:rPr lang="el-GR" sz="3600" b="1" dirty="0" smtClean="0"/>
              <a:t>π</a:t>
            </a:r>
            <a:r>
              <a:rPr lang="el-GR" sz="3600" b="1" dirty="0" smtClean="0"/>
              <a:t>εις </a:t>
            </a:r>
            <a:r>
              <a:rPr lang="el-GR" sz="3600" b="1" dirty="0" smtClean="0"/>
              <a:t>στην εικόνα;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14529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50"/>
            <a:ext cx="889248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6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913791" y="2462"/>
            <a:ext cx="288284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έλα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177657" y="2057400"/>
            <a:ext cx="9941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έ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391869" y="2057399"/>
            <a:ext cx="20733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λα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83568" y="4365104"/>
            <a:ext cx="9941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ε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958991" y="4509120"/>
            <a:ext cx="104547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λ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518640" y="4453369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9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9" y="504769"/>
            <a:ext cx="8969901" cy="635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Έλλειψη 5"/>
          <p:cNvSpPr/>
          <p:nvPr/>
        </p:nvSpPr>
        <p:spPr>
          <a:xfrm>
            <a:off x="2075556" y="3861048"/>
            <a:ext cx="3216523" cy="72008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6516216" y="3861048"/>
            <a:ext cx="2144786" cy="72008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2555776" y="6137920"/>
            <a:ext cx="2376264" cy="72008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4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" y="620688"/>
            <a:ext cx="9143999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2" y="836712"/>
            <a:ext cx="902017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591184" y="4509120"/>
            <a:ext cx="12490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πε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635896" y="4509120"/>
            <a:ext cx="11839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/>
                <a:solidFill>
                  <a:srgbClr val="00B050"/>
                </a:solidFill>
                <a:effectLst/>
              </a:rPr>
              <a:t>τα</a:t>
            </a:r>
            <a:endParaRPr lang="el-GR" sz="80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98108" y="4358714"/>
            <a:ext cx="5421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΄</a:t>
            </a:r>
            <a:endParaRPr lang="el-GR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7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20" y="116632"/>
            <a:ext cx="9064331" cy="64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59160"/>
            <a:ext cx="2002706" cy="2002706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220072" y="1766429"/>
            <a:ext cx="3672408" cy="1944216"/>
          </a:xfrm>
          <a:prstGeom prst="wedgeRoundRectCallout">
            <a:avLst>
              <a:gd name="adj1" fmla="val 16893"/>
              <a:gd name="adj2" fmla="val 7176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Ποια είναι τα </a:t>
            </a:r>
            <a:r>
              <a:rPr lang="el-GR" sz="3600" b="1" dirty="0" smtClean="0"/>
              <a:t>πρόσωπα;</a:t>
            </a:r>
            <a:endParaRPr lang="el-GR" sz="36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707994" y="2276872"/>
            <a:ext cx="1306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Άρης</a:t>
            </a:r>
            <a:r>
              <a:rPr lang="el-GR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843808" y="1815207"/>
            <a:ext cx="1878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Μαρίνα</a:t>
            </a:r>
            <a:r>
              <a:rPr lang="el-GR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438893" y="5373216"/>
            <a:ext cx="1890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Ορφέας</a:t>
            </a:r>
            <a:r>
              <a:rPr lang="el-GR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9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064331" cy="64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94" y="4215472"/>
            <a:ext cx="2002706" cy="1654056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4532164" y="1106538"/>
            <a:ext cx="4216299" cy="1944216"/>
          </a:xfrm>
          <a:prstGeom prst="wedgeRoundRectCallout">
            <a:avLst>
              <a:gd name="adj1" fmla="val 32341"/>
              <a:gd name="adj2" fmla="val 9817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Τι ζωάκι βλέπεις </a:t>
            </a:r>
            <a:r>
              <a:rPr lang="el-GR" sz="3600" b="1" dirty="0" smtClean="0"/>
              <a:t>;</a:t>
            </a:r>
            <a:endParaRPr lang="el-GR" sz="36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651628" y="1916832"/>
            <a:ext cx="2066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χελιδόνια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064331" cy="645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94" y="4189496"/>
            <a:ext cx="2002706" cy="1706008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076056" y="692696"/>
            <a:ext cx="3672408" cy="1944216"/>
          </a:xfrm>
          <a:prstGeom prst="wedgeRoundRectCallout">
            <a:avLst>
              <a:gd name="adj1" fmla="val 16893"/>
              <a:gd name="adj2" fmla="val 12201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Ποια άλλα πράγματα </a:t>
            </a:r>
            <a:r>
              <a:rPr lang="el-GR" sz="3600" b="1" dirty="0" smtClean="0"/>
              <a:t>βλέπεις ;</a:t>
            </a:r>
            <a:endParaRPr lang="el-GR" sz="36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3665153" y="1852240"/>
            <a:ext cx="15351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δ</a:t>
            </a:r>
            <a:r>
              <a:rPr lang="el-GR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έντρο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 rot="20243122">
            <a:off x="2354593" y="5287242"/>
            <a:ext cx="2459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πεζοδρόμιο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14918" y="1643818"/>
            <a:ext cx="14589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φωλιά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 rot="20452713">
            <a:off x="3647516" y="4257669"/>
            <a:ext cx="13774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τοίχος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47651" y="4878919"/>
            <a:ext cx="13934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πόρτα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486122" y="692696"/>
            <a:ext cx="2014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μπαλκόνι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331877" y="163453"/>
            <a:ext cx="22368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παράθυρο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689973" y="3604291"/>
            <a:ext cx="19321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πινακίδα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658864" y="4162318"/>
            <a:ext cx="14725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λάμπα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9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3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7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4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1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645024"/>
            <a:ext cx="384519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59" y="1704975"/>
            <a:ext cx="78295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5" y="367563"/>
            <a:ext cx="621113" cy="866289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923612" y="0"/>
            <a:ext cx="6608828" cy="1196752"/>
          </a:xfrm>
          <a:prstGeom prst="wedgeRoundRectCallout">
            <a:avLst>
              <a:gd name="adj1" fmla="val -62769"/>
              <a:gd name="adj2" fmla="val 1154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Ποιοι μιλάνε;</a:t>
            </a:r>
            <a:endParaRPr lang="el-GR" sz="3600" b="1" dirty="0"/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1915259" y="16224"/>
            <a:ext cx="6608828" cy="1196752"/>
          </a:xfrm>
          <a:prstGeom prst="wedgeRoundRectCallout">
            <a:avLst>
              <a:gd name="adj1" fmla="val -62200"/>
              <a:gd name="adj2" fmla="val 1678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Από πού το καταλάβατε;</a:t>
            </a:r>
            <a:endParaRPr lang="el-GR" sz="3600" b="1" dirty="0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1902466" y="19789"/>
            <a:ext cx="6608828" cy="1987975"/>
          </a:xfrm>
          <a:prstGeom prst="wedgeRoundRectCallout">
            <a:avLst>
              <a:gd name="adj1" fmla="val -62769"/>
              <a:gd name="adj2" fmla="val -1043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Όταν μιλάνε δύο ή περισσότερα άτομα </a:t>
            </a:r>
            <a:r>
              <a:rPr lang="el-GR" sz="3600" b="1" dirty="0" smtClean="0"/>
              <a:t>λέμε ότι κάνουν διάλογο!</a:t>
            </a:r>
            <a:endParaRPr lang="el-GR" sz="3600" b="1" dirty="0"/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1923612" y="19789"/>
            <a:ext cx="6608828" cy="1988840"/>
          </a:xfrm>
          <a:prstGeom prst="wedgeRoundRectCallout">
            <a:avLst>
              <a:gd name="adj1" fmla="val -62769"/>
              <a:gd name="adj2" fmla="val -1043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Ακούμε προσεκτικά</a:t>
            </a:r>
            <a:r>
              <a:rPr lang="el-GR" sz="3600" b="1" dirty="0" smtClean="0"/>
              <a:t>!</a:t>
            </a:r>
            <a:endParaRPr lang="el-GR" sz="3600" b="1" dirty="0"/>
          </a:p>
        </p:txBody>
      </p:sp>
      <p:sp>
        <p:nvSpPr>
          <p:cNvPr id="10" name="Επεξήγηση με στρογγυλεμένο παραλληλόγραμμο 9"/>
          <p:cNvSpPr/>
          <p:nvPr/>
        </p:nvSpPr>
        <p:spPr>
          <a:xfrm>
            <a:off x="1895903" y="20655"/>
            <a:ext cx="6608828" cy="1987974"/>
          </a:xfrm>
          <a:prstGeom prst="wedgeRoundRectCallout">
            <a:avLst>
              <a:gd name="adj1" fmla="val -62769"/>
              <a:gd name="adj2" fmla="val -1043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Τι συνέβη με την παρέα των παιδιών;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41442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l-GR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Ε ε</a:t>
            </a:r>
            <a:endParaRPr lang="en-US" sz="8000" b="1" dirty="0">
              <a:solidFill>
                <a:srgbClr val="FF0000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2483768" y="2492896"/>
            <a:ext cx="648072" cy="338437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Στρογγυλεμένο ορθογώνιο 3"/>
          <p:cNvSpPr/>
          <p:nvPr/>
        </p:nvSpPr>
        <p:spPr>
          <a:xfrm rot="16200000">
            <a:off x="3284821" y="2118575"/>
            <a:ext cx="648072" cy="140044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 rot="16200000">
            <a:off x="2957073" y="3539247"/>
            <a:ext cx="648072" cy="140044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/>
          <p:cNvSpPr/>
          <p:nvPr/>
        </p:nvSpPr>
        <p:spPr>
          <a:xfrm rot="16200000">
            <a:off x="3310864" y="4854879"/>
            <a:ext cx="648072" cy="140044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εφάνη 7"/>
          <p:cNvSpPr/>
          <p:nvPr/>
        </p:nvSpPr>
        <p:spPr>
          <a:xfrm rot="16200000">
            <a:off x="5378169" y="3932095"/>
            <a:ext cx="1008112" cy="1157780"/>
          </a:xfrm>
          <a:prstGeom prst="blockArc">
            <a:avLst>
              <a:gd name="adj1" fmla="val 9921004"/>
              <a:gd name="adj2" fmla="val 2952626"/>
              <a:gd name="adj3" fmla="val 25439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6600"/>
              </a:solidFill>
            </a:endParaRPr>
          </a:p>
        </p:txBody>
      </p:sp>
      <p:sp>
        <p:nvSpPr>
          <p:cNvPr id="9" name="Στεφάνη 8"/>
          <p:cNvSpPr/>
          <p:nvPr/>
        </p:nvSpPr>
        <p:spPr>
          <a:xfrm rot="16200000">
            <a:off x="5337267" y="4747083"/>
            <a:ext cx="1098122" cy="1165985"/>
          </a:xfrm>
          <a:prstGeom prst="blockArc">
            <a:avLst>
              <a:gd name="adj1" fmla="val 7025275"/>
              <a:gd name="adj2" fmla="val 1167831"/>
              <a:gd name="adj3" fmla="val 22836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645024"/>
            <a:ext cx="384519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59" y="1704975"/>
            <a:ext cx="78295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9" y="586600"/>
            <a:ext cx="1214824" cy="1214824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799692" y="586600"/>
            <a:ext cx="6608828" cy="1196752"/>
          </a:xfrm>
          <a:prstGeom prst="wedgeRoundRectCallout">
            <a:avLst>
              <a:gd name="adj1" fmla="val -59926"/>
              <a:gd name="adj2" fmla="val -1043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/>
              <a:t>Βάφουμε όλα τα Ε </a:t>
            </a:r>
            <a:r>
              <a:rPr lang="el-GR" sz="4400" b="1" dirty="0" smtClean="0"/>
              <a:t>ε κίτρινα. </a:t>
            </a:r>
            <a:endParaRPr lang="el-GR" sz="4400" b="1" dirty="0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1619672" y="2204864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2555776" y="2204864"/>
            <a:ext cx="270378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5652120" y="2204864"/>
            <a:ext cx="288032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1592052" y="2996952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2528156" y="2996952"/>
            <a:ext cx="270378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3759816" y="2996952"/>
            <a:ext cx="288032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5436096" y="3018090"/>
            <a:ext cx="216024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6444208" y="3018090"/>
            <a:ext cx="307367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6992880" y="3045532"/>
            <a:ext cx="157712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1979712" y="3777431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Στρογγυλεμένο ορθογώνιο 20"/>
          <p:cNvSpPr/>
          <p:nvPr/>
        </p:nvSpPr>
        <p:spPr>
          <a:xfrm>
            <a:off x="2558781" y="3761363"/>
            <a:ext cx="270378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Στρογγυλεμένο ορθογώνιο 22"/>
          <p:cNvSpPr/>
          <p:nvPr/>
        </p:nvSpPr>
        <p:spPr>
          <a:xfrm>
            <a:off x="1592052" y="4437112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Στρογγυλεμένο ορθογώνιο 23"/>
          <p:cNvSpPr/>
          <p:nvPr/>
        </p:nvSpPr>
        <p:spPr>
          <a:xfrm>
            <a:off x="2159732" y="4437112"/>
            <a:ext cx="18002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Στρογγυλεμένο ορθογώνιο 24"/>
          <p:cNvSpPr/>
          <p:nvPr/>
        </p:nvSpPr>
        <p:spPr>
          <a:xfrm>
            <a:off x="2829159" y="4446240"/>
            <a:ext cx="288032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Στρογγυλεμένο ορθογώνιο 25"/>
          <p:cNvSpPr/>
          <p:nvPr/>
        </p:nvSpPr>
        <p:spPr>
          <a:xfrm>
            <a:off x="3399776" y="4446240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Στρογγυλεμένο ορθογώνιο 28"/>
          <p:cNvSpPr/>
          <p:nvPr/>
        </p:nvSpPr>
        <p:spPr>
          <a:xfrm>
            <a:off x="1907704" y="5301208"/>
            <a:ext cx="252028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Στρογγυλεμένο ορθογώνιο 29"/>
          <p:cNvSpPr/>
          <p:nvPr/>
        </p:nvSpPr>
        <p:spPr>
          <a:xfrm>
            <a:off x="2771800" y="5301208"/>
            <a:ext cx="270378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Στρογγυλεμένο ορθογώνιο 31"/>
          <p:cNvSpPr/>
          <p:nvPr/>
        </p:nvSpPr>
        <p:spPr>
          <a:xfrm>
            <a:off x="1889702" y="6021288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Στρογγυλεμένο ορθογώνιο 32"/>
          <p:cNvSpPr/>
          <p:nvPr/>
        </p:nvSpPr>
        <p:spPr>
          <a:xfrm>
            <a:off x="2825806" y="6021288"/>
            <a:ext cx="270378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Στρογγυλεμένο ορθογώνιο 33"/>
          <p:cNvSpPr/>
          <p:nvPr/>
        </p:nvSpPr>
        <p:spPr>
          <a:xfrm>
            <a:off x="4047848" y="6021288"/>
            <a:ext cx="380136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5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9" y="802459"/>
            <a:ext cx="1611357" cy="1611357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483768" y="1009762"/>
            <a:ext cx="6264696" cy="1196752"/>
          </a:xfrm>
          <a:prstGeom prst="wedgeRoundRectCallout">
            <a:avLst>
              <a:gd name="adj1" fmla="val -54365"/>
              <a:gd name="adj2" fmla="val 34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Ποιες λέξεις έχουν </a:t>
            </a:r>
            <a:r>
              <a:rPr lang="el-GR" sz="3600" b="1" dirty="0" err="1" smtClean="0">
                <a:solidFill>
                  <a:srgbClr val="FF0000"/>
                </a:solidFill>
              </a:rPr>
              <a:t>Εε</a:t>
            </a:r>
            <a:r>
              <a:rPr lang="el-GR" sz="3600" b="1" dirty="0"/>
              <a:t>;</a:t>
            </a:r>
            <a:endParaRPr lang="el-GR" sz="36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2892289" y="2244012"/>
            <a:ext cx="449514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8700" b="1" cap="none" spc="0" dirty="0" smtClean="0">
                <a:ln w="762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 ε</a:t>
            </a:r>
            <a:endParaRPr lang="el-GR" sz="28700" b="1" cap="none" spc="0" dirty="0">
              <a:ln w="7620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Content Placeholder 3" descr="tree_clipart_pine_tree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852936"/>
            <a:ext cx="1101423" cy="2109564"/>
          </a:xfrm>
          <a:prstGeom prst="rect">
            <a:avLst/>
          </a:prstGeom>
        </p:spPr>
      </p:pic>
      <p:pic>
        <p:nvPicPr>
          <p:cNvPr id="8" name="Picture 16" descr="peponi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4550" y="4869160"/>
            <a:ext cx="1323810" cy="1323810"/>
          </a:xfrm>
          <a:prstGeom prst="rect">
            <a:avLst/>
          </a:prstGeom>
        </p:spPr>
      </p:pic>
      <p:pic>
        <p:nvPicPr>
          <p:cNvPr id="9" name="Picture 9" descr="pacifier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8535" y="2517679"/>
            <a:ext cx="1378389" cy="1248876"/>
          </a:xfrm>
          <a:prstGeom prst="rect">
            <a:avLst/>
          </a:prstGeom>
        </p:spPr>
      </p:pic>
      <p:pic>
        <p:nvPicPr>
          <p:cNvPr id="10" name="Picture 5" descr="bru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7238" y="3654760"/>
            <a:ext cx="1214400" cy="12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8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251</Words>
  <Application>Microsoft Office PowerPoint</Application>
  <PresentationFormat>Προβολή στην οθόνη (4:3)</PresentationFormat>
  <Paragraphs>73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Ιωάννα</dc:creator>
  <cp:lastModifiedBy>Eleftheria Papadimitriou</cp:lastModifiedBy>
  <cp:revision>35</cp:revision>
  <dcterms:created xsi:type="dcterms:W3CDTF">2014-10-19T07:35:05Z</dcterms:created>
  <dcterms:modified xsi:type="dcterms:W3CDTF">2020-09-27T13:12:21Z</dcterms:modified>
</cp:coreProperties>
</file>