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69" r:id="rId9"/>
    <p:sldId id="271" r:id="rId10"/>
    <p:sldId id="266" r:id="rId11"/>
    <p:sldId id="284" r:id="rId12"/>
    <p:sldId id="267" r:id="rId13"/>
    <p:sldId id="268" r:id="rId14"/>
    <p:sldId id="289" r:id="rId15"/>
    <p:sldId id="273" r:id="rId16"/>
    <p:sldId id="274" r:id="rId17"/>
    <p:sldId id="275" r:id="rId18"/>
    <p:sldId id="276" r:id="rId19"/>
    <p:sldId id="277" r:id="rId20"/>
    <p:sldId id="288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0DD90-8CFE-4041-BBE2-56ABCA08E0ED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3F7A7-65F0-4A9F-8D66-9B07C98472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54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08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</a:t>
            </a:r>
            <a:r>
              <a:rPr lang="en-US" sz="1200" dirty="0" smtClean="0"/>
              <a:t>  </a:t>
            </a:r>
            <a:r>
              <a:rPr lang="el-GR" sz="1200" dirty="0" smtClean="0"/>
              <a:t>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70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τον κύριο Μπερδεμένο. Ο κύριος Μπερδεμένος μπερδεύεται και διαβάζει ανακατεμένα λέξεις και φράσεις.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56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Δείχνω τη γραφή. Δείχνω τη φωνή. Φτιάχνουμε συλλαβές με το νέο γράμμα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C0004-6B9A-462F-BE36-A174513047B4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7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τον κύριο Μπερδεμένο. Ο κύριος Μπερδεμένος μπερδεύεται και διαβάζει ανακατεμένα λέξεις και φράσεις.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56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Παρακολουθούμε τα βίντεο : </a:t>
            </a:r>
            <a:r>
              <a:rPr lang="en-US" dirty="0" smtClean="0"/>
              <a:t>https://www.youtube.com/watch?v=1T8MFezX6vs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3F7A7-65F0-4A9F-8D66-9B07C98472D2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027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80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68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5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014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4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39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4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73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5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AF8E-BDC4-4EEB-AB23-61C81CAA8E39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7A840-BC3B-46E4-8714-29A2D97E44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94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Users\&#921;&#969;&#940;&#957;&#957;&#945;\Music\Free%20YouTube%20Downloader\&#931;&#965;&#957;&#957;&#949;&#966;&#941;&#957;&#953;&#945;-%20&#926;&#958;-%20&#936;&#968;-%20&#915;&#955;&#974;&#963;&#963;&#945;%20&#913;&#900;&#916;&#951;&#956;&#959;&#964;&#953;&#954;&#959;&#973;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-21487"/>
            <a:ext cx="5256584" cy="1434263"/>
          </a:xfrm>
        </p:spPr>
        <p:txBody>
          <a:bodyPr>
            <a:noAutofit/>
          </a:bodyPr>
          <a:lstStyle/>
          <a:p>
            <a:pPr algn="l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ka-AcidGR-DiaryGirl" pitchFamily="2" charset="-95"/>
              </a:rPr>
              <a:t>Ψιχάλες</a:t>
            </a:r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47864" y="2996952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Ψψ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ΔΑΣΚΑΛΑ : Ελευθερία Παπαδημητρίου</a:t>
            </a:r>
            <a:endParaRPr lang="el-GR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66"/>
                </a:solidFill>
                <a:latin typeface="+mn-lt"/>
                <a:ea typeface="Aka-AcidGR-HiSchool" pitchFamily="2" charset="0"/>
              </a:rPr>
              <a:t>Βρίσκουμε λέξεις από </a:t>
            </a:r>
            <a:r>
              <a:rPr lang="el-GR" b="1" dirty="0" smtClean="0">
                <a:solidFill>
                  <a:srgbClr val="FF0066"/>
                </a:solidFill>
                <a:latin typeface="+mn-lt"/>
                <a:ea typeface="Aka-AcidGR-HiSchool" pitchFamily="2" charset="0"/>
              </a:rPr>
              <a:t>ψ</a:t>
            </a:r>
            <a:endParaRPr lang="el-GR" b="1" dirty="0">
              <a:solidFill>
                <a:srgbClr val="FF0066"/>
              </a:solidFill>
              <a:latin typeface="+mn-lt"/>
              <a:ea typeface="Aka-AcidGR-HiSchool" pitchFamily="2" charset="0"/>
            </a:endParaRPr>
          </a:p>
        </p:txBody>
      </p:sp>
      <p:pic>
        <p:nvPicPr>
          <p:cNvPr id="4" name="3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565" y="1556792"/>
            <a:ext cx="3283349" cy="4680520"/>
          </a:xfrm>
        </p:spPr>
      </p:pic>
    </p:spTree>
    <p:extLst>
      <p:ext uri="{BB962C8B-B14F-4D97-AF65-F5344CB8AC3E}">
        <p14:creationId xmlns:p14="http://schemas.microsoft.com/office/powerpoint/2010/main" val="85962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n-lt"/>
              </a:rPr>
              <a:t>Βρίσκουμε όλα τα </a:t>
            </a:r>
            <a:r>
              <a:rPr lang="el-GR" sz="2800" b="1" dirty="0" err="1" smtClean="0">
                <a:latin typeface="+mn-lt"/>
              </a:rPr>
              <a:t>Ψψ</a:t>
            </a:r>
            <a:r>
              <a:rPr lang="el-GR" sz="2800" b="1" dirty="0" smtClean="0">
                <a:latin typeface="+mn-lt"/>
              </a:rPr>
              <a:t> στο κείμενο και τα κυκλώνουμε με κίτρινο.</a:t>
            </a:r>
            <a:endParaRPr lang="el-GR" sz="2800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Στρογγυλεμένο ορθογώνιο"/>
          <p:cNvSpPr/>
          <p:nvPr/>
        </p:nvSpPr>
        <p:spPr>
          <a:xfrm>
            <a:off x="3419872" y="2124710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6 - Στρογγυλεμένο ορθογώνιο"/>
          <p:cNvSpPr/>
          <p:nvPr/>
        </p:nvSpPr>
        <p:spPr>
          <a:xfrm>
            <a:off x="7168375" y="2624776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6 - Στρογγυλεμένο ορθογώνιο"/>
          <p:cNvSpPr/>
          <p:nvPr/>
        </p:nvSpPr>
        <p:spPr>
          <a:xfrm>
            <a:off x="6012160" y="4071930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6 - Στρογγυλεμένο ορθογώνιο"/>
          <p:cNvSpPr/>
          <p:nvPr/>
        </p:nvSpPr>
        <p:spPr>
          <a:xfrm>
            <a:off x="3708260" y="4605972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6 - Στρογγυλεμένο ορθογώνιο"/>
          <p:cNvSpPr/>
          <p:nvPr/>
        </p:nvSpPr>
        <p:spPr>
          <a:xfrm>
            <a:off x="6516216" y="5083945"/>
            <a:ext cx="360040" cy="500066"/>
          </a:xfrm>
          <a:prstGeom prst="round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19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4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3786182" y="3500438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5500694" y="3714752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Έλλειψη"/>
          <p:cNvSpPr/>
          <p:nvPr/>
        </p:nvSpPr>
        <p:spPr>
          <a:xfrm>
            <a:off x="2643174" y="5143512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3286116" y="5715016"/>
            <a:ext cx="1143008" cy="571504"/>
          </a:xfrm>
          <a:prstGeom prst="ellipse">
            <a:avLst/>
          </a:prstGeom>
          <a:noFill/>
          <a:ln w="57150">
            <a:solidFill>
              <a:srgbClr val="002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1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85223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2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899592" y="-21487"/>
            <a:ext cx="5256584" cy="1434263"/>
          </a:xfrm>
        </p:spPr>
        <p:txBody>
          <a:bodyPr>
            <a:noAutofit/>
          </a:bodyPr>
          <a:lstStyle/>
          <a:p>
            <a:pPr algn="l"/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Aka-AcidGR-DiaryGirl" pitchFamily="2" charset="-95"/>
              </a:rPr>
              <a:t>Ψιχάλες</a:t>
            </a:r>
            <a:r>
              <a:rPr lang="el-GR" sz="54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n-US" sz="115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347864" y="2996952"/>
            <a:ext cx="1544216" cy="1752600"/>
          </a:xfrm>
        </p:spPr>
        <p:txBody>
          <a:bodyPr>
            <a:normAutofit/>
          </a:bodyPr>
          <a:lstStyle/>
          <a:p>
            <a:r>
              <a:rPr lang="el-GR" sz="4800" dirty="0" err="1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Ψψ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300028"/>
            <a:ext cx="733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ΔΑΣΚΑΛΑ : Ελευθερία Παπαδημητρίου</a:t>
            </a:r>
            <a:endParaRPr lang="el-GR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l-G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00192" y="4979476"/>
            <a:ext cx="2569322" cy="13205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  <a:ea typeface="Aka-AcidGR-DiaryGirl" pitchFamily="2" charset="-95"/>
              </a:rPr>
              <a:t>Τετράδιο εργασιών 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408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Διαβάζουμε !</a:t>
            </a:r>
            <a:endParaRPr lang="el-GR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0208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31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521" y="-29708"/>
            <a:ext cx="4929222" cy="688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9279" y="2636912"/>
            <a:ext cx="3469734" cy="4221088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220072" y="404664"/>
            <a:ext cx="3620196" cy="1944216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omic Sans MS" panose="030F0702030302020204" pitchFamily="66" charset="0"/>
              </a:rPr>
              <a:t>Τι </a:t>
            </a:r>
            <a:r>
              <a:rPr lang="el-GR" sz="4000" dirty="0" smtClean="0">
                <a:latin typeface="Comic Sans MS" panose="030F0702030302020204" pitchFamily="66" charset="0"/>
              </a:rPr>
              <a:t>βλέπουμε</a:t>
            </a:r>
            <a:r>
              <a:rPr lang="el-GR" sz="4000" dirty="0" smtClean="0">
                <a:latin typeface="Comic Sans MS" panose="030F0702030302020204" pitchFamily="66" charset="0"/>
              </a:rPr>
              <a:t>;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9835" y="34636"/>
            <a:ext cx="6072230" cy="564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8" y="4149080"/>
            <a:ext cx="2578621" cy="2281452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0" y="1700808"/>
            <a:ext cx="3456018" cy="19442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είναι αυτό που βλέπουμε;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-36146" y="1700808"/>
            <a:ext cx="3456018" cy="19442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Τι θα μπορούσαμε να φάμε εδώ;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0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50060"/>
            <a:ext cx="5042337" cy="376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3290" y="4080551"/>
            <a:ext cx="2285923" cy="2780928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5220072" y="404664"/>
            <a:ext cx="3620196" cy="3456384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Πού βρισκόμαστε αν βλέπουμε αυτή την πινακίδα;</a:t>
            </a:r>
            <a:endParaRPr lang="el-GR" sz="4000" dirty="0">
              <a:ln>
                <a:solidFill>
                  <a:schemeClr val="tx1"/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17982" cy="6861479"/>
          </a:xfrm>
          <a:prstGeom prst="rect">
            <a:avLst/>
          </a:prstGeom>
        </p:spPr>
      </p:pic>
      <p:sp>
        <p:nvSpPr>
          <p:cNvPr id="6" name="Βέλος προς τα κάτω 5"/>
          <p:cNvSpPr/>
          <p:nvPr/>
        </p:nvSpPr>
        <p:spPr>
          <a:xfrm rot="19172580">
            <a:off x="3607430" y="1182259"/>
            <a:ext cx="535641" cy="256279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8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401823" y="2462"/>
            <a:ext cx="619144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ψιχάλες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3411" y="2216817"/>
            <a:ext cx="199766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ψι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-68152" y="4747612"/>
            <a:ext cx="14911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ψ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542535" y="4816849"/>
            <a:ext cx="98296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χ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5498710" y="4911847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λ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509131" y="2219553"/>
            <a:ext cx="19768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χά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6372200" y="2206797"/>
            <a:ext cx="26564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λες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494157" y="4816849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882631" y="4822351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ά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6978991" y="4722668"/>
            <a:ext cx="9941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ε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8148785" y="4761320"/>
            <a:ext cx="9044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Aka-AcidGR-TotallyPlain" pitchFamily="2" charset="0"/>
                <a:cs typeface="Calibri" panose="020F0502020204030204" pitchFamily="34" charset="0"/>
              </a:rPr>
              <a:t>ς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Aka-AcidGR-TotallyPlain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7664" y="116632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HiSchool" pitchFamily="2" charset="0"/>
              </a:rPr>
              <a:t>Τι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HiSchool" pitchFamily="2" charset="0"/>
              </a:rPr>
              <a:t>βλέπουμε στην εικόνα;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-HiSchool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59"/>
            <a:ext cx="8501122" cy="55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6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Γράφω Ψ </a:t>
            </a:r>
            <a:r>
              <a:rPr lang="el-GR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HiSchool" pitchFamily="2" charset="0"/>
                <a:ea typeface="Aka-AcidGR-HiSchool" pitchFamily="2" charset="0"/>
              </a:rPr>
              <a:t>ψ</a:t>
            </a:r>
            <a:endParaRPr lang="el-GR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HiSchool" pitchFamily="2" charset="0"/>
              <a:ea typeface="Aka-AcidGR-HiSchool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143116"/>
            <a:ext cx="91440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11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275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928926" y="1500174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71604" y="2643182"/>
            <a:ext cx="5245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00496" y="2000240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047233" y="3786190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428992" y="3286124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00430" y="2786058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715008" y="2786058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429388" y="3786190"/>
            <a:ext cx="524503" cy="642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ψ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1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657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604703" y="4089846"/>
            <a:ext cx="7956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Ψά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Aka-AcidGR-DiaryGirl" pitchFamily="2" charset="-95"/>
              </a:rPr>
              <a:t>ε στο πιο ψηλό βουνό.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148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8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66"/>
                </a:solidFill>
              </a:rPr>
              <a:t>Η ορθογραφία μας</a:t>
            </a:r>
            <a:endParaRPr lang="el-GR" b="1" dirty="0">
              <a:solidFill>
                <a:srgbClr val="FF0066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88636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4 - Ορθογώνιο"/>
          <p:cNvSpPr/>
          <p:nvPr/>
        </p:nvSpPr>
        <p:spPr>
          <a:xfrm>
            <a:off x="251520" y="3729806"/>
            <a:ext cx="8309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</a:rPr>
              <a:t>Ψά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</a:rPr>
              <a:t>ε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</a:rPr>
              <a:t> στο  πιο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j-lt"/>
                <a:ea typeface="Aka-AcidGR-DiaryGirl" pitchFamily="2" charset="-95"/>
              </a:rPr>
              <a:t>ψηλό βουνό.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+mj-lt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829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571472" y="0"/>
            <a:ext cx="2428892" cy="1928802"/>
          </a:xfrm>
          <a:prstGeom prst="wedgeRoundRectCallout">
            <a:avLst>
              <a:gd name="adj1" fmla="val 70099"/>
              <a:gd name="adj2" fmla="val -4283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ea typeface="Aka-AcidGR-HiSchool" pitchFamily="2" charset="0"/>
              </a:rPr>
              <a:t>Πώς συνεχίστηκε η ιστορία του </a:t>
            </a:r>
            <a:r>
              <a:rPr lang="el-GR" sz="2400" b="1" dirty="0" err="1" smtClean="0">
                <a:ea typeface="Aka-AcidGR-HiSchool" pitchFamily="2" charset="0"/>
              </a:rPr>
              <a:t>Σαμπέρ</a:t>
            </a:r>
            <a:r>
              <a:rPr lang="el-GR" sz="2400" b="1" dirty="0" smtClean="0">
                <a:ea typeface="Aka-AcidGR-HiSchool" pitchFamily="2" charset="0"/>
              </a:rPr>
              <a:t>;</a:t>
            </a:r>
            <a:endParaRPr lang="el-GR" sz="2400" b="1" dirty="0">
              <a:ea typeface="Aka-AcidGR-HiSchool" pitchFamily="2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422" y="411717"/>
            <a:ext cx="1511092" cy="1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84" y="71438"/>
            <a:ext cx="1314497" cy="1747993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621085" y="93734"/>
            <a:ext cx="3500462" cy="1319042"/>
          </a:xfrm>
          <a:prstGeom prst="wedgeRoundRectCallout">
            <a:avLst>
              <a:gd name="adj1" fmla="val 57674"/>
              <a:gd name="adj2" fmla="val -1998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ea typeface="Aka-AcidGR-HiSchool" pitchFamily="2" charset="0"/>
              </a:rPr>
              <a:t>Ας </a:t>
            </a:r>
            <a:r>
              <a:rPr lang="el-GR" sz="2400" b="1" dirty="0" smtClean="0">
                <a:ea typeface="Aka-AcidGR-HiSchool" pitchFamily="2" charset="0"/>
              </a:rPr>
              <a:t>βρούμε στην κάθε λέξη </a:t>
            </a:r>
            <a:r>
              <a:rPr lang="el-GR" sz="2400" b="1" dirty="0" smtClean="0">
                <a:ea typeface="Aka-AcidGR-HiSchool" pitchFamily="2" charset="0"/>
              </a:rPr>
              <a:t>την αντίθετή της.</a:t>
            </a:r>
            <a:endParaRPr lang="el-GR" sz="2400" b="1" dirty="0">
              <a:ea typeface="Aka-AcidGR-HiSchool" pitchFamily="2" charset="0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214678" y="2143116"/>
            <a:ext cx="150019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7215206" y="2143116"/>
            <a:ext cx="171451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7143768" y="2643182"/>
            <a:ext cx="114300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929058" y="5143512"/>
            <a:ext cx="1500198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7143768" y="5643578"/>
            <a:ext cx="1285884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2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556792"/>
            <a:ext cx="4709833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5400" b="1" dirty="0">
                <a:ea typeface="Aka-AcidGR-DiaryGirl" pitchFamily="2" charset="-95"/>
              </a:rPr>
              <a:t>ψ</a:t>
            </a:r>
            <a:r>
              <a:rPr lang="el-GR" sz="5400" b="1" dirty="0" smtClean="0">
                <a:ea typeface="Aka-AcidGR-DiaryGirl" pitchFamily="2" charset="-95"/>
              </a:rPr>
              <a:t>άχνω </a:t>
            </a:r>
            <a:r>
              <a:rPr lang="el-GR" sz="5400" b="1" dirty="0" smtClean="0">
                <a:ea typeface="Aka-AcidGR-DiaryGirl" pitchFamily="2" charset="-95"/>
              </a:rPr>
              <a:t>  ≠ </a:t>
            </a:r>
            <a:endParaRPr lang="el-GR" sz="5400" b="1" dirty="0" smtClean="0">
              <a:ea typeface="Aka-AcidGR-DiaryGirl" pitchFamily="2" charset="-95"/>
            </a:endParaRPr>
          </a:p>
          <a:p>
            <a:pPr>
              <a:buNone/>
            </a:pPr>
            <a:r>
              <a:rPr lang="el-GR" sz="5400" b="1" dirty="0" smtClean="0">
                <a:ea typeface="Aka-AcidGR-DiaryGirl" pitchFamily="2" charset="-95"/>
              </a:rPr>
              <a:t>κλάμα </a:t>
            </a:r>
            <a:r>
              <a:rPr lang="el-GR" sz="5400" b="1" dirty="0" smtClean="0">
                <a:ea typeface="Aka-AcidGR-DiaryGirl" pitchFamily="2" charset="-95"/>
              </a:rPr>
              <a:t>   ≠ </a:t>
            </a:r>
            <a:endParaRPr lang="el-GR" sz="5400" b="1" dirty="0" smtClean="0">
              <a:ea typeface="Aka-AcidGR-DiaryGirl" pitchFamily="2" charset="-95"/>
            </a:endParaRPr>
          </a:p>
          <a:p>
            <a:pPr>
              <a:buNone/>
            </a:pPr>
            <a:r>
              <a:rPr lang="el-GR" sz="5400" b="1" dirty="0" smtClean="0">
                <a:ea typeface="Aka-AcidGR-DiaryGirl" pitchFamily="2" charset="-95"/>
              </a:rPr>
              <a:t>ψηλά </a:t>
            </a:r>
            <a:r>
              <a:rPr lang="el-GR" sz="5400" b="1" dirty="0" smtClean="0">
                <a:ea typeface="Aka-AcidGR-DiaryGirl" pitchFamily="2" charset="-95"/>
              </a:rPr>
              <a:t>     ≠ </a:t>
            </a:r>
            <a:endParaRPr lang="el-GR" sz="5400" b="1" dirty="0" smtClean="0">
              <a:ea typeface="Aka-AcidGR-DiaryGirl" pitchFamily="2" charset="-95"/>
            </a:endParaRPr>
          </a:p>
          <a:p>
            <a:pPr>
              <a:buNone/>
            </a:pPr>
            <a:r>
              <a:rPr lang="el-GR" sz="5400" b="1" dirty="0" smtClean="0">
                <a:ea typeface="Aka-AcidGR-DiaryGirl" pitchFamily="2" charset="-95"/>
              </a:rPr>
              <a:t>φωνάζω ≠</a:t>
            </a:r>
          </a:p>
          <a:p>
            <a:pPr>
              <a:buNone/>
            </a:pPr>
            <a:r>
              <a:rPr lang="el-GR" sz="5400" b="1" dirty="0" smtClean="0">
                <a:ea typeface="Aka-AcidGR-DiaryGirl" pitchFamily="2" charset="-95"/>
              </a:rPr>
              <a:t>πουθενά ≠ </a:t>
            </a:r>
            <a:endParaRPr lang="el-GR" sz="5400" b="1" dirty="0">
              <a:ea typeface="Aka-AcidGR-DiaryGirl" pitchFamily="2" charset="-95"/>
            </a:endParaRPr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3851920" y="1484784"/>
            <a:ext cx="468052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l-GR" sz="5400" b="1" dirty="0" smtClean="0">
                <a:ea typeface="Aka-AcidGR-DiaryGirl" pitchFamily="2" charset="-95"/>
              </a:rPr>
              <a:t>   βρίσκω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ea typeface="Aka-AcidGR-DiaryGirl" pitchFamily="2" charset="-95"/>
              </a:rPr>
              <a:t>   γέλιο</a:t>
            </a: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ea typeface="Aka-AcidGR-DiaryGirl" pitchFamily="2" charset="-95"/>
              </a:rPr>
              <a:t>  χαμηλά</a:t>
            </a:r>
            <a:endParaRPr lang="el-GR" sz="5400" b="1" dirty="0" smtClean="0">
              <a:ea typeface="Aka-AcidGR-DiaryGirl" pitchFamily="2" charset="-95"/>
            </a:endParaRP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ea typeface="Aka-AcidGR-DiaryGirl" pitchFamily="2" charset="-95"/>
              </a:rPr>
              <a:t> </a:t>
            </a:r>
            <a:r>
              <a:rPr lang="el-GR" sz="5400" b="1" dirty="0" smtClean="0">
                <a:ea typeface="Aka-AcidGR-DiaryGirl" pitchFamily="2" charset="-95"/>
              </a:rPr>
              <a:t> ψιθυρίζω</a:t>
            </a:r>
            <a:endParaRPr lang="el-GR" sz="5400" b="1" dirty="0" smtClean="0">
              <a:ea typeface="Aka-AcidGR-DiaryGirl" pitchFamily="2" charset="-95"/>
            </a:endParaRPr>
          </a:p>
          <a:p>
            <a:pPr>
              <a:buFont typeface="Arial" pitchFamily="34" charset="0"/>
              <a:buNone/>
            </a:pPr>
            <a:r>
              <a:rPr lang="el-GR" sz="5400" b="1" dirty="0" smtClean="0">
                <a:ea typeface="Aka-AcidGR-DiaryGirl" pitchFamily="2" charset="-95"/>
              </a:rPr>
              <a:t>  </a:t>
            </a:r>
            <a:r>
              <a:rPr lang="el-GR" sz="5400" b="1" dirty="0" smtClean="0">
                <a:ea typeface="Aka-AcidGR-DiaryGirl" pitchFamily="2" charset="-95"/>
              </a:rPr>
              <a:t> παντού</a:t>
            </a:r>
            <a:endParaRPr lang="el-GR" sz="5400" b="1" dirty="0">
              <a:ea typeface="Aka-AcidGR-DiaryGirl" pitchFamily="2" charset="-95"/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>
                <a:solidFill>
                  <a:srgbClr val="FF0000"/>
                </a:solidFill>
              </a:rPr>
              <a:t> Για να τις δούμε τώρα :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9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4355976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+mn-lt"/>
              </a:rPr>
              <a:t>Ας διαβάσουμε τις προτάσεις</a:t>
            </a:r>
            <a:endParaRPr lang="el-GR" sz="2800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916488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831" y="0"/>
            <a:ext cx="3231169" cy="210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094"/>
            <a:ext cx="1357732" cy="1651742"/>
          </a:xfrm>
        </p:spPr>
      </p:pic>
      <p:sp>
        <p:nvSpPr>
          <p:cNvPr id="7" name="6 - Στρογγυλεμένο ορθογώνιο"/>
          <p:cNvSpPr/>
          <p:nvPr/>
        </p:nvSpPr>
        <p:spPr>
          <a:xfrm>
            <a:off x="1071538" y="5643578"/>
            <a:ext cx="4500594" cy="50006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3214678" y="2071678"/>
            <a:ext cx="3857652" cy="571504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1000100" y="4143380"/>
            <a:ext cx="4786346" cy="4286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572132" y="2714620"/>
            <a:ext cx="2786082" cy="42862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260648"/>
            <a:ext cx="3600400" cy="1296144"/>
          </a:xfrm>
          <a:prstGeom prst="wedgeRoundRectCallout">
            <a:avLst>
              <a:gd name="adj1" fmla="val 54315"/>
              <a:gd name="adj2" fmla="val 54769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22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+mn-lt"/>
                <a:ea typeface="Aka-AcidGR-Fristgrade" pitchFamily="2" charset="0"/>
              </a:rPr>
              <a:t>Ποιο γράμμα που δεν έχουμε κάνει έχουν όλες οι λέξεις; </a:t>
            </a:r>
            <a:endParaRPr lang="el-GR" sz="3200" b="1" dirty="0">
              <a:solidFill>
                <a:srgbClr val="FF0000"/>
              </a:solidFill>
              <a:latin typeface="+mn-lt"/>
              <a:ea typeface="Aka-AcidGR-Fristgrade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5500702"/>
            <a:ext cx="239993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189821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233917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7137" y="3186685"/>
            <a:ext cx="414935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928802"/>
            <a:ext cx="27579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2624899" y="1071546"/>
            <a:ext cx="2579552" cy="470898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30000" b="1" spc="0" dirty="0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ψ</a:t>
            </a:r>
            <a:endParaRPr lang="el-GR" sz="30000" b="1" cap="all" spc="0" dirty="0">
              <a:ln w="7620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19930"/>
            <a:ext cx="1839279" cy="22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66"/>
                </a:solidFill>
                <a:latin typeface="Comic Sans MS" panose="030F0702030302020204" pitchFamily="66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66"/>
                </a:solidFill>
                <a:latin typeface="Comic Sans MS" panose="030F0702030302020204" pitchFamily="66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rgbClr val="FF0066"/>
                </a:solidFill>
                <a:latin typeface="Comic Sans MS" panose="030F0702030302020204" pitchFamily="66" charset="0"/>
                <a:ea typeface="Aka-AcidGR-DiaryGirl" pitchFamily="2" charset="-95"/>
              </a:rPr>
              <a:t>Ψψ</a:t>
            </a:r>
            <a:r>
              <a:rPr lang="el-GR" sz="8000" b="1" dirty="0" smtClean="0">
                <a:solidFill>
                  <a:srgbClr val="FF0066"/>
                </a:solidFill>
                <a:latin typeface="Comic Sans MS" panose="030F0702030302020204" pitchFamily="66" charset="0"/>
                <a:ea typeface="Aka-AcidGR-DiaryGirl" pitchFamily="2" charset="-95"/>
              </a:rPr>
              <a:t>;</a:t>
            </a:r>
            <a:endParaRPr lang="en-US" sz="8000" b="1" dirty="0">
              <a:solidFill>
                <a:srgbClr val="FF0066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6"/>
          <p:cNvSpPr/>
          <p:nvPr/>
        </p:nvSpPr>
        <p:spPr>
          <a:xfrm>
            <a:off x="2267744" y="1838224"/>
            <a:ext cx="576064" cy="3309585"/>
          </a:xfrm>
          <a:prstGeom prst="roundRect">
            <a:avLst/>
          </a:prstGeom>
          <a:solidFill>
            <a:srgbClr val="FF00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εφάνη 2"/>
          <p:cNvSpPr/>
          <p:nvPr/>
        </p:nvSpPr>
        <p:spPr>
          <a:xfrm rot="10605222">
            <a:off x="839518" y="552289"/>
            <a:ext cx="3374608" cy="3718950"/>
          </a:xfrm>
          <a:prstGeom prst="blockArc">
            <a:avLst>
              <a:gd name="adj1" fmla="val 10800000"/>
              <a:gd name="adj2" fmla="val 499872"/>
              <a:gd name="adj3" fmla="val 20380"/>
            </a:avLst>
          </a:prstGeom>
          <a:solidFill>
            <a:srgbClr val="FF00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5292080" y="3896129"/>
            <a:ext cx="216024" cy="2701223"/>
          </a:xfrm>
          <a:prstGeom prst="roundRect">
            <a:avLst/>
          </a:prstGeom>
          <a:solidFill>
            <a:srgbClr val="FF00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εφάνη 15"/>
          <p:cNvSpPr/>
          <p:nvPr/>
        </p:nvSpPr>
        <p:spPr>
          <a:xfrm rot="10605222">
            <a:off x="4678635" y="3448639"/>
            <a:ext cx="1442914" cy="1684480"/>
          </a:xfrm>
          <a:prstGeom prst="blockArc">
            <a:avLst>
              <a:gd name="adj1" fmla="val 10800000"/>
              <a:gd name="adj2" fmla="val 499872"/>
              <a:gd name="adj3" fmla="val 20380"/>
            </a:avLst>
          </a:prstGeom>
          <a:solidFill>
            <a:srgbClr val="FF006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1619672" y="470599"/>
            <a:ext cx="2005679" cy="5345994"/>
            <a:chOff x="736" y="11171"/>
            <a:chExt cx="2159" cy="3366"/>
          </a:xfrm>
          <a:noFill/>
        </p:grpSpPr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>
              <a:off x="1666" y="12851"/>
              <a:ext cx="720" cy="55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22" y="13302"/>
              <a:ext cx="437" cy="445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η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736" y="12116"/>
              <a:ext cx="450" cy="512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Ψ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cxnSp>
          <p:nvCxnSpPr>
            <p:cNvPr id="4132" name="AutoShape 36"/>
            <p:cNvCxnSpPr>
              <a:cxnSpLocks noChangeShapeType="1"/>
            </p:cNvCxnSpPr>
            <p:nvPr/>
          </p:nvCxnSpPr>
          <p:spPr bwMode="auto">
            <a:xfrm flipV="1">
              <a:off x="1381" y="11501"/>
              <a:ext cx="861" cy="498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3" name="AutoShape 37"/>
            <p:cNvCxnSpPr>
              <a:cxnSpLocks noChangeShapeType="1"/>
            </p:cNvCxnSpPr>
            <p:nvPr/>
          </p:nvCxnSpPr>
          <p:spPr bwMode="auto">
            <a:xfrm flipV="1">
              <a:off x="1666" y="11939"/>
              <a:ext cx="643" cy="177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4" name="AutoShape 38"/>
            <p:cNvCxnSpPr>
              <a:cxnSpLocks noChangeShapeType="1"/>
            </p:cNvCxnSpPr>
            <p:nvPr/>
          </p:nvCxnSpPr>
          <p:spPr bwMode="auto">
            <a:xfrm>
              <a:off x="1728" y="12361"/>
              <a:ext cx="514" cy="0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35" name="AutoShape 39"/>
            <p:cNvCxnSpPr>
              <a:cxnSpLocks noChangeShapeType="1"/>
            </p:cNvCxnSpPr>
            <p:nvPr/>
          </p:nvCxnSpPr>
          <p:spPr bwMode="auto">
            <a:xfrm>
              <a:off x="1666" y="12577"/>
              <a:ext cx="591" cy="36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2237" y="11171"/>
              <a:ext cx="50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α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sp>
          <p:nvSpPr>
            <p:cNvPr id="4137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386" y="11750"/>
              <a:ext cx="50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ο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sp>
          <p:nvSpPr>
            <p:cNvPr id="4138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2476" y="12252"/>
              <a:ext cx="270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ι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sp>
          <p:nvSpPr>
            <p:cNvPr id="4139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2372" y="12746"/>
              <a:ext cx="509" cy="3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ε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2381" y="13833"/>
              <a:ext cx="437" cy="29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ω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sp>
          <p:nvSpPr>
            <p:cNvPr id="4141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408" y="14227"/>
              <a:ext cx="437" cy="310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l-GR" sz="6600" b="1" kern="10" spc="0" dirty="0" smtClean="0">
                  <a:ln w="381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/>
                  <a:ea typeface="Aka-AcidGR-HiSchool" pitchFamily="2" charset="0"/>
                </a:rPr>
                <a:t>υ</a:t>
              </a:r>
              <a:endParaRPr lang="el-GR" sz="6600" b="1" kern="10" spc="0" dirty="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/>
                <a:ea typeface="Aka-AcidGR-HiSchool" pitchFamily="2" charset="0"/>
              </a:endParaRPr>
            </a:p>
          </p:txBody>
        </p:sp>
        <p:cxnSp>
          <p:nvCxnSpPr>
            <p:cNvPr id="4142" name="AutoShape 46"/>
            <p:cNvCxnSpPr>
              <a:cxnSpLocks noChangeShapeType="1"/>
            </p:cNvCxnSpPr>
            <p:nvPr/>
          </p:nvCxnSpPr>
          <p:spPr bwMode="auto">
            <a:xfrm>
              <a:off x="1573" y="13122"/>
              <a:ext cx="669" cy="711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43" name="AutoShape 47"/>
            <p:cNvCxnSpPr>
              <a:cxnSpLocks noChangeShapeType="1"/>
            </p:cNvCxnSpPr>
            <p:nvPr/>
          </p:nvCxnSpPr>
          <p:spPr bwMode="auto">
            <a:xfrm>
              <a:off x="1426" y="13408"/>
              <a:ext cx="816" cy="895"/>
            </a:xfrm>
            <a:prstGeom prst="straightConnector1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37" name="62 - TextBox"/>
          <p:cNvSpPr txBox="1"/>
          <p:nvPr/>
        </p:nvSpPr>
        <p:spPr>
          <a:xfrm>
            <a:off x="5076056" y="44624"/>
            <a:ext cx="13681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ψα</a:t>
            </a:r>
          </a:p>
          <a:p>
            <a:r>
              <a:rPr lang="el-GR" sz="5400" b="1" dirty="0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Ψο</a:t>
            </a:r>
          </a:p>
          <a:p>
            <a:r>
              <a:rPr lang="el-GR" sz="5400" b="1" dirty="0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ψι </a:t>
            </a:r>
          </a:p>
          <a:p>
            <a:r>
              <a:rPr lang="el-GR" sz="5400" b="1" dirty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ε </a:t>
            </a:r>
          </a:p>
          <a:p>
            <a:r>
              <a:rPr lang="el-GR" sz="5400" b="1" dirty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</a:t>
            </a:r>
            <a:r>
              <a:rPr lang="el-GR" sz="5400" b="1" dirty="0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η </a:t>
            </a:r>
          </a:p>
          <a:p>
            <a:r>
              <a:rPr lang="el-GR" sz="5400" b="1" dirty="0" err="1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</a:t>
            </a:r>
            <a:r>
              <a:rPr lang="el-GR" sz="5400" b="1" dirty="0" err="1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ω</a:t>
            </a:r>
            <a:endParaRPr lang="el-GR" sz="5400" b="1" dirty="0" smtClean="0">
              <a:ln w="38100">
                <a:noFill/>
              </a:ln>
              <a:solidFill>
                <a:srgbClr val="FF0066"/>
              </a:solidFill>
              <a:ea typeface="Aka-AcidGR-HiSchool" pitchFamily="2" charset="0"/>
            </a:endParaRPr>
          </a:p>
          <a:p>
            <a:r>
              <a:rPr lang="el-GR" sz="5400" b="1" dirty="0" err="1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ψ</a:t>
            </a:r>
            <a:r>
              <a:rPr lang="el-GR" sz="5400" b="1" dirty="0" err="1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υ</a:t>
            </a:r>
            <a:r>
              <a:rPr lang="el-GR" sz="5400" b="1" dirty="0" smtClean="0">
                <a:ln w="38100">
                  <a:noFill/>
                </a:ln>
                <a:solidFill>
                  <a:srgbClr val="FF0066"/>
                </a:solidFill>
                <a:ea typeface="Aka-AcidGR-HiSchool" pitchFamily="2" charset="0"/>
              </a:rPr>
              <a:t> </a:t>
            </a:r>
            <a:endParaRPr lang="el-GR" sz="5400" b="1" dirty="0">
              <a:ln w="38100">
                <a:noFill/>
              </a:ln>
              <a:solidFill>
                <a:srgbClr val="FF0066"/>
              </a:solidFill>
              <a:ea typeface="Aka-AcidGR-HiSchoo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9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245</Words>
  <Application>Microsoft Office PowerPoint</Application>
  <PresentationFormat>Προβολή στην οθόνη (4:3)</PresentationFormat>
  <Paragraphs>83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Ψιχάλες </vt:lpstr>
      <vt:lpstr>Τι βλέπουμε στην εικόνα;</vt:lpstr>
      <vt:lpstr>Παρουσίαση του PowerPoint</vt:lpstr>
      <vt:lpstr>Παρουσίαση του PowerPoint</vt:lpstr>
      <vt:lpstr> Για να τις δούμε τώρα :</vt:lpstr>
      <vt:lpstr>Ας διαβάσουμε τις προτάσεις</vt:lpstr>
      <vt:lpstr>Ποιο γράμμα που δεν έχουμε κάνει έχουν όλες οι λέξεις; </vt:lpstr>
      <vt:lpstr>Παρουσίαση του PowerPoint</vt:lpstr>
      <vt:lpstr>Παρουσίαση του PowerPoint</vt:lpstr>
      <vt:lpstr>Βρίσκουμε λέξεις από ψ</vt:lpstr>
      <vt:lpstr>Βρίσκουμε όλα τα Ψψ στο κείμενο και τα κυκλώνουμε με κίτρινο.</vt:lpstr>
      <vt:lpstr>Παρουσίαση του PowerPoint</vt:lpstr>
      <vt:lpstr>Παρουσίαση του PowerPoint</vt:lpstr>
      <vt:lpstr>Ψιχάλες </vt:lpstr>
      <vt:lpstr>Διαβάζουμε 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Γράφω Ψ ψ</vt:lpstr>
      <vt:lpstr>Παρουσίαση του PowerPoint</vt:lpstr>
      <vt:lpstr>Παρουσίαση του PowerPoint</vt:lpstr>
      <vt:lpstr>Η ορθογραφία μας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Ψιχάλες</dc:title>
  <dc:creator>Ιωάννα</dc:creator>
  <cp:lastModifiedBy>Eleftheria Papadimitriou</cp:lastModifiedBy>
  <cp:revision>26</cp:revision>
  <dcterms:created xsi:type="dcterms:W3CDTF">2015-01-25T15:44:09Z</dcterms:created>
  <dcterms:modified xsi:type="dcterms:W3CDTF">2020-11-29T17:04:36Z</dcterms:modified>
</cp:coreProperties>
</file>