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4" r:id="rId6"/>
    <p:sldId id="262" r:id="rId7"/>
    <p:sldId id="272" r:id="rId8"/>
    <p:sldId id="274" r:id="rId9"/>
    <p:sldId id="267" r:id="rId10"/>
    <p:sldId id="268" r:id="rId11"/>
    <p:sldId id="269" r:id="rId12"/>
    <p:sldId id="271" r:id="rId13"/>
    <p:sldId id="291" r:id="rId14"/>
    <p:sldId id="276" r:id="rId15"/>
    <p:sldId id="288" r:id="rId16"/>
    <p:sldId id="289" r:id="rId17"/>
    <p:sldId id="290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5B42-E1AA-4D7C-BA50-90CC7E41DCBB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BD91C-EE88-46F3-A9E6-06DE747CE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79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Ποιοι μιλούν;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35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Εντοπίζουμε και κυκλώνουμε τα σημεία στίξης. Πόσα είναι;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9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7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Για ποιο λόγο η γιαγιά έλεγε την ιστορία;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6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661261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770273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849039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650165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299271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72578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888255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439146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643018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331079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618194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8C21-EFFC-493F-9052-F7EA551EE243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7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7960" y="1700808"/>
            <a:ext cx="4849688" cy="2160240"/>
          </a:xfrm>
        </p:spPr>
        <p:txBody>
          <a:bodyPr>
            <a:noAutofit/>
          </a:bodyPr>
          <a:lstStyle/>
          <a:p>
            <a:r>
              <a:rPr lang="el-GR" sz="115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Χωρίς φως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7944" y="4653136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Aka-AcidGR-DiaryGirl" pitchFamily="2" charset="-95"/>
              </a:rPr>
              <a:t>Φφ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60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8 - Επεξήγηση με στρογγυλεμένο παραλληλόγραμμο"/>
          <p:cNvSpPr/>
          <p:nvPr/>
        </p:nvSpPr>
        <p:spPr>
          <a:xfrm>
            <a:off x="1772165" y="72210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omic Sans MS" panose="030F0702030302020204" pitchFamily="66" charset="0"/>
                <a:ea typeface="Aka-AcidGR-DiaryGirl" pitchFamily="2" charset="-95"/>
              </a:rPr>
              <a:t>Διαβάζουμε όλοι μαζί.</a:t>
            </a:r>
            <a:endParaRPr lang="el-GR" sz="36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81" y="44624"/>
            <a:ext cx="1321538" cy="1544964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1718883" y="44624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Comic Sans MS" panose="030F0702030302020204" pitchFamily="66" charset="0"/>
                <a:ea typeface="Aka-AcidGR-DiaryGirl" pitchFamily="2" charset="-95"/>
              </a:rPr>
              <a:t>Για ποιο λόγο έλεγε την ιστορία η γιαγιά;</a:t>
            </a:r>
            <a:endParaRPr lang="el-GR" sz="28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7" name="8 - Επεξήγηση με στρογγυλεμένο παραλληλόγραμμο"/>
          <p:cNvSpPr/>
          <p:nvPr/>
        </p:nvSpPr>
        <p:spPr>
          <a:xfrm>
            <a:off x="1700157" y="44624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Comic Sans MS" panose="030F0702030302020204" pitchFamily="66" charset="0"/>
                <a:ea typeface="Aka-AcidGR-DiaryGirl" pitchFamily="2" charset="-95"/>
              </a:rPr>
              <a:t>Τι ιστορία νομίζετε πως έλεγε η γιαγιά;</a:t>
            </a:r>
            <a:endParaRPr lang="el-GR" sz="28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092256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" y="44624"/>
            <a:ext cx="9144000" cy="67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599788" y="1124744"/>
            <a:ext cx="569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640637" y="4043293"/>
            <a:ext cx="6944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28548" y="3543227"/>
            <a:ext cx="569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885936" y="1114335"/>
            <a:ext cx="569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43060" y="4114731"/>
            <a:ext cx="569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242730" y="4686235"/>
            <a:ext cx="5693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4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219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692696"/>
            <a:ext cx="903951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357184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7960" y="1700808"/>
            <a:ext cx="4849688" cy="2160240"/>
          </a:xfrm>
        </p:spPr>
        <p:txBody>
          <a:bodyPr>
            <a:noAutofit/>
          </a:bodyPr>
          <a:lstStyle/>
          <a:p>
            <a:r>
              <a:rPr lang="el-GR" sz="115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-DiaryGirl" pitchFamily="2" charset="-95"/>
              </a:rPr>
              <a:t>Χωρίς φως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7944" y="4653136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Aka-AcidGR-DiaryGirl" pitchFamily="2" charset="-95"/>
              </a:rPr>
              <a:t>Φφ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55172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Τετράδιο Εργασιών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712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98960" cy="1296144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Τι βλέπω στις εικόνες; Κυκλώνω τα Φ φ.</a:t>
            </a: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68352" cy="40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5202" y="2204864"/>
            <a:ext cx="2672554" cy="24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2404132"/>
            <a:ext cx="2160240" cy="20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- Έλλειψη"/>
          <p:cNvSpPr/>
          <p:nvPr/>
        </p:nvSpPr>
        <p:spPr>
          <a:xfrm>
            <a:off x="1910554" y="2425448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8 - Έλλειψη"/>
          <p:cNvSpPr/>
          <p:nvPr/>
        </p:nvSpPr>
        <p:spPr>
          <a:xfrm>
            <a:off x="4283968" y="2648065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8" name="14 - Έλλειψη"/>
          <p:cNvSpPr/>
          <p:nvPr/>
        </p:nvSpPr>
        <p:spPr>
          <a:xfrm>
            <a:off x="8209829" y="3068960"/>
            <a:ext cx="178595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375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264395" y="276905"/>
            <a:ext cx="35702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φως</a:t>
            </a:r>
            <a:endParaRPr lang="el-GR" sz="13800" b="1" spc="0" dirty="0">
              <a:ln w="762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00924"/>
            <a:ext cx="1492324" cy="174462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252134" y="2581161"/>
            <a:ext cx="35702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φως</a:t>
            </a:r>
            <a:endParaRPr lang="el-GR" sz="13800" b="1" spc="0" dirty="0">
              <a:ln w="762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187624" y="4624214"/>
            <a:ext cx="12891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</a:t>
            </a:r>
            <a:endParaRPr lang="el-GR" sz="13800" b="1" spc="0" dirty="0">
              <a:ln w="762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139952" y="4650175"/>
            <a:ext cx="152958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ω</a:t>
            </a:r>
            <a:endParaRPr lang="el-GR" sz="13800" b="1" spc="0" dirty="0">
              <a:ln w="762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452320" y="4611555"/>
            <a:ext cx="109356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ς</a:t>
            </a:r>
            <a:endParaRPr lang="el-GR" sz="13800" b="1" spc="0" dirty="0">
              <a:ln w="762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17" name="6 - Ελλειψοειδής επεξήγηση"/>
          <p:cNvSpPr/>
          <p:nvPr/>
        </p:nvSpPr>
        <p:spPr>
          <a:xfrm>
            <a:off x="34782" y="57022"/>
            <a:ext cx="9109218" cy="991182"/>
          </a:xfrm>
          <a:prstGeom prst="wedgeEllipseCallout">
            <a:avLst>
              <a:gd name="adj1" fmla="val -20184"/>
              <a:gd name="adj2" fmla="val 709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ka-AcidGR5yearsold" pitchFamily="2" charset="-95"/>
              </a:rPr>
              <a:t>Κοιτάξτε τη λέξη.</a:t>
            </a:r>
            <a:endParaRPr lang="el-G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ka-AcidGR5yearsold" pitchFamily="2" charset="-95"/>
            </a:endParaRPr>
          </a:p>
        </p:txBody>
      </p:sp>
      <p:sp>
        <p:nvSpPr>
          <p:cNvPr id="18" name="6 - Ελλειψοειδής επεξήγηση"/>
          <p:cNvSpPr/>
          <p:nvPr/>
        </p:nvSpPr>
        <p:spPr>
          <a:xfrm>
            <a:off x="35495" y="38426"/>
            <a:ext cx="9108505" cy="1014310"/>
          </a:xfrm>
          <a:prstGeom prst="wedgeEllipseCallout">
            <a:avLst>
              <a:gd name="adj1" fmla="val -20043"/>
              <a:gd name="adj2" fmla="val 696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ka-AcidGR5yearsold" pitchFamily="2" charset="-95"/>
              </a:rPr>
              <a:t>Παρατηρείτε κάτι διαφορετικό;</a:t>
            </a:r>
            <a:endParaRPr lang="el-G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ka-AcidGR5yearsold" pitchFamily="2" charset="-95"/>
            </a:endParaRPr>
          </a:p>
        </p:txBody>
      </p:sp>
      <p:sp>
        <p:nvSpPr>
          <p:cNvPr id="19" name="6 - Ελλειψοειδής επεξήγηση"/>
          <p:cNvSpPr/>
          <p:nvPr/>
        </p:nvSpPr>
        <p:spPr>
          <a:xfrm>
            <a:off x="35495" y="105340"/>
            <a:ext cx="9159866" cy="991182"/>
          </a:xfrm>
          <a:prstGeom prst="wedgeEllipseCallout">
            <a:avLst>
              <a:gd name="adj1" fmla="val -20271"/>
              <a:gd name="adj2" fmla="val 640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Aka-AcidGR5yearsold" pitchFamily="2" charset="-95"/>
              </a:rPr>
              <a:t>Όταν μια λέξη έχει μόνο μια παρεούλα , ΔΕΝ παίρνει τόνο!</a:t>
            </a:r>
            <a:endParaRPr lang="el-G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57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" y="1354046"/>
            <a:ext cx="1492324" cy="1459453"/>
          </a:xfrm>
          <a:prstGeom prst="rect">
            <a:avLst/>
          </a:prstGeom>
        </p:spPr>
      </p:pic>
      <p:sp>
        <p:nvSpPr>
          <p:cNvPr id="5" name="6 - Ελλειψοειδής επεξήγηση"/>
          <p:cNvSpPr/>
          <p:nvPr/>
        </p:nvSpPr>
        <p:spPr>
          <a:xfrm>
            <a:off x="1844080" y="154863"/>
            <a:ext cx="7299920" cy="2066770"/>
          </a:xfrm>
          <a:prstGeom prst="wedgeEllipseCallout">
            <a:avLst>
              <a:gd name="adj1" fmla="val -51096"/>
              <a:gd name="adj2" fmla="val 3452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Σε ποιες λέξεις θα βάλουμε τόνο ;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88894" y="3441774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ξανα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04120" y="4543768"/>
            <a:ext cx="3264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παραθυρο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260881" y="3429719"/>
            <a:ext cx="1479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μαζι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44972" y="3429719"/>
            <a:ext cx="124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ενα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414342" y="4540728"/>
            <a:ext cx="1513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πριν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769769" y="4540728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και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338910" y="5716907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ελα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04513" y="5722346"/>
            <a:ext cx="1151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οχι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313413" y="5716907"/>
            <a:ext cx="1225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δεν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570996" y="573325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πανι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469204" y="2391676"/>
            <a:ext cx="121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λες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827249" y="2391676"/>
            <a:ext cx="1508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φως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7095404" y="2345188"/>
            <a:ext cx="1285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μας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81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Γράφουμε Φ φ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909037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537140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511" y="1428736"/>
            <a:ext cx="89364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5214942" y="3643314"/>
            <a:ext cx="2000264" cy="1071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143240" y="3500438"/>
            <a:ext cx="1919302" cy="113348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071802" y="4429132"/>
            <a:ext cx="1928826" cy="1071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5322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8788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825747" y="4071942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φωνή</a:t>
            </a:r>
            <a:endParaRPr lang="el-GR" sz="5400" b="1" cap="none" spc="5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  <a:ea typeface="Aka-AcidGR-TotallyPlai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553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4" y="0"/>
            <a:ext cx="9119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0" y="5439"/>
            <a:ext cx="6732240" cy="5432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ka-AcidGR-DiaryGirl" pitchFamily="2" charset="-95"/>
              </a:rPr>
              <a:t>Παρατήρησε την εικόνα. Τι συνέβη; 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868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10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909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885552" y="4110171"/>
            <a:ext cx="7762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cap="none" spc="5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Το σύννεφο έφερε βροχή.</a:t>
            </a:r>
            <a:endParaRPr lang="el-GR" sz="4800" b="1" cap="none" spc="5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  <a:ea typeface="Aka-AcidGR-TotallyPlai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615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Η ορθογραφία μας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- Ορθογώνιο"/>
          <p:cNvSpPr/>
          <p:nvPr/>
        </p:nvSpPr>
        <p:spPr>
          <a:xfrm>
            <a:off x="403805" y="3318083"/>
            <a:ext cx="8584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4800" b="1" cap="none" spc="5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Το </a:t>
            </a:r>
            <a:r>
              <a:rPr lang="el-GR" sz="4800" b="1" spc="50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 </a:t>
            </a:r>
            <a:r>
              <a:rPr lang="el-GR" sz="4800" b="1" cap="none" spc="5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σύννεφο   </a:t>
            </a:r>
            <a:r>
              <a:rPr lang="el-GR" sz="4800" b="1" cap="none" spc="5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έφερε </a:t>
            </a:r>
            <a:r>
              <a:rPr lang="el-GR" sz="4800" b="1" cap="none" spc="5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  <a:ea typeface="Aka-AcidGR-TotallyPlain" pitchFamily="2" charset="0"/>
                <a:cs typeface="Arial" pitchFamily="34" charset="0"/>
              </a:rPr>
              <a:t>βροχή</a:t>
            </a:r>
            <a:endParaRPr lang="el-GR" sz="4800" b="1" cap="none" spc="5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  <a:ea typeface="Aka-AcidGR-TotallyPlain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8070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8701" y="-37295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28" y="133348"/>
            <a:ext cx="985851" cy="1152524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251520" y="133348"/>
            <a:ext cx="2880320" cy="1285884"/>
          </a:xfrm>
          <a:prstGeom prst="wedgeEllipseCallout">
            <a:avLst>
              <a:gd name="adj1" fmla="val 72325"/>
              <a:gd name="adj2" fmla="val 48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5yearsold" pitchFamily="2" charset="-95"/>
              </a:rPr>
              <a:t>Ποιοι μιλάνε;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5yearsold" pitchFamily="2" charset="-95"/>
            </a:endParaRPr>
          </a:p>
        </p:txBody>
      </p:sp>
      <p:sp>
        <p:nvSpPr>
          <p:cNvPr id="8" name="6 - Ελλειψοειδής επεξήγηση"/>
          <p:cNvSpPr/>
          <p:nvPr/>
        </p:nvSpPr>
        <p:spPr>
          <a:xfrm>
            <a:off x="273890" y="173566"/>
            <a:ext cx="2880320" cy="1285884"/>
          </a:xfrm>
          <a:prstGeom prst="wedgeEllipseCallout">
            <a:avLst>
              <a:gd name="adj1" fmla="val 73725"/>
              <a:gd name="adj2" fmla="val 19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5yearsold" pitchFamily="2" charset="-95"/>
              </a:rPr>
              <a:t>Ακούμε!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5yearsold" pitchFamily="2" charset="-95"/>
            </a:endParaRPr>
          </a:p>
        </p:txBody>
      </p:sp>
      <p:sp>
        <p:nvSpPr>
          <p:cNvPr id="9" name="6 - Ελλειψοειδής επεξήγηση"/>
          <p:cNvSpPr/>
          <p:nvPr/>
        </p:nvSpPr>
        <p:spPr>
          <a:xfrm>
            <a:off x="273890" y="146754"/>
            <a:ext cx="2880320" cy="1312696"/>
          </a:xfrm>
          <a:prstGeom prst="wedgeEllipseCallout">
            <a:avLst>
              <a:gd name="adj1" fmla="val 71795"/>
              <a:gd name="adj2" fmla="val 326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5yearsold" pitchFamily="2" charset="-95"/>
              </a:rPr>
              <a:t>Τι συνέβη τελικά;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0428891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2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59" y="1243422"/>
            <a:ext cx="1098360" cy="1227883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163722" y="-55774"/>
            <a:ext cx="4336840" cy="1193284"/>
          </a:xfrm>
          <a:prstGeom prst="wedgeEllipseCallout">
            <a:avLst>
              <a:gd name="adj1" fmla="val 30858"/>
              <a:gd name="adj2" fmla="val 7481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Aka-AcidGR5yearsold" pitchFamily="2" charset="-95"/>
              </a:rPr>
              <a:t>Ας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Aka-AcidGR5yearsold" pitchFamily="2" charset="-95"/>
              </a:rPr>
              <a:t>βρούμε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Aka-AcidGR5yearsold" pitchFamily="2" charset="-95"/>
              </a:rPr>
              <a:t>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Aka-AcidGR5yearsold" pitchFamily="2" charset="-95"/>
              </a:rPr>
              <a:t>όλα τα σημάδια!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a typeface="Aka-AcidGR5yearsold" pitchFamily="2" charset="-95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857224" y="1928802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1643042" y="1857364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7286644" y="3429000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86116" y="3429000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857224" y="3500438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857224" y="2643182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072066" y="2714620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3214678" y="1916832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/>
              </a:solidFill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5214942" y="4429132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715008" y="4071942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285984" y="3929066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4929190" y="6286496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715008" y="5857892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4143372" y="5929330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429388" y="5357826"/>
            <a:ext cx="357190" cy="57150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2152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Ποιο </a:t>
            </a:r>
            <a:r>
              <a:rPr lang="el-G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γράμμα που δεν έχουμε κάνει ως τώρα είναι σε όλες αυτές τις λέξεις;</a:t>
            </a:r>
            <a:endParaRPr lang="el-G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2754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143240" cy="9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0832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1343" y="5500678"/>
            <a:ext cx="55026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6548" y="1714488"/>
            <a:ext cx="38074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29306"/>
            <a:ext cx="19326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430073" y="1052736"/>
            <a:ext cx="222048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30000" b="1" spc="0" dirty="0">
              <a:ln w="285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1172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6 - Ελλειψοειδής επεξήγηση"/>
          <p:cNvSpPr/>
          <p:nvPr/>
        </p:nvSpPr>
        <p:spPr>
          <a:xfrm>
            <a:off x="100457" y="117631"/>
            <a:ext cx="4862060" cy="1168241"/>
          </a:xfrm>
          <a:prstGeom prst="wedgeEllipseCallout">
            <a:avLst>
              <a:gd name="adj1" fmla="val 30993"/>
              <a:gd name="adj2" fmla="val 7331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5yearsold" pitchFamily="2" charset="-95"/>
              </a:rPr>
              <a:t>Διαβάζουμε όλοι μαζί!</a:t>
            </a:r>
            <a:endParaRPr lang="el-G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5yearsold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01" y="1700808"/>
            <a:ext cx="1149871" cy="1124543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100457" y="146754"/>
            <a:ext cx="4862060" cy="1139118"/>
          </a:xfrm>
          <a:prstGeom prst="wedgeEllipseCallout">
            <a:avLst>
              <a:gd name="adj1" fmla="val 31701"/>
              <a:gd name="adj2" fmla="val 7144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5yearsold" pitchFamily="2" charset="-95"/>
              </a:rPr>
              <a:t>Ας κυκλώσουμε τα </a:t>
            </a:r>
            <a:r>
              <a:rPr lang="el-GR" sz="3200" b="1" dirty="0" smtClean="0">
                <a:latin typeface="Comic Sans MS" panose="030F0702030302020204" pitchFamily="66" charset="0"/>
                <a:ea typeface="Aka-AcidGR5yearsold" pitchFamily="2" charset="-95"/>
              </a:rPr>
              <a:t>φ</a:t>
            </a:r>
            <a:endParaRPr lang="el-GR" sz="3200" b="1" dirty="0">
              <a:ea typeface="Aka-AcidGR5yearsold" pitchFamily="2" charset="-95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478506" y="1928802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1835696" y="2648065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0" name="14 - Έλλειψη"/>
          <p:cNvSpPr/>
          <p:nvPr/>
        </p:nvSpPr>
        <p:spPr>
          <a:xfrm>
            <a:off x="1835696" y="3433560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/>
              </a:solidFill>
            </a:endParaRPr>
          </a:p>
        </p:txBody>
      </p:sp>
      <p:sp>
        <p:nvSpPr>
          <p:cNvPr id="11" name="11 - Έλλειψη"/>
          <p:cNvSpPr/>
          <p:nvPr/>
        </p:nvSpPr>
        <p:spPr>
          <a:xfrm>
            <a:off x="5006898" y="3500438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0 - Έλλειψη"/>
          <p:cNvSpPr/>
          <p:nvPr/>
        </p:nvSpPr>
        <p:spPr>
          <a:xfrm>
            <a:off x="6519066" y="3429000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9 - Έλλειψη"/>
          <p:cNvSpPr/>
          <p:nvPr/>
        </p:nvSpPr>
        <p:spPr>
          <a:xfrm>
            <a:off x="1187624" y="4369664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7 - Έλλειψη"/>
          <p:cNvSpPr/>
          <p:nvPr/>
        </p:nvSpPr>
        <p:spPr>
          <a:xfrm>
            <a:off x="1187624" y="4873720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6 - Έλλειψη"/>
          <p:cNvSpPr/>
          <p:nvPr/>
        </p:nvSpPr>
        <p:spPr>
          <a:xfrm>
            <a:off x="3062682" y="5305768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4860032" y="5809824"/>
            <a:ext cx="357190" cy="5715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0715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Aka-AcidGR-DiaryGirl" pitchFamily="2" charset="-95"/>
              </a:rPr>
              <a:t>Φφ</a:t>
            </a:r>
            <a:endParaRPr lang="en-US" sz="8000" b="1" dirty="0">
              <a:solidFill>
                <a:srgbClr val="0070C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Κουλούρα 5"/>
          <p:cNvSpPr/>
          <p:nvPr/>
        </p:nvSpPr>
        <p:spPr>
          <a:xfrm>
            <a:off x="1088798" y="2106590"/>
            <a:ext cx="2979146" cy="1754457"/>
          </a:xfrm>
          <a:prstGeom prst="don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267744" y="1838224"/>
            <a:ext cx="576064" cy="33095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εφάνη 7"/>
          <p:cNvSpPr/>
          <p:nvPr/>
        </p:nvSpPr>
        <p:spPr>
          <a:xfrm rot="16441494">
            <a:off x="4088451" y="3774609"/>
            <a:ext cx="1430207" cy="1307387"/>
          </a:xfrm>
          <a:prstGeom prst="blockArc">
            <a:avLst>
              <a:gd name="adj1" fmla="val 10800000"/>
              <a:gd name="adj2" fmla="val 20858602"/>
              <a:gd name="adj3" fmla="val 1916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Στεφάνη 16"/>
          <p:cNvSpPr/>
          <p:nvPr/>
        </p:nvSpPr>
        <p:spPr>
          <a:xfrm rot="8150044">
            <a:off x="4264336" y="3875046"/>
            <a:ext cx="1405965" cy="1342076"/>
          </a:xfrm>
          <a:prstGeom prst="blockArc">
            <a:avLst>
              <a:gd name="adj1" fmla="val 9401665"/>
              <a:gd name="adj2" fmla="val 20858602"/>
              <a:gd name="adj3" fmla="val 1916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Βέλος αναστροφής 8"/>
          <p:cNvSpPr/>
          <p:nvPr/>
        </p:nvSpPr>
        <p:spPr>
          <a:xfrm>
            <a:off x="4803554" y="3933056"/>
            <a:ext cx="920574" cy="2592288"/>
          </a:xfrm>
          <a:prstGeom prst="uturnArrow">
            <a:avLst>
              <a:gd name="adj1" fmla="val 25000"/>
              <a:gd name="adj2" fmla="val 25000"/>
              <a:gd name="adj3" fmla="val 23495"/>
              <a:gd name="adj4" fmla="val 43750"/>
              <a:gd name="adj5" fmla="val 2072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1259632" y="470599"/>
            <a:ext cx="2659348" cy="5345994"/>
            <a:chOff x="736" y="11171"/>
            <a:chExt cx="2010" cy="3366"/>
          </a:xfrm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09" y="13302"/>
              <a:ext cx="437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η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2116"/>
              <a:ext cx="45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φ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α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237" y="1174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ο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ι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237" y="1276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ε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258" y="13833"/>
              <a:ext cx="437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ω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09" y="14227"/>
              <a:ext cx="437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latin typeface="Comic Sans MS" panose="030F0702030302020204" pitchFamily="66" charset="0"/>
                </a:rPr>
                <a:t>υ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endParaRP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7" name="62 - TextBox"/>
          <p:cNvSpPr txBox="1"/>
          <p:nvPr/>
        </p:nvSpPr>
        <p:spPr>
          <a:xfrm>
            <a:off x="5076056" y="116632"/>
            <a:ext cx="19442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φα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φο 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φι 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φε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φη 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φω</a:t>
            </a:r>
            <a:endParaRPr lang="el-GR" sz="5400" b="1" dirty="0" smtClean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φυ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Λέμε λέξεις από </a:t>
            </a:r>
            <a:r>
              <a:rPr lang="el-GR" sz="54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φ</a:t>
            </a:r>
            <a:endParaRPr lang="el-GR" sz="54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35046"/>
            <a:ext cx="5688632" cy="42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870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240</Words>
  <Application>Microsoft Office PowerPoint</Application>
  <PresentationFormat>Προβολή στην οθόνη (4:3)</PresentationFormat>
  <Paragraphs>81</Paragraphs>
  <Slides>21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Χωρίς φως</vt:lpstr>
      <vt:lpstr>Παρατήρησε την εικόνα. Τι συνέβη; </vt:lpstr>
      <vt:lpstr>Παρουσίαση του PowerPoint</vt:lpstr>
      <vt:lpstr>Παρουσίαση του PowerPoint</vt:lpstr>
      <vt:lpstr>Ποιο γράμμα που δεν έχουμε κάνει ως τώρα είναι σε όλες αυτές τις λέξεις;</vt:lpstr>
      <vt:lpstr>Παρουσίαση του PowerPoint</vt:lpstr>
      <vt:lpstr>Παρουσίαση του PowerPoint</vt:lpstr>
      <vt:lpstr>Παρουσίαση του PowerPoint</vt:lpstr>
      <vt:lpstr>Λέμε λέξεις από φ</vt:lpstr>
      <vt:lpstr>Παρουσίαση του PowerPoint</vt:lpstr>
      <vt:lpstr>Παρουσίαση του PowerPoint</vt:lpstr>
      <vt:lpstr>Παρουσίαση του PowerPoint</vt:lpstr>
      <vt:lpstr>Χωρίς φως</vt:lpstr>
      <vt:lpstr>Τι βλέπω στις εικόνες; Κυκλώνω τα Φ φ.</vt:lpstr>
      <vt:lpstr>Παρουσίαση του PowerPoint</vt:lpstr>
      <vt:lpstr>Παρουσίαση του PowerPoint</vt:lpstr>
      <vt:lpstr>Γράφουμε Φ φ</vt:lpstr>
      <vt:lpstr>Παρουσίαση του PowerPoint</vt:lpstr>
      <vt:lpstr>Παρουσίαση του PowerPoint</vt:lpstr>
      <vt:lpstr>Παρουσίαση του PowerPoint</vt:lpstr>
      <vt:lpstr>Η ορθογραφία μας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Χωρίς φως</dc:title>
  <dc:creator>Ιωάννα</dc:creator>
  <cp:lastModifiedBy>Eleftheria Papadimitriou</cp:lastModifiedBy>
  <cp:revision>33</cp:revision>
  <dcterms:created xsi:type="dcterms:W3CDTF">2015-01-19T14:45:08Z</dcterms:created>
  <dcterms:modified xsi:type="dcterms:W3CDTF">2020-11-29T14:53:23Z</dcterms:modified>
</cp:coreProperties>
</file>