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9" r:id="rId10"/>
    <p:sldId id="270" r:id="rId11"/>
    <p:sldId id="274" r:id="rId12"/>
    <p:sldId id="278" r:id="rId13"/>
    <p:sldId id="273" r:id="rId14"/>
    <p:sldId id="279" r:id="rId15"/>
    <p:sldId id="276" r:id="rId16"/>
    <p:sldId id="277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1AF2-282A-4E5A-88F9-6CEAABBC6B4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4000" b="1" u="sng" dirty="0">
                <a:solidFill>
                  <a:srgbClr val="FF0000"/>
                </a:solidFill>
              </a:rPr>
              <a:t>ΓΛΩΣΣΑ Α’  - ΕΝΟΤΗΤΑ  7 </a:t>
            </a:r>
            <a:r>
              <a:rPr lang="el-GR" sz="4000" b="1" u="sng" dirty="0" smtClean="0">
                <a:solidFill>
                  <a:srgbClr val="FF0000"/>
                </a:solidFill>
              </a:rPr>
              <a:t>ΚΑΡΑΒΙΑ</a:t>
            </a:r>
            <a:r>
              <a:rPr lang="el-GR" sz="6000" b="1" u="sng" dirty="0">
                <a:solidFill>
                  <a:srgbClr val="FF0000"/>
                </a:solidFill>
              </a:rPr>
              <a:t/>
            </a:r>
            <a:br>
              <a:rPr lang="el-GR" sz="6000" b="1" u="sng" dirty="0">
                <a:solidFill>
                  <a:srgbClr val="FF0000"/>
                </a:solidFill>
              </a:rPr>
            </a:br>
            <a:endParaRPr lang="el-GR" sz="6000" dirty="0">
              <a:latin typeface="ChemyRetro" pitchFamily="50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3059832" y="1196752"/>
            <a:ext cx="5900192" cy="1032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-Curly" pitchFamily="2" charset="-95"/>
              </a:rPr>
              <a:t>Το πετροκάραβο</a:t>
            </a:r>
            <a:endParaRPr lang="el-G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ka-AcidGR-Curly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6516052"/>
            <a:ext cx="579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ΔΑΣΚΑΛΑ : ΕΛΕΥΘΕΡΙΑ ΠΑΠΑΔΗΜΗΤΡΙΟΥ</a:t>
            </a:r>
            <a:endParaRPr lang="el-GR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3 - Θέση περιεχομένου" descr="topetrokarab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" y="4581128"/>
            <a:ext cx="2995689" cy="176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58" y="1428547"/>
            <a:ext cx="2068881" cy="2068881"/>
          </a:xfrm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" y="3857628"/>
            <a:ext cx="1296875" cy="1785950"/>
          </a:xfrm>
          <a:prstGeom prst="rect">
            <a:avLst/>
          </a:prstGeom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2028825" cy="2028825"/>
          </a:xfrm>
          <a:prstGeom prst="rect">
            <a:avLst/>
          </a:prstGeom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5" y="4063848"/>
            <a:ext cx="1826174" cy="1373510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1255033" y="634672"/>
            <a:ext cx="1875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a typeface="Aka-AcidGR-DiaryGirl" pitchFamily="2" charset="-95"/>
              </a:rPr>
              <a:t>σβούρα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61879" y="5643578"/>
            <a:ext cx="3206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σγουρομάλλα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807698" y="571480"/>
            <a:ext cx="2283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a typeface="Aka-AcidGR-DiaryGirl" pitchFamily="2" charset="-95"/>
              </a:rPr>
              <a:t>σμαράγδι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645585" y="5572140"/>
            <a:ext cx="1749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σμήνος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2" name="11 - Επεξήγηση με στρογγυλεμένο παραλληλόγραμμο"/>
          <p:cNvSpPr/>
          <p:nvPr/>
        </p:nvSpPr>
        <p:spPr>
          <a:xfrm>
            <a:off x="3490620" y="2053894"/>
            <a:ext cx="2542889" cy="2009954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ea typeface="Aka-AcidGR-DiaryGirl" pitchFamily="2" charset="-95"/>
              </a:rPr>
              <a:t>Ποιο γράμμα ακούς στην αρχή</a:t>
            </a:r>
            <a:r>
              <a:rPr lang="el-GR" sz="3200" dirty="0" smtClean="0">
                <a:ea typeface="Aka-AcidGR-DiaryGirl" pitchFamily="2" charset="-95"/>
              </a:rPr>
              <a:t>; </a:t>
            </a:r>
            <a:endParaRPr lang="el-GR" sz="3200" dirty="0">
              <a:ea typeface="Aka-AcidGR-DiaryGirl" pitchFamily="2" charset="-95"/>
            </a:endParaRPr>
          </a:p>
        </p:txBody>
      </p:sp>
      <p:pic>
        <p:nvPicPr>
          <p:cNvPr id="13" name="12 - Εικόνα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4737790"/>
            <a:ext cx="1928806" cy="1740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01266" y="4057541"/>
            <a:ext cx="41044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σκέπα</a:t>
            </a:r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σ</a:t>
            </a:r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μα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361659" y="5473313"/>
            <a:ext cx="20196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σ</a:t>
            </a:r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γουρός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931518" y="4765427"/>
            <a:ext cx="1527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</a:t>
            </a:r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σ</a:t>
            </a:r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βός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pic>
        <p:nvPicPr>
          <p:cNvPr id="8" name="7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1785950" cy="1399228"/>
          </a:xfrm>
          <a:prstGeom prst="rect">
            <a:avLst/>
          </a:prstGeom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2871529" y="1137552"/>
            <a:ext cx="5544616" cy="2708428"/>
          </a:xfrm>
          <a:prstGeom prst="wedgeRoundRectCallout">
            <a:avLst>
              <a:gd name="adj1" fmla="val -59526"/>
              <a:gd name="adj2" fmla="val 172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Ακούω </a:t>
            </a:r>
            <a:r>
              <a:rPr lang="el-GR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ζ</a:t>
            </a:r>
            <a:r>
              <a:rPr lang="el-GR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 αν και </a:t>
            </a:r>
            <a:r>
              <a:rPr lang="el-GR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έχει δίπλα κι άλλο σύμφωνο </a:t>
            </a:r>
            <a:endParaRPr lang="el-GR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01266" y="4057541"/>
            <a:ext cx="41044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ζ</a:t>
            </a:r>
            <a:r>
              <a:rPr lang="el-GR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άχαρη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690339" y="5473313"/>
            <a:ext cx="13622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ζ</a:t>
            </a:r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έστη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072294" y="4765427"/>
            <a:ext cx="1245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ζ</a:t>
            </a:r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ώνη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pic>
        <p:nvPicPr>
          <p:cNvPr id="8" name="7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5" y="1772816"/>
            <a:ext cx="1399228" cy="1399228"/>
          </a:xfrm>
          <a:prstGeom prst="rect">
            <a:avLst/>
          </a:prstGeom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2871529" y="1137552"/>
            <a:ext cx="5544616" cy="2708428"/>
          </a:xfrm>
          <a:prstGeom prst="wedgeRoundRectCallout">
            <a:avLst>
              <a:gd name="adj1" fmla="val -59526"/>
              <a:gd name="adj2" fmla="val 172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Όμως πρόσεξε τ</a:t>
            </a:r>
            <a:r>
              <a:rPr lang="el-GR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ka-AcidGR-DiaryGirl" pitchFamily="2" charset="-95"/>
              </a:rPr>
              <a:t>ο ζ είναι πάντα δίπλα σε φωνήεντα!</a:t>
            </a:r>
            <a:endParaRPr lang="el-GR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339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5097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55" y="4214818"/>
            <a:ext cx="1757554" cy="200026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286116" y="3212976"/>
            <a:ext cx="5715040" cy="3168352"/>
          </a:xfrm>
          <a:prstGeom prst="wedgeRoundRectCallout">
            <a:avLst>
              <a:gd name="adj1" fmla="val -64222"/>
              <a:gd name="adj2" fmla="val 988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Στο 2</a:t>
            </a:r>
            <a:r>
              <a:rPr lang="el-GR" sz="3200" baseline="30000" dirty="0" smtClean="0">
                <a:ln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ο</a:t>
            </a:r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 κομμάτι του κειμένου </a:t>
            </a:r>
            <a:r>
              <a:rPr lang="el-GR" sz="3200" dirty="0">
                <a:ln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,</a:t>
            </a:r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 βρες </a:t>
            </a:r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7 </a:t>
            </a:r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λέξεις όπου </a:t>
            </a:r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το </a:t>
            </a:r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Aka-AcidGR-DiaryGirl" pitchFamily="2" charset="-95"/>
              </a:rPr>
              <a:t>σ</a:t>
            </a:r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 ακούγεται σαν</a:t>
            </a:r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Aka-AcidGR-DiaryGirl" pitchFamily="2" charset="-95"/>
              </a:rPr>
              <a:t> </a:t>
            </a:r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Aka-AcidGR-DiaryGirl" pitchFamily="2" charset="-95"/>
              </a:rPr>
              <a:t>ζ</a:t>
            </a:r>
            <a:r>
              <a:rPr lang="el-GR" sz="32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3200" dirty="0">
                <a:ln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και κύκλωσε </a:t>
            </a:r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.</a:t>
            </a:r>
            <a:endParaRPr lang="el-GR" sz="3200" dirty="0">
              <a:ln>
                <a:solidFill>
                  <a:sysClr val="windowText" lastClr="000000"/>
                </a:solidFill>
              </a:ln>
              <a:ea typeface="Aka-AcidGR-DiaryGirl" pitchFamily="2" charset="-95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4286248" y="214290"/>
            <a:ext cx="1714512" cy="57150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0" y="1071546"/>
            <a:ext cx="1714512" cy="57150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714612" y="1071546"/>
            <a:ext cx="2643206" cy="57150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4143372" y="1500174"/>
            <a:ext cx="2143140" cy="57150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6215074" y="1500174"/>
            <a:ext cx="1857388" cy="57150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4357686" y="1928802"/>
            <a:ext cx="1357322" cy="57150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6429388" y="2000240"/>
            <a:ext cx="2571768" cy="57150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1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ΤΕΤΡΑΔΙΟ </a:t>
            </a:r>
            <a:r>
              <a:rPr lang="el-GR" sz="3100" b="1" dirty="0">
                <a:solidFill>
                  <a:srgbClr val="CC00CC"/>
                </a:solidFill>
                <a:latin typeface="Book Antiqua" panose="02040602050305030304" pitchFamily="18" charset="0"/>
              </a:rPr>
              <a:t>ΓΛΩΣΣΑΣ – Β’ ΤΕΥΧΟΣ σελ. </a:t>
            </a:r>
            <a:r>
              <a:rPr lang="el-GR" sz="31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39</a:t>
            </a:r>
            <a:r>
              <a:rPr lang="el-GR" b="1" dirty="0">
                <a:solidFill>
                  <a:srgbClr val="CC00CC"/>
                </a:solidFill>
                <a:latin typeface="Book Antiqua" panose="02040602050305030304" pitchFamily="18" charset="0"/>
              </a:rPr>
              <a:t/>
            </a:r>
            <a:br>
              <a:rPr lang="el-GR" b="1" dirty="0">
                <a:solidFill>
                  <a:srgbClr val="CC00CC"/>
                </a:solidFill>
                <a:latin typeface="Book Antiqua" panose="02040602050305030304" pitchFamily="18" charset="0"/>
              </a:rPr>
            </a:br>
            <a:endParaRPr lang="el-GR" sz="31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56792"/>
            <a:ext cx="8229600" cy="36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Ορθογώνιο 4"/>
          <p:cNvSpPr/>
          <p:nvPr/>
        </p:nvSpPr>
        <p:spPr>
          <a:xfrm>
            <a:off x="3719843" y="5373216"/>
            <a:ext cx="3012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ΑΠΑΝΤΩ  ΠΡΟΦΟΡΙΚΑ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25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3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263438" y="1116341"/>
            <a:ext cx="463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ea typeface="Aka-AcidGR-DiaryGirl" pitchFamily="2" charset="-95"/>
              </a:rPr>
              <a:t>σ</a:t>
            </a:r>
            <a:endParaRPr lang="el-GR" sz="40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072066" y="3791554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ea typeface="Aka-AcidGR-DiaryGirl" pitchFamily="2" charset="-95"/>
              </a:rPr>
              <a:t>ζ</a:t>
            </a:r>
            <a:endParaRPr lang="el-GR" sz="54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19" name="4 - Ορθογώνιο"/>
          <p:cNvSpPr/>
          <p:nvPr/>
        </p:nvSpPr>
        <p:spPr>
          <a:xfrm>
            <a:off x="1236312" y="1541822"/>
            <a:ext cx="463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ea typeface="Aka-AcidGR-DiaryGirl" pitchFamily="2" charset="-95"/>
              </a:rPr>
              <a:t>σ</a:t>
            </a:r>
            <a:endParaRPr lang="el-GR" sz="40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20" name="4 - Ορθογώνιο"/>
          <p:cNvSpPr/>
          <p:nvPr/>
        </p:nvSpPr>
        <p:spPr>
          <a:xfrm>
            <a:off x="2743564" y="1579874"/>
            <a:ext cx="463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ea typeface="Aka-AcidGR-DiaryGirl" pitchFamily="2" charset="-95"/>
              </a:rPr>
              <a:t>σ</a:t>
            </a:r>
            <a:endParaRPr lang="el-GR" sz="40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21" name="4 - Ορθογώνιο"/>
          <p:cNvSpPr/>
          <p:nvPr/>
        </p:nvSpPr>
        <p:spPr>
          <a:xfrm>
            <a:off x="2879426" y="2003487"/>
            <a:ext cx="463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ea typeface="Aka-AcidGR-DiaryGirl" pitchFamily="2" charset="-95"/>
              </a:rPr>
              <a:t>σ</a:t>
            </a:r>
            <a:endParaRPr lang="el-GR" sz="40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22" name="4 - Ορθογώνιο"/>
          <p:cNvSpPr/>
          <p:nvPr/>
        </p:nvSpPr>
        <p:spPr>
          <a:xfrm>
            <a:off x="2378078" y="2465152"/>
            <a:ext cx="463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ea typeface="Aka-AcidGR-DiaryGirl" pitchFamily="2" charset="-95"/>
              </a:rPr>
              <a:t>σ</a:t>
            </a:r>
            <a:endParaRPr lang="el-GR" sz="40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23" name="4 - Ορθογώνιο"/>
          <p:cNvSpPr/>
          <p:nvPr/>
        </p:nvSpPr>
        <p:spPr>
          <a:xfrm>
            <a:off x="7621906" y="2506342"/>
            <a:ext cx="463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ea typeface="Aka-AcidGR-DiaryGirl" pitchFamily="2" charset="-95"/>
              </a:rPr>
              <a:t>σ</a:t>
            </a:r>
            <a:endParaRPr lang="el-GR" sz="40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24" name="4 - Ορθογώνιο"/>
          <p:cNvSpPr/>
          <p:nvPr/>
        </p:nvSpPr>
        <p:spPr>
          <a:xfrm>
            <a:off x="2424716" y="4360941"/>
            <a:ext cx="463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ea typeface="Aka-AcidGR-DiaryGirl" pitchFamily="2" charset="-95"/>
              </a:rPr>
              <a:t>σ</a:t>
            </a:r>
            <a:endParaRPr lang="el-GR" sz="40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25" name="4 - Ορθογώνιο"/>
          <p:cNvSpPr/>
          <p:nvPr/>
        </p:nvSpPr>
        <p:spPr>
          <a:xfrm>
            <a:off x="899592" y="5397357"/>
            <a:ext cx="463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ea typeface="Aka-AcidGR-DiaryGirl" pitchFamily="2" charset="-95"/>
              </a:rPr>
              <a:t>σ</a:t>
            </a:r>
            <a:endParaRPr lang="el-GR" sz="40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26" name="4 - Ορθογώνιο"/>
          <p:cNvSpPr/>
          <p:nvPr/>
        </p:nvSpPr>
        <p:spPr>
          <a:xfrm>
            <a:off x="5308670" y="5851961"/>
            <a:ext cx="463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ea typeface="Aka-AcidGR-DiaryGirl" pitchFamily="2" charset="-95"/>
              </a:rPr>
              <a:t>σ</a:t>
            </a:r>
            <a:endParaRPr lang="el-GR" sz="40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27" name="11 - Ορθογώνιο"/>
          <p:cNvSpPr/>
          <p:nvPr/>
        </p:nvSpPr>
        <p:spPr>
          <a:xfrm>
            <a:off x="7794494" y="1472152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ea typeface="Aka-AcidGR-DiaryGirl" pitchFamily="2" charset="-95"/>
              </a:rPr>
              <a:t>ζ</a:t>
            </a:r>
            <a:endParaRPr lang="el-GR" sz="54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28" name="11 - Ορθογώνιο"/>
          <p:cNvSpPr/>
          <p:nvPr/>
        </p:nvSpPr>
        <p:spPr>
          <a:xfrm>
            <a:off x="1481731" y="5659629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ea typeface="Aka-AcidGR-DiaryGirl" pitchFamily="2" charset="-95"/>
              </a:rPr>
              <a:t>ζ</a:t>
            </a:r>
            <a:endParaRPr lang="el-GR" sz="54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29" name="11 - Ορθογώνιο"/>
          <p:cNvSpPr/>
          <p:nvPr/>
        </p:nvSpPr>
        <p:spPr>
          <a:xfrm>
            <a:off x="3280551" y="5729578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ea typeface="Aka-AcidGR-DiaryGirl" pitchFamily="2" charset="-95"/>
              </a:rPr>
              <a:t>ζ</a:t>
            </a:r>
            <a:endParaRPr lang="el-GR" sz="5400" b="1" cap="none" spc="0" dirty="0">
              <a:ln w="11430"/>
              <a:ea typeface="Aka-AcidGR-DiaryGirl" pitchFamily="2" charset="-95"/>
            </a:endParaRPr>
          </a:p>
        </p:txBody>
      </p:sp>
      <p:sp>
        <p:nvSpPr>
          <p:cNvPr id="30" name="11 - Ορθογώνιο"/>
          <p:cNvSpPr/>
          <p:nvPr/>
        </p:nvSpPr>
        <p:spPr>
          <a:xfrm>
            <a:off x="7650270" y="5744239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ea typeface="Aka-AcidGR-DiaryGirl" pitchFamily="2" charset="-95"/>
              </a:rPr>
              <a:t>ζ</a:t>
            </a:r>
            <a:endParaRPr lang="el-GR" sz="5400" b="1" cap="none" spc="0" dirty="0">
              <a:ln w="11430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3636"/>
          <a:stretch>
            <a:fillRect/>
          </a:stretch>
        </p:blipFill>
        <p:spPr bwMode="auto">
          <a:xfrm>
            <a:off x="0" y="1714488"/>
            <a:ext cx="916731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025063" y="3286124"/>
            <a:ext cx="64851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4400" b="1" cap="none" spc="0" dirty="0" smtClean="0">
                <a:ln w="11430"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Γυρίζω , γυρίζω, </a:t>
            </a:r>
            <a:r>
              <a:rPr lang="el-GR" sz="4400" b="1" cap="none" spc="0" dirty="0" smtClean="0">
                <a:ln w="11430"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τον κόσμο</a:t>
            </a:r>
          </a:p>
          <a:p>
            <a:r>
              <a:rPr lang="el-GR" sz="4400" b="1" cap="none" spc="0" dirty="0" smtClean="0">
                <a:ln w="11430"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 </a:t>
            </a:r>
            <a:r>
              <a:rPr lang="el-GR" sz="4400" b="1" dirty="0" smtClean="0">
                <a:ln w="11430"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τριγυρίζω.</a:t>
            </a:r>
            <a:r>
              <a:rPr lang="el-GR" sz="4400" b="1" cap="none" spc="0" dirty="0" smtClean="0">
                <a:ln w="11430">
                  <a:solidFill>
                    <a:sysClr val="windowText" lastClr="000000"/>
                  </a:solidFill>
                </a:ln>
                <a:ea typeface="Aka-AcidGR-DiaryGirl" pitchFamily="2" charset="-95"/>
              </a:rPr>
              <a:t> </a:t>
            </a:r>
            <a:endParaRPr lang="el-GR" sz="4400" b="1" cap="none" spc="0" dirty="0">
              <a:ln w="11430">
                <a:solidFill>
                  <a:sysClr val="windowText" lastClr="000000"/>
                </a:solidFill>
              </a:ln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opetrokarab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88640"/>
            <a:ext cx="8013480" cy="4714908"/>
          </a:xfr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214678" y="4862091"/>
            <a:ext cx="5101738" cy="1644701"/>
          </a:xfrm>
          <a:prstGeom prst="wedgeRoundRectCallout">
            <a:avLst>
              <a:gd name="adj1" fmla="val -74837"/>
              <a:gd name="adj2" fmla="val 1171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GhostStory" pitchFamily="2" charset="0"/>
              </a:rPr>
              <a:t>Πες μου τι βλέπεις ;</a:t>
            </a:r>
            <a:endParaRPr lang="el-GR" sz="4000" b="1" dirty="0">
              <a:ea typeface="Aka-AcidGR-GhostStory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41168"/>
            <a:ext cx="1066998" cy="1583487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187624" y="692696"/>
            <a:ext cx="4405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solidFill>
                  <a:srgbClr val="CC00CC"/>
                </a:solidFill>
                <a:latin typeface="Book Antiqua" panose="02040602050305030304" pitchFamily="18" charset="0"/>
              </a:rPr>
              <a:t>ΒΙΒΛΙΟ ΓΛΩΣΣΑΣ – Β’ ΤΕΥΧΟΣ σελ. </a:t>
            </a:r>
            <a:r>
              <a:rPr lang="el-GR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39</a:t>
            </a:r>
            <a:endParaRPr lang="el-GR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58082" cy="67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286512" y="1928802"/>
            <a:ext cx="2643206" cy="1571636"/>
          </a:xfrm>
          <a:prstGeom prst="wedgeRoundRectCallout">
            <a:avLst>
              <a:gd name="adj1" fmla="val 5125"/>
              <a:gd name="adj2" fmla="val 10937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Αρχικά δ</a:t>
            </a:r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ιάβασε το κείμενο !</a:t>
            </a:r>
            <a:endParaRPr lang="el-GR" sz="32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4"/>
            <a:ext cx="1484759" cy="2222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58082" cy="67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437926" y="1928802"/>
            <a:ext cx="2643206" cy="1932246"/>
          </a:xfrm>
          <a:prstGeom prst="wedgeRoundRectCallout">
            <a:avLst>
              <a:gd name="adj1" fmla="val 5125"/>
              <a:gd name="adj2" fmla="val 1093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Chubby" pitchFamily="2" charset="-95"/>
              </a:rPr>
              <a:t>Για ποιο πράγμα μιλάει η ιστορία ;</a:t>
            </a:r>
            <a:endParaRPr lang="el-GR" sz="3200" b="1" dirty="0">
              <a:ea typeface="Aka-AcidGR-Chubby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09120"/>
            <a:ext cx="1205875" cy="2008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58082" cy="67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695062" y="692696"/>
            <a:ext cx="3205590" cy="2807742"/>
          </a:xfrm>
          <a:prstGeom prst="wedgeRoundRectCallout">
            <a:avLst>
              <a:gd name="adj1" fmla="val 23100"/>
              <a:gd name="adj2" fmla="val 91979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Για ποιο νησί μιλάει ; Κύκλωσ</a:t>
            </a:r>
            <a:r>
              <a:rPr lang="el-GR" sz="3200" dirty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ε</a:t>
            </a:r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 το.</a:t>
            </a:r>
            <a:endParaRPr lang="el-GR" sz="32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  <p:pic>
        <p:nvPicPr>
          <p:cNvPr id="7" name="6 - Εικόνα" descr="pirate-k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7919" y="4797152"/>
            <a:ext cx="976930" cy="1905361"/>
          </a:xfrm>
          <a:prstGeom prst="rect">
            <a:avLst/>
          </a:prstGeom>
        </p:spPr>
      </p:pic>
      <p:sp>
        <p:nvSpPr>
          <p:cNvPr id="8" name="7 - Έλλειψη"/>
          <p:cNvSpPr/>
          <p:nvPr/>
        </p:nvSpPr>
        <p:spPr>
          <a:xfrm>
            <a:off x="2000232" y="928670"/>
            <a:ext cx="1357322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58082" cy="67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643570" y="714356"/>
            <a:ext cx="3286148" cy="2786082"/>
          </a:xfrm>
          <a:prstGeom prst="wedgeRoundRectCallout">
            <a:avLst>
              <a:gd name="adj1" fmla="val 5125"/>
              <a:gd name="adj2" fmla="val 109378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Τι χρώμα έχει η σημαία του καραβιού; Κύκλωσε.</a:t>
            </a:r>
            <a:endParaRPr lang="el-GR" sz="3200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  <p:pic>
        <p:nvPicPr>
          <p:cNvPr id="7" name="6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4936295"/>
            <a:ext cx="976930" cy="1462538"/>
          </a:xfrm>
          <a:prstGeom prst="rect">
            <a:avLst/>
          </a:prstGeom>
        </p:spPr>
      </p:pic>
      <p:sp>
        <p:nvSpPr>
          <p:cNvPr id="8" name="7 - Έλλειψη"/>
          <p:cNvSpPr/>
          <p:nvPr/>
        </p:nvSpPr>
        <p:spPr>
          <a:xfrm>
            <a:off x="5643570" y="3786190"/>
            <a:ext cx="107157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7358082" cy="67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4857752" y="428604"/>
            <a:ext cx="4071966" cy="2712364"/>
          </a:xfrm>
          <a:prstGeom prst="wedgeRoundRectCallout">
            <a:avLst>
              <a:gd name="adj1" fmla="val 5125"/>
              <a:gd name="adj2" fmla="val 109378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Τι είδος μαλλί είχε η </a:t>
            </a:r>
            <a:r>
              <a:rPr lang="el-GR" sz="3200" b="1" dirty="0" err="1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Σμαρώ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ea typeface="Aka-AcidGR-Chubby" pitchFamily="2" charset="-95"/>
              </a:rPr>
              <a:t>; Κύκλωσε τη λέξη.</a:t>
            </a:r>
            <a:endParaRPr lang="el-GR" sz="3200" b="1" dirty="0">
              <a:ln>
                <a:solidFill>
                  <a:sysClr val="windowText" lastClr="000000"/>
                </a:solidFill>
              </a:ln>
              <a:ea typeface="Aka-AcidGR-Chubby" pitchFamily="2" charset="-95"/>
            </a:endParaRPr>
          </a:p>
        </p:txBody>
      </p:sp>
      <p:pic>
        <p:nvPicPr>
          <p:cNvPr id="7" name="6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25144"/>
            <a:ext cx="1372100" cy="1687008"/>
          </a:xfrm>
          <a:prstGeom prst="rect">
            <a:avLst/>
          </a:prstGeom>
        </p:spPr>
      </p:pic>
      <p:sp>
        <p:nvSpPr>
          <p:cNvPr id="3" name="Έλλειψη 2"/>
          <p:cNvSpPr/>
          <p:nvPr/>
        </p:nvSpPr>
        <p:spPr>
          <a:xfrm>
            <a:off x="4857752" y="4725144"/>
            <a:ext cx="1802480" cy="4320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55575" y="1972993"/>
            <a:ext cx="7848872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23528" y="357166"/>
            <a:ext cx="8496944" cy="3231654"/>
          </a:xfrm>
          <a:prstGeom prst="rect">
            <a:avLst/>
          </a:prstGeom>
          <a:gradFill>
            <a:gsLst>
              <a:gs pos="4700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l-GR" sz="2800" b="1" dirty="0" smtClean="0">
                <a:ea typeface="Aka-AcidGR-GhostStory" pitchFamily="2" charset="0"/>
              </a:rPr>
              <a:t>Γράψε για το καράβι που θα ήθελες να </a:t>
            </a:r>
            <a:r>
              <a:rPr lang="el-GR" sz="2800" b="1" dirty="0" smtClean="0">
                <a:ea typeface="Aka-AcidGR-GhostStory" pitchFamily="2" charset="0"/>
              </a:rPr>
              <a:t>έχεις στο γαλάζιο τετράδιο </a:t>
            </a:r>
            <a:r>
              <a:rPr lang="el-GR" sz="2800" b="1" dirty="0" smtClean="0">
                <a:ea typeface="Aka-AcidGR-GhostStory" pitchFamily="2" charset="0"/>
              </a:rPr>
              <a:t>. </a:t>
            </a:r>
            <a:r>
              <a:rPr lang="el-GR" sz="2800" b="1" dirty="0" smtClean="0">
                <a:ea typeface="Aka-AcidGR-GhostStory" pitchFamily="2" charset="0"/>
              </a:rPr>
              <a:t>Μπορείς </a:t>
            </a:r>
            <a:r>
              <a:rPr lang="el-GR" sz="2800" b="1" dirty="0" smtClean="0">
                <a:ea typeface="Aka-AcidGR-GhostStory" pitchFamily="2" charset="0"/>
              </a:rPr>
              <a:t>να χρησιμοποιήσεις τις λέξεις :</a:t>
            </a:r>
          </a:p>
          <a:p>
            <a:pPr algn="ctr"/>
            <a:endParaRPr lang="el-GR" sz="4800" b="1" dirty="0" smtClean="0">
              <a:latin typeface="Aka-AcidGR-GhostStory" pitchFamily="2" charset="0"/>
              <a:ea typeface="Aka-AcidGR-GhostStory" pitchFamily="2" charset="0"/>
            </a:endParaRPr>
          </a:p>
          <a:p>
            <a:pPr algn="ctr"/>
            <a:r>
              <a:rPr lang="el-GR" sz="3600" b="1" dirty="0" smtClean="0">
                <a:ea typeface="Aka-AcidGR-DiaryGirl" pitchFamily="2" charset="-95"/>
              </a:rPr>
              <a:t>φουγάρο , πανιά , άγκυρα , πλώρη, ωκεανός, κύμα</a:t>
            </a:r>
            <a:endParaRPr lang="el-GR" sz="3600" b="1" dirty="0">
              <a:ea typeface="Aka-AcidGR-DiaryGirl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61048"/>
            <a:ext cx="5475165" cy="2465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38" y="3357562"/>
            <a:ext cx="2704038" cy="3077453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42910" y="4000504"/>
            <a:ext cx="4721178" cy="2236808"/>
          </a:xfrm>
          <a:prstGeom prst="wedgeRoundRectCallout">
            <a:avLst>
              <a:gd name="adj1" fmla="val 58904"/>
              <a:gd name="adj2" fmla="val 856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ln>
                  <a:solidFill>
                    <a:sysClr val="windowText" lastClr="000000"/>
                  </a:solidFill>
                </a:ln>
              </a:rPr>
              <a:t>Διάβασε την πρόταση.</a:t>
            </a:r>
            <a:r>
              <a:rPr lang="el-GR" sz="3600" dirty="0" smtClean="0">
                <a:ln>
                  <a:solidFill>
                    <a:sysClr val="windowText" lastClr="000000"/>
                  </a:solidFill>
                </a:ln>
              </a:rPr>
              <a:t> Πώς ακούγονται οι λέξεις ;</a:t>
            </a:r>
            <a:endParaRPr lang="el-GR" sz="36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194</Words>
  <Application>Microsoft Office PowerPoint</Application>
  <PresentationFormat>Προβολή στην οθόνη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ΓΛΩΣΣΑ Α’  - ΕΝΟΤΗΤΑ  7 ΚΑΡΑΒΙΑ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ΤΕΤΡΑΔΙΟ ΓΛΩΣΣΑΣ – Β’ ΤΕΥΧΟΣ σελ. 39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πετροκάραβο</dc:title>
  <dc:creator>Ιωαννα</dc:creator>
  <cp:lastModifiedBy>Eleftheria Papadimitriou</cp:lastModifiedBy>
  <cp:revision>32</cp:revision>
  <dcterms:created xsi:type="dcterms:W3CDTF">2013-04-04T16:28:26Z</dcterms:created>
  <dcterms:modified xsi:type="dcterms:W3CDTF">2020-03-23T12:51:56Z</dcterms:modified>
</cp:coreProperties>
</file>