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3" r:id="rId7"/>
    <p:sldId id="283" r:id="rId8"/>
    <p:sldId id="264" r:id="rId9"/>
    <p:sldId id="265" r:id="rId10"/>
    <p:sldId id="267" r:id="rId11"/>
    <p:sldId id="268" r:id="rId12"/>
    <p:sldId id="269" r:id="rId13"/>
    <p:sldId id="285" r:id="rId14"/>
    <p:sldId id="272" r:id="rId15"/>
    <p:sldId id="273" r:id="rId16"/>
    <p:sldId id="275" r:id="rId17"/>
    <p:sldId id="276" r:id="rId18"/>
    <p:sldId id="284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5BB9A-3B52-4C70-803E-F24EAB0C67AF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34E8F-6167-4D20-9DA5-AF5128077F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2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Διαβάζω 1</a:t>
            </a:r>
            <a:r>
              <a:rPr kumimoji="0" lang="el-GR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φορά.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82254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Διαβάζω 2</a:t>
            </a:r>
            <a:r>
              <a:rPr lang="el-GR" sz="1200" baseline="30000" dirty="0" smtClean="0"/>
              <a:t>η</a:t>
            </a:r>
            <a:r>
              <a:rPr lang="el-GR" sz="1200" dirty="0" smtClean="0"/>
              <a:t> φορά.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58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όλοι μαζί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34E8F-6167-4D20-9DA5-AF5128077F5A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16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08E2-247E-4677-A4F8-1C6B5A94D53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7128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1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71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546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80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04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3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45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55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37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87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16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04279-BC96-497F-9342-B7C1BD019B78}" type="datetimeFigureOut">
              <a:rPr lang="el-GR" smtClean="0"/>
              <a:t>29/11/2020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4BC5-5EB3-46FD-B16D-62591B81C29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400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" y="878855"/>
            <a:ext cx="5940152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Το παράξενο ταξίδι της </a:t>
            </a:r>
            <a:r>
              <a:rPr lang="el-GR" b="1" dirty="0" err="1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Συννεφένιας</a:t>
            </a:r>
            <a:r>
              <a:rPr lang="el-GR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 </a:t>
            </a:r>
            <a:endParaRPr lang="el-GR" b="1" dirty="0">
              <a:solidFill>
                <a:srgbClr val="FFFF00"/>
              </a:solidFill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6948264" y="2847333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ka-AcidGR-TotallyPlain" pitchFamily="2" charset="0"/>
              </a:rPr>
              <a:t>Ξξ</a:t>
            </a:r>
            <a:endParaRPr lang="el-G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444044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ΔΑΣΚΑΛΑ : Ελευθερία Παπαδημητρίου</a:t>
            </a:r>
            <a:endParaRPr lang="el-GR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73862"/>
            <a:ext cx="5332040" cy="323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745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>
                <a:latin typeface="Century Schoolbook" panose="02040604050505020304" pitchFamily="18" charset="0"/>
                <a:ea typeface="Aka-AcidGR-TotallyPlain" pitchFamily="2" charset="0"/>
              </a:rPr>
              <a:t>Κυκλώνουμε με κόκκινο τα </a:t>
            </a:r>
            <a:r>
              <a:rPr lang="el-GR" sz="3200" dirty="0" smtClean="0">
                <a:solidFill>
                  <a:srgbClr val="FF00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Ξ ξ</a:t>
            </a:r>
            <a:r>
              <a:rPr lang="el-GR" sz="3200" dirty="0" smtClean="0">
                <a:latin typeface="Century Schoolbook" panose="02040604050505020304" pitchFamily="18" charset="0"/>
                <a:ea typeface="Aka-AcidGR-TotallyPlain" pitchFamily="2" charset="0"/>
              </a:rPr>
              <a:t> του </a:t>
            </a:r>
            <a:r>
              <a:rPr lang="el-GR" sz="3200" dirty="0" smtClean="0">
                <a:latin typeface="Century Schoolbook" panose="02040604050505020304" pitchFamily="18" charset="0"/>
                <a:ea typeface="Aka-AcidGR-TotallyPlain" pitchFamily="2" charset="0"/>
              </a:rPr>
              <a:t>κειμένου</a:t>
            </a:r>
            <a:endParaRPr lang="el-GR" sz="3200" dirty="0"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7929618" cy="53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1357290" y="1785926"/>
            <a:ext cx="500066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1714480" y="4071942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357422" y="4500570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Έλλειψη"/>
          <p:cNvSpPr/>
          <p:nvPr/>
        </p:nvSpPr>
        <p:spPr>
          <a:xfrm>
            <a:off x="4643438" y="4929198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Έλλειψη"/>
          <p:cNvSpPr/>
          <p:nvPr/>
        </p:nvSpPr>
        <p:spPr>
          <a:xfrm>
            <a:off x="3857620" y="5357826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6858016" y="5429264"/>
            <a:ext cx="28575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10 - Έλλειψη"/>
          <p:cNvSpPr/>
          <p:nvPr/>
        </p:nvSpPr>
        <p:spPr>
          <a:xfrm>
            <a:off x="2571736" y="6215082"/>
            <a:ext cx="285752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3" name="Ελλειψοειδής επεξήγηση 2"/>
          <p:cNvSpPr/>
          <p:nvPr/>
        </p:nvSpPr>
        <p:spPr>
          <a:xfrm>
            <a:off x="0" y="116632"/>
            <a:ext cx="8820472" cy="1440160"/>
          </a:xfrm>
          <a:prstGeom prst="wedgeEllipseCallout">
            <a:avLst>
              <a:gd name="adj1" fmla="val 44223"/>
              <a:gd name="adj2" fmla="val 78314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30" y="2188115"/>
            <a:ext cx="1584719" cy="89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857232"/>
            <a:ext cx="9144000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1837318" y="2060848"/>
            <a:ext cx="5661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50800"/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4400" b="1" cap="none" spc="0" dirty="0">
              <a:ln w="50800"/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205746" y="2649686"/>
            <a:ext cx="436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50800"/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4400" b="1" cap="none" spc="0" dirty="0">
              <a:ln w="50800"/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158074" y="2649686"/>
            <a:ext cx="436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50800"/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4400" b="1" cap="none" spc="0" dirty="0">
              <a:ln w="50800"/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37794" y="3307631"/>
            <a:ext cx="4363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l-GR" sz="4400" b="1" cap="none" spc="0" dirty="0" smtClean="0">
                <a:ln w="50800"/>
                <a:effectLst/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4400" b="1" cap="none" spc="0" dirty="0">
              <a:ln w="50800"/>
              <a:effectLst/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357166"/>
            <a:ext cx="914400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432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" y="878855"/>
            <a:ext cx="5940152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Το παράξενο ταξίδι της </a:t>
            </a:r>
            <a:r>
              <a:rPr lang="el-GR" b="1" dirty="0" err="1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Συννεφένιας</a:t>
            </a:r>
            <a:r>
              <a:rPr lang="el-GR" b="1" dirty="0" smtClean="0">
                <a:solidFill>
                  <a:srgbClr val="FFFF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 </a:t>
            </a:r>
            <a:endParaRPr lang="el-GR" b="1" dirty="0">
              <a:solidFill>
                <a:srgbClr val="FFFF00"/>
              </a:solidFill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sp>
        <p:nvSpPr>
          <p:cNvPr id="5" name="2 - Υπότιτλος"/>
          <p:cNvSpPr txBox="1">
            <a:spLocks/>
          </p:cNvSpPr>
          <p:nvPr/>
        </p:nvSpPr>
        <p:spPr>
          <a:xfrm>
            <a:off x="6948264" y="2847333"/>
            <a:ext cx="1328192" cy="1129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Aka-AcidGR-TotallyPlain" pitchFamily="2" charset="0"/>
              </a:rPr>
              <a:t>Ξξ</a:t>
            </a:r>
            <a:endParaRPr lang="el-GR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6444044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rgbClr val="7030A0"/>
                </a:solidFill>
                <a:latin typeface="Book Antiqua" panose="02040602050305030304" pitchFamily="18" charset="0"/>
              </a:rPr>
              <a:t>ΔΑΣΚΑΛΑ : Ελευθερία Παπαδημητρίου</a:t>
            </a:r>
            <a:endParaRPr lang="el-GR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73862"/>
            <a:ext cx="5332040" cy="323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71800" y="544522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FF00"/>
                </a:solidFill>
              </a:rPr>
              <a:t>Τετράδιο Εργασιών</a:t>
            </a:r>
            <a:endParaRPr lang="el-GR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5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ka-AcidGR5yearsold" pitchFamily="2" charset="-95"/>
              </a:rPr>
              <a:t>Διαβάζουμε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: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78343"/>
            <a:ext cx="9144000" cy="607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Επεξήγηση με σύννεφο 2"/>
          <p:cNvSpPr/>
          <p:nvPr/>
        </p:nvSpPr>
        <p:spPr>
          <a:xfrm>
            <a:off x="2267744" y="0"/>
            <a:ext cx="4032448" cy="1124744"/>
          </a:xfrm>
          <a:prstGeom prst="cloudCallout">
            <a:avLst>
              <a:gd name="adj1" fmla="val -63700"/>
              <a:gd name="adj2" fmla="val -1768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368152" cy="7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6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08645" y="2139169"/>
            <a:ext cx="2592288" cy="339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2" y="885427"/>
            <a:ext cx="1351967" cy="766664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1979712" y="332656"/>
            <a:ext cx="6984776" cy="1080120"/>
          </a:xfrm>
          <a:prstGeom prst="wedgeRoundRectCallout">
            <a:avLst>
              <a:gd name="adj1" fmla="val -55803"/>
              <a:gd name="adj2" fmla="val 451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ea typeface="Aka-AcidGR5yearsold" pitchFamily="2" charset="-95"/>
              </a:rPr>
              <a:t>Τι βλέπουμε</a:t>
            </a:r>
            <a:r>
              <a:rPr lang="el-GR" sz="3200" b="1" dirty="0" smtClean="0">
                <a:solidFill>
                  <a:srgbClr val="FF0000"/>
                </a:solidFill>
                <a:ea typeface="Aka-AcidGR5yearsold" pitchFamily="2" charset="-95"/>
              </a:rPr>
              <a:t>; Ας κυκλώσουμε τα Ξ, </a:t>
            </a:r>
            <a:r>
              <a:rPr lang="el-GR" sz="3200" b="1" dirty="0" smtClean="0">
                <a:solidFill>
                  <a:srgbClr val="FF0000"/>
                </a:solidFill>
                <a:latin typeface="Century Schoolbook" panose="02040604050505020304" pitchFamily="18" charset="0"/>
                <a:ea typeface="Aka-AcidGR5yearsold" pitchFamily="2" charset="-95"/>
              </a:rPr>
              <a:t>ξ</a:t>
            </a:r>
            <a:endParaRPr lang="el-GR" sz="3200" b="1" dirty="0">
              <a:solidFill>
                <a:srgbClr val="FF0000"/>
              </a:solidFill>
              <a:latin typeface="Century Schoolbook" panose="02040604050505020304" pitchFamily="18" charset="0"/>
              <a:ea typeface="Aka-AcidGR5yearsold" pitchFamily="2" charset="-95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5131" y="2139169"/>
            <a:ext cx="2086449" cy="35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4 - Έλλειψη"/>
          <p:cNvSpPr/>
          <p:nvPr/>
        </p:nvSpPr>
        <p:spPr>
          <a:xfrm>
            <a:off x="2953815" y="2636912"/>
            <a:ext cx="178025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5 - Έλλειψη"/>
          <p:cNvSpPr/>
          <p:nvPr/>
        </p:nvSpPr>
        <p:spPr>
          <a:xfrm>
            <a:off x="6156176" y="2276872"/>
            <a:ext cx="357190" cy="4286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3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t="19847" b="-3124"/>
          <a:stretch/>
        </p:blipFill>
        <p:spPr bwMode="auto">
          <a:xfrm>
            <a:off x="395536" y="188640"/>
            <a:ext cx="6786610" cy="332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5" y="3792351"/>
            <a:ext cx="2343894" cy="1329159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3131840" y="3089661"/>
            <a:ext cx="5760640" cy="2520280"/>
          </a:xfrm>
          <a:prstGeom prst="wedgeRoundRectCallout">
            <a:avLst>
              <a:gd name="adj1" fmla="val -55947"/>
              <a:gd name="adj2" fmla="val 7528"/>
              <a:gd name="adj3" fmla="val 1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ea typeface="Aka-AcidGR5yearsold" pitchFamily="2" charset="-95"/>
              </a:rPr>
              <a:t>Πού θα πάμε , αν ακολουθήσουμε την πινακίδα;</a:t>
            </a:r>
            <a:endParaRPr lang="el-GR" sz="4400" b="1" dirty="0">
              <a:ea typeface="Aka-AcidGR5yearsold" pitchFamily="2" charset="-95"/>
            </a:endParaRPr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" y="188640"/>
            <a:ext cx="7003542" cy="6832202"/>
          </a:xfrm>
          <a:prstGeom prst="rect">
            <a:avLst/>
          </a:prstGeom>
        </p:spPr>
      </p:pic>
      <p:sp>
        <p:nvSpPr>
          <p:cNvPr id="6" name="Δεξιό βέλος 5"/>
          <p:cNvSpPr/>
          <p:nvPr/>
        </p:nvSpPr>
        <p:spPr>
          <a:xfrm rot="20444683">
            <a:off x="3583596" y="798536"/>
            <a:ext cx="1598990" cy="493379"/>
          </a:xfrm>
          <a:prstGeom prst="rightArrow">
            <a:avLst>
              <a:gd name="adj1" fmla="val 50000"/>
              <a:gd name="adj2" fmla="val 46862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35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2101694" y="2462"/>
            <a:ext cx="479169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τα</a:t>
            </a:r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TotallyPlain" pitchFamily="2" charset="0"/>
              </a:rPr>
              <a:t>ξ</a:t>
            </a:r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TotallyPlain" pitchFamily="2" charset="0"/>
              </a:rPr>
              <a:t>ί</a:t>
            </a:r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δ</a:t>
            </a:r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TotallyPlain" pitchFamily="2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-TotallyPlain" pitchFamily="2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438220" y="2216817"/>
            <a:ext cx="198804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τα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68291" y="4747612"/>
            <a:ext cx="101822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τ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767852" y="4780582"/>
            <a:ext cx="10326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TotallyPlain" pitchFamily="2" charset="0"/>
              </a:rPr>
              <a:t>ξ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6428927" y="4911847"/>
            <a:ext cx="111601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δ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727942" y="2219553"/>
            <a:ext cx="153920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TotallyPlain" pitchFamily="2" charset="0"/>
              </a:rPr>
              <a:t>ξ</a:t>
            </a:r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Aka-AcidGR-TotallyPlain" pitchFamily="2" charset="0"/>
              </a:rPr>
              <a:t>ί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  <a:ea typeface="Aka-AcidGR-TotallyPlain" pitchFamily="2" charset="0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7367781" y="2206798"/>
            <a:ext cx="165141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δ</a:t>
            </a:r>
            <a:r>
              <a:rPr lang="el-GR" sz="13800" b="1" spc="0" dirty="0" err="1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TotallyPlain" pitchFamily="2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-TotallyPlain" pitchFamily="2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1734834" y="4816849"/>
            <a:ext cx="11721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TotallyPlain" pitchFamily="2" charset="0"/>
              </a:rPr>
              <a:t>α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-TotallyPlain" pitchFamily="2" charset="0"/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411249" y="4847440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TotallyPlain" pitchFamily="2" charset="0"/>
              </a:rPr>
              <a:t>ί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-TotallyPlain" pitchFamily="2" charset="0"/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8082096" y="4722669"/>
            <a:ext cx="69121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7620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ea typeface="Aka-AcidGR-TotallyPlain" pitchFamily="2" charset="0"/>
              </a:rPr>
              <a:t>ι</a:t>
            </a:r>
            <a:endParaRPr lang="el-GR" sz="13800" b="1" spc="0" dirty="0">
              <a:ln w="7620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8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4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TotallyPlain" pitchFamily="2" charset="0"/>
              </a:rPr>
              <a:t>Γράφουμε ξ</a:t>
            </a:r>
            <a:r>
              <a:rPr lang="el-GR" dirty="0" smtClean="0">
                <a:latin typeface="Aka-AcidGR-TotallyPlain" pitchFamily="2" charset="0"/>
                <a:ea typeface="Aka-AcidGR-TotallyPlain" pitchFamily="2" charset="0"/>
              </a:rPr>
              <a:t>.</a:t>
            </a:r>
            <a:endParaRPr lang="el-GR" dirty="0"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82598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40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0742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Έλλειψη"/>
          <p:cNvSpPr/>
          <p:nvPr/>
        </p:nvSpPr>
        <p:spPr>
          <a:xfrm>
            <a:off x="4643438" y="3500438"/>
            <a:ext cx="2286016" cy="928694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428596" y="4286256"/>
            <a:ext cx="3571900" cy="1000132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83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211" y="857232"/>
            <a:ext cx="916021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Επεξήγηση με σύννεφο 3"/>
          <p:cNvSpPr/>
          <p:nvPr/>
        </p:nvSpPr>
        <p:spPr>
          <a:xfrm>
            <a:off x="179512" y="0"/>
            <a:ext cx="8568952" cy="1451720"/>
          </a:xfrm>
          <a:prstGeom prst="cloudCallout">
            <a:avLst>
              <a:gd name="adj1" fmla="val 30914"/>
              <a:gd name="adj2" fmla="val 10736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+mn-lt"/>
                <a:ea typeface="Aka-AcidGR-TotallyPlain" pitchFamily="2" charset="0"/>
              </a:rPr>
              <a:t>Τι βλέπουμε στην εικόνα; </a:t>
            </a:r>
            <a:r>
              <a:rPr lang="el-GR" sz="2800" b="1" dirty="0" smtClean="0">
                <a:solidFill>
                  <a:srgbClr val="0070C0"/>
                </a:solidFill>
                <a:latin typeface="+mn-lt"/>
                <a:ea typeface="Aka-AcidGR-TotallyPlain" pitchFamily="2" charset="0"/>
              </a:rPr>
              <a:t>Τι</a:t>
            </a:r>
            <a:r>
              <a:rPr lang="el-GR" sz="2800" b="1" dirty="0" smtClean="0">
                <a:solidFill>
                  <a:srgbClr val="0070C0"/>
                </a:solidFill>
                <a:latin typeface="+mn-lt"/>
                <a:ea typeface="Aka-AcidGR-TotallyPlain" pitchFamily="2" charset="0"/>
              </a:rPr>
              <a:t> </a:t>
            </a:r>
            <a:r>
              <a:rPr lang="el-GR" sz="2800" b="1" dirty="0" smtClean="0">
                <a:solidFill>
                  <a:srgbClr val="0070C0"/>
                </a:solidFill>
                <a:latin typeface="+mn-lt"/>
                <a:ea typeface="Aka-AcidGR-TotallyPlain" pitchFamily="2" charset="0"/>
              </a:rPr>
              <a:t>συμβαίνει;</a:t>
            </a:r>
            <a:endParaRPr lang="el-GR" sz="2800" b="1" dirty="0">
              <a:solidFill>
                <a:srgbClr val="0070C0"/>
              </a:solidFill>
              <a:latin typeface="+mn-lt"/>
              <a:ea typeface="Aka-AcidGR-TotallyPlain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66" y="2034681"/>
            <a:ext cx="1753580" cy="9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6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52568"/>
            <a:ext cx="912424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928794" y="1484784"/>
            <a:ext cx="457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τ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143109" y="2130266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α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925456" y="2773208"/>
            <a:ext cx="521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5yearsold" pitchFamily="2" charset="-95"/>
                <a:cs typeface="Microsoft Sans Serif" pitchFamily="34" charset="0"/>
              </a:rPr>
              <a:t>ξ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entury Schoolbook" panose="02040604050505020304" pitchFamily="18" charset="0"/>
              <a:ea typeface="Aka-AcidGR5yearsold" pitchFamily="2" charset="-95"/>
              <a:cs typeface="Microsoft Sans Serif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85984" y="3356992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574141" y="3987654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5yearsold" pitchFamily="2" charset="-95"/>
              </a:rPr>
              <a:t>δ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omic Sans MS" panose="030F0702030302020204" pitchFamily="66" charset="0"/>
              <a:ea typeface="Aka-AcidGR5yearsold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643174" y="4581128"/>
            <a:ext cx="383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5yearsold" pitchFamily="2" charset="-95"/>
              </a:rPr>
              <a:t>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78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0619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648975" y="3513782"/>
            <a:ext cx="2172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τα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DiaryGirl" pitchFamily="2" charset="-95"/>
              </a:rPr>
              <a:t>ί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δ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DiaryGirl" pitchFamily="2" charset="-95"/>
              </a:rPr>
              <a:t>ι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Century Schoolbook" panose="02040604050505020304" pitchFamily="18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03606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Μάθε να γράφεις σωστά πού πήγε η </a:t>
            </a:r>
            <a:r>
              <a:rPr lang="el-GR" b="1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Συννεφένια</a:t>
            </a:r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: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0" y="2500306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Ένα τα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anose="02040604050505020304" pitchFamily="18" charset="0"/>
                <a:ea typeface="Aka-AcidGR-DiaryGirl" pitchFamily="2" charset="-95"/>
                <a:cs typeface="Microsoft Sans Serif" pitchFamily="34" charset="0"/>
              </a:rPr>
              <a:t>ξ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ί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omic Sans MS" panose="030F0702030302020204" pitchFamily="66" charset="0"/>
                <a:ea typeface="Aka-AcidGR-DiaryGirl" pitchFamily="2" charset="-95"/>
              </a:rPr>
              <a:t>δ</a:t>
            </a:r>
            <a:r>
              <a:rPr lang="el-GR" sz="8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Aka-AcidGR-DiaryGirl" pitchFamily="2" charset="-95"/>
              </a:rPr>
              <a:t>ι μακρινό.</a:t>
            </a:r>
            <a:endParaRPr lang="el-GR" sz="8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3756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6283" y="714356"/>
            <a:ext cx="916028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1026185" y="188640"/>
            <a:ext cx="8136904" cy="864096"/>
          </a:xfrm>
          <a:prstGeom prst="wedgeRoundRectCallout">
            <a:avLst>
              <a:gd name="adj1" fmla="val -52173"/>
              <a:gd name="adj2" fmla="val -98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Τι έλεγε η ιστορία του </a:t>
            </a:r>
            <a:r>
              <a:rPr lang="el-GR" sz="3200" b="1" dirty="0" err="1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Σαμπέρ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; Την τελείωσε; Από πού το καταλαβαίνουμε;</a:t>
            </a:r>
            <a:endParaRPr lang="el-GR" sz="3200" b="1" dirty="0">
              <a:ln>
                <a:solidFill>
                  <a:schemeClr val="tx1"/>
                </a:solidFill>
              </a:ln>
              <a:ea typeface="Aka-AcidGR-TotallyPlain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17"/>
            <a:ext cx="761891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9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60283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3321835" y="24698"/>
            <a:ext cx="5822165" cy="1100046"/>
          </a:xfrm>
          <a:prstGeom prst="wedgeRoundRectCallout">
            <a:avLst>
              <a:gd name="adj1" fmla="val -60037"/>
              <a:gd name="adj2" fmla="val 25302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ea typeface="Aka-AcidGR-TotallyPlain" pitchFamily="2" charset="0"/>
              </a:rPr>
              <a:t>Μπορείτε να βρείτε τα σημαδάκια της στίξης;</a:t>
            </a:r>
            <a:endParaRPr lang="el-GR" sz="2800" b="1" dirty="0">
              <a:ea typeface="Aka-AcidGR-TotallyPlain" pitchFamily="2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143240" y="435769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2928926" y="3929066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Έλλειψη"/>
          <p:cNvSpPr/>
          <p:nvPr/>
        </p:nvSpPr>
        <p:spPr>
          <a:xfrm>
            <a:off x="2500298" y="3429000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Έλλειψη"/>
          <p:cNvSpPr/>
          <p:nvPr/>
        </p:nvSpPr>
        <p:spPr>
          <a:xfrm>
            <a:off x="4929190" y="2428868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3214678" y="1714488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929058" y="6286520"/>
            <a:ext cx="642942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3929058" y="578645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6215074" y="4857760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1000100" y="1142984"/>
            <a:ext cx="357190" cy="35719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928662" y="2143116"/>
            <a:ext cx="857256" cy="785818"/>
          </a:xfrm>
          <a:prstGeom prst="ellipse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Επεξήγηση με στρογγυλεμένο παραλληλόγραμμο"/>
          <p:cNvSpPr/>
          <p:nvPr/>
        </p:nvSpPr>
        <p:spPr>
          <a:xfrm>
            <a:off x="2541609" y="25992"/>
            <a:ext cx="6643702" cy="1116992"/>
          </a:xfrm>
          <a:prstGeom prst="wedgeRoundRectCallout">
            <a:avLst>
              <a:gd name="adj1" fmla="val -64444"/>
              <a:gd name="adj2" fmla="val -13778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Το 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καινούριο σημαδάκι είναι τα 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εισαγωγικά</a:t>
            </a:r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!  </a:t>
            </a:r>
            <a:endParaRPr lang="el-GR" sz="3200" b="1" dirty="0">
              <a:ln>
                <a:solidFill>
                  <a:schemeClr val="tx1"/>
                </a:solidFill>
              </a:ln>
              <a:ea typeface="Aka-AcidGR-TotallyPlain" pitchFamily="2" charset="0"/>
            </a:endParaRPr>
          </a:p>
        </p:txBody>
      </p:sp>
      <p:pic>
        <p:nvPicPr>
          <p:cNvPr id="18" name="Εικόνα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68" y="142673"/>
            <a:ext cx="935322" cy="5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951" y="1116992"/>
            <a:ext cx="8820472" cy="578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672406" y="0"/>
            <a:ext cx="1471594" cy="989034"/>
          </a:xfrm>
        </p:spPr>
        <p:txBody>
          <a:bodyPr>
            <a:normAutofit/>
          </a:bodyPr>
          <a:lstStyle/>
          <a:p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4" name="16 - Επεξήγηση με στρογγυλεμένο παραλληλόγραμμο"/>
          <p:cNvSpPr/>
          <p:nvPr/>
        </p:nvSpPr>
        <p:spPr>
          <a:xfrm>
            <a:off x="3419872" y="69981"/>
            <a:ext cx="4896544" cy="1116992"/>
          </a:xfrm>
          <a:prstGeom prst="wedgeRoundRectCallout">
            <a:avLst>
              <a:gd name="adj1" fmla="val -73137"/>
              <a:gd name="adj2" fmla="val -11960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chemeClr val="tx1"/>
                  </a:solidFill>
                </a:ln>
                <a:ea typeface="Aka-AcidGR-TotallyPlain" pitchFamily="2" charset="0"/>
              </a:rPr>
              <a:t>Διαβάζουμε όλοι μαζί.</a:t>
            </a:r>
            <a:endParaRPr lang="el-GR" sz="3200" b="1" dirty="0">
              <a:ln>
                <a:solidFill>
                  <a:schemeClr val="tx1"/>
                </a:solidFill>
              </a:ln>
              <a:ea typeface="Aka-AcidGR-TotallyPlain" pitchFamily="2" charset="0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981"/>
            <a:ext cx="1619672" cy="91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0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Ποιο γράμμα έχουν όλες οι λέξεις;</a:t>
            </a:r>
            <a:endParaRPr lang="el-GR" b="1" dirty="0">
              <a:solidFill>
                <a:srgbClr val="0070C0"/>
              </a:solidFill>
              <a:latin typeface="Century Schoolbook" panose="02040604050505020304" pitchFamily="18" charset="0"/>
              <a:ea typeface="Aka-AcidGR-TotallyPlain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429000"/>
            <a:ext cx="2000264" cy="921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5429264"/>
            <a:ext cx="1275164" cy="80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714752"/>
            <a:ext cx="1290642" cy="66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00240"/>
            <a:ext cx="274826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929322" y="1785926"/>
            <a:ext cx="25624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6446" y="5072074"/>
            <a:ext cx="28892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5214950"/>
            <a:ext cx="1994450" cy="96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Ορθογώνιο"/>
          <p:cNvSpPr/>
          <p:nvPr/>
        </p:nvSpPr>
        <p:spPr>
          <a:xfrm>
            <a:off x="4128144" y="2071678"/>
            <a:ext cx="106150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15000" b="1" cap="none" spc="150" dirty="0" smtClean="0">
                <a:ln w="1143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</a:t>
            </a:r>
            <a:endParaRPr lang="el-GR" sz="15000" b="1" cap="none" spc="150" dirty="0">
              <a:ln w="1143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70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DiaryGirl" pitchFamily="2" charset="-95"/>
              </a:rPr>
              <a:t> </a:t>
            </a:r>
            <a:r>
              <a:rPr lang="el-GR" sz="8000" b="1" dirty="0" err="1" smtClean="0">
                <a:solidFill>
                  <a:srgbClr val="0070C0"/>
                </a:solidFill>
                <a:latin typeface="Century Schoolbook" panose="02040604050505020304" pitchFamily="18" charset="0"/>
                <a:ea typeface="Aka-AcidGR-DiaryGirl" pitchFamily="2" charset="-95"/>
              </a:rPr>
              <a:t>Ξξ</a:t>
            </a:r>
            <a:endParaRPr lang="en-US" sz="8000" b="1" dirty="0">
              <a:solidFill>
                <a:srgbClr val="0070C0"/>
              </a:solidFill>
              <a:latin typeface="Century Schoolbook" panose="02040604050505020304" pitchFamily="18" charset="0"/>
              <a:ea typeface="Aka-AcidGR-DiaryGirl" pitchFamily="2" charset="-95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0" y="5116646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/>
          <p:cNvCxnSpPr/>
          <p:nvPr/>
        </p:nvCxnSpPr>
        <p:spPr>
          <a:xfrm>
            <a:off x="-12073" y="1775898"/>
            <a:ext cx="9131927" cy="623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Στρογγυλεμένο ορθογώνιο 6"/>
          <p:cNvSpPr/>
          <p:nvPr/>
        </p:nvSpPr>
        <p:spPr>
          <a:xfrm rot="16200000">
            <a:off x="2103173" y="747496"/>
            <a:ext cx="576064" cy="26951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70C0"/>
              </a:solidFill>
            </a:endParaRPr>
          </a:p>
        </p:txBody>
      </p:sp>
      <p:sp>
        <p:nvSpPr>
          <p:cNvPr id="14" name="Στρογγυλεμένο ορθογώνιο 13"/>
          <p:cNvSpPr/>
          <p:nvPr/>
        </p:nvSpPr>
        <p:spPr>
          <a:xfrm rot="16200000">
            <a:off x="2103172" y="2413131"/>
            <a:ext cx="576064" cy="193583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 rot="16200000">
            <a:off x="2103173" y="3459817"/>
            <a:ext cx="576064" cy="26951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 rot="16200000">
            <a:off x="6278333" y="995989"/>
            <a:ext cx="366641" cy="20511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Στεφάνη 2"/>
          <p:cNvSpPr/>
          <p:nvPr/>
        </p:nvSpPr>
        <p:spPr>
          <a:xfrm rot="16200000">
            <a:off x="6406925" y="2130319"/>
            <a:ext cx="1840021" cy="1477419"/>
          </a:xfrm>
          <a:prstGeom prst="blockArc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1" name="Στεφάνη 20"/>
          <p:cNvSpPr/>
          <p:nvPr/>
        </p:nvSpPr>
        <p:spPr>
          <a:xfrm rot="16200000">
            <a:off x="6388921" y="3580353"/>
            <a:ext cx="1766764" cy="1368150"/>
          </a:xfrm>
          <a:prstGeom prst="blockArc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2" name="Στεφάνη 21"/>
          <p:cNvSpPr/>
          <p:nvPr/>
        </p:nvSpPr>
        <p:spPr>
          <a:xfrm rot="6405471">
            <a:off x="6078230" y="4673978"/>
            <a:ext cx="1619271" cy="1744219"/>
          </a:xfrm>
          <a:prstGeom prst="blockArc">
            <a:avLst>
              <a:gd name="adj1" fmla="val 10800000"/>
              <a:gd name="adj2" fmla="val 3409328"/>
              <a:gd name="adj3" fmla="val 19679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3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6" grpId="0" animBg="1"/>
      <p:bldP spid="20" grpId="0" animBg="1"/>
      <p:bldP spid="3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2377093" y="288156"/>
            <a:ext cx="422904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21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 ξ</a:t>
            </a:r>
            <a:endParaRPr lang="el-GR" sz="21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56957" y="606492"/>
            <a:ext cx="11160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ξα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08946" y="2530691"/>
            <a:ext cx="10583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ξο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77262" y="4436863"/>
            <a:ext cx="8899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ξι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49638" y="4536996"/>
            <a:ext cx="10839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ξε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7372824" y="4552096"/>
            <a:ext cx="11801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ξη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7370209" y="2530691"/>
            <a:ext cx="10486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ξυ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182659" y="685160"/>
            <a:ext cx="1236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l-GR" sz="6600" b="1" cap="none" spc="150" dirty="0" err="1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ξ</a:t>
            </a:r>
            <a:r>
              <a:rPr lang="el-GR" sz="6600" b="1" spc="150" dirty="0" err="1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ka-AcidGR-TotallyPlain" pitchFamily="2" charset="0"/>
                <a:ea typeface="Aka-AcidGR-TotallyPlain" pitchFamily="2" charset="0"/>
              </a:rPr>
              <a:t>ω</a:t>
            </a:r>
            <a:endParaRPr lang="el-GR" sz="6600" b="1" cap="none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ka-AcidGR-TotallyPlain" pitchFamily="2" charset="0"/>
              <a:ea typeface="Aka-AcidGR-TotallyPla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Λέμε λέξεις από </a:t>
            </a:r>
            <a:r>
              <a:rPr lang="el-GR" dirty="0" smtClean="0">
                <a:solidFill>
                  <a:srgbClr val="FF0000"/>
                </a:solidFill>
                <a:latin typeface="Century Schoolbook" panose="02040604050505020304" pitchFamily="18" charset="0"/>
                <a:ea typeface="Aka-AcidGR-TotallyPlain" pitchFamily="2" charset="0"/>
              </a:rPr>
              <a:t>ξ</a:t>
            </a:r>
            <a:endParaRPr lang="el-GR" dirty="0">
              <a:solidFill>
                <a:srgbClr val="FF0000"/>
              </a:solidFill>
              <a:latin typeface="Aka-AcidGR-TotallyPlain" pitchFamily="2" charset="0"/>
              <a:ea typeface="Aka-AcidGR-TotallyPlain" pitchFamily="2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72816"/>
            <a:ext cx="5541117" cy="409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169</Words>
  <Application>Microsoft Office PowerPoint</Application>
  <PresentationFormat>Προβολή στην οθόνη (4:3)</PresentationFormat>
  <Paragraphs>60</Paragraphs>
  <Slides>22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Το παράξενο ταξίδι της Συννεφένιας </vt:lpstr>
      <vt:lpstr>Τι βλέπουμε στην εικόνα; Τι συμβαίνει;</vt:lpstr>
      <vt:lpstr>Παρουσίαση του PowerPoint</vt:lpstr>
      <vt:lpstr>Παρουσίαση του PowerPoint</vt:lpstr>
      <vt:lpstr>.</vt:lpstr>
      <vt:lpstr>Ποιο γράμμα έχουν όλες οι λέξεις;</vt:lpstr>
      <vt:lpstr>Παρουσίαση του PowerPoint</vt:lpstr>
      <vt:lpstr>Παρουσίαση του PowerPoint</vt:lpstr>
      <vt:lpstr>Λέμε λέξεις από ξ</vt:lpstr>
      <vt:lpstr>Κυκλώνουμε με κόκκινο τα Ξ ξ του κειμένου</vt:lpstr>
      <vt:lpstr>Παρουσίαση του PowerPoint</vt:lpstr>
      <vt:lpstr>Παρουσίαση του PowerPoint</vt:lpstr>
      <vt:lpstr>Το παράξενο ταξίδι της Συννεφένιας </vt:lpstr>
      <vt:lpstr>Διαβάζουμε:</vt:lpstr>
      <vt:lpstr>Παρουσίαση του PowerPoint</vt:lpstr>
      <vt:lpstr>Παρουσίαση του PowerPoint</vt:lpstr>
      <vt:lpstr>Παρουσίαση του PowerPoint</vt:lpstr>
      <vt:lpstr>Γράφουμε ξ.</vt:lpstr>
      <vt:lpstr>Παρουσίαση του PowerPoint</vt:lpstr>
      <vt:lpstr>Παρουσίαση του PowerPoint</vt:lpstr>
      <vt:lpstr>Παρουσίαση του PowerPoint</vt:lpstr>
      <vt:lpstr>Μάθε να γράφεις σωστά πού πήγε η Συννεφένια: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παράξενο ταξίδι της Συννεφένιας</dc:title>
  <dc:creator>Ιωάννα</dc:creator>
  <cp:lastModifiedBy>Eleftheria Papadimitriou</cp:lastModifiedBy>
  <cp:revision>29</cp:revision>
  <dcterms:created xsi:type="dcterms:W3CDTF">2015-01-22T19:17:03Z</dcterms:created>
  <dcterms:modified xsi:type="dcterms:W3CDTF">2020-11-29T16:06:00Z</dcterms:modified>
</cp:coreProperties>
</file>