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60" r:id="rId4"/>
    <p:sldId id="257" r:id="rId5"/>
    <p:sldId id="261" r:id="rId6"/>
    <p:sldId id="262" r:id="rId7"/>
    <p:sldId id="282" r:id="rId8"/>
    <p:sldId id="265" r:id="rId9"/>
    <p:sldId id="281" r:id="rId10"/>
    <p:sldId id="283" r:id="rId11"/>
    <p:sldId id="272" r:id="rId12"/>
    <p:sldId id="284" r:id="rId13"/>
    <p:sldId id="276" r:id="rId14"/>
    <p:sldId id="277" r:id="rId15"/>
    <p:sldId id="279" r:id="rId16"/>
    <p:sldId id="285" r:id="rId17"/>
    <p:sldId id="288" r:id="rId18"/>
    <p:sldId id="287" r:id="rId19"/>
    <p:sldId id="286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CC"/>
    <a:srgbClr val="00FF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3A2C2-CB6F-4264-8E40-E0A81D3424AB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374BA-047A-43EB-919C-73F5DB200EE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9888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AE34-2097-43FA-9160-D6AF03CF4150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E3EB-5856-4FDA-BB26-11D4855B59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AE34-2097-43FA-9160-D6AF03CF4150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E3EB-5856-4FDA-BB26-11D4855B59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AE34-2097-43FA-9160-D6AF03CF4150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E3EB-5856-4FDA-BB26-11D4855B59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AE34-2097-43FA-9160-D6AF03CF4150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E3EB-5856-4FDA-BB26-11D4855B59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AE34-2097-43FA-9160-D6AF03CF4150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E3EB-5856-4FDA-BB26-11D4855B59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AE34-2097-43FA-9160-D6AF03CF4150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E3EB-5856-4FDA-BB26-11D4855B59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AE34-2097-43FA-9160-D6AF03CF4150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E3EB-5856-4FDA-BB26-11D4855B59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AE34-2097-43FA-9160-D6AF03CF4150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E3EB-5856-4FDA-BB26-11D4855B59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AE34-2097-43FA-9160-D6AF03CF4150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E3EB-5856-4FDA-BB26-11D4855B59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AE34-2097-43FA-9160-D6AF03CF4150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E3EB-5856-4FDA-BB26-11D4855B59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3AE34-2097-43FA-9160-D6AF03CF4150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CE3EB-5856-4FDA-BB26-11D4855B594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3AE34-2097-43FA-9160-D6AF03CF4150}" type="datetimeFigureOut">
              <a:rPr lang="el-GR" smtClean="0"/>
              <a:pPr/>
              <a:t>24/5/2020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CE3EB-5856-4FDA-BB26-11D4855B594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l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youtu.be/TfGHobavGq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le.gr/activity/b/language/glossaB045.swf" TargetMode="External"/><Relationship Id="rId2" Type="http://schemas.openxmlformats.org/officeDocument/2006/relationships/hyperlink" Target="http://www.jele.gr/activity/b/language/glossaB042.sw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rosanagnostis.gr/library/pageflip43/Default.html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Pxw1E6Wsz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Εικόνα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0584" cy="685800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-108520" y="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l-GR" sz="60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Aka-AcidGR-Chubby" pitchFamily="2" charset="-95"/>
              </a:rPr>
              <a:t>Το κοτσύφι</a:t>
            </a:r>
            <a:endParaRPr lang="el-GR" sz="6000" b="1" dirty="0">
              <a:solidFill>
                <a:srgbClr val="FFC000"/>
              </a:solidFill>
              <a:latin typeface="Comic Sans MS" panose="030F0702030302020204" pitchFamily="66" charset="0"/>
              <a:ea typeface="Aka-AcidGR-Chubby" pitchFamily="2" charset="-95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09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                ΔΑΣΚΑΛΑ : ΕΛΕΥΘΕΡΙΑ ΠΑΠΑΔΗΜΗΤΡΙΟΥ</a:t>
            </a:r>
            <a:endParaRPr lang="el-G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Μπορείς να δεις ένα βίντεο για τον κότσυφα που τρώει ένα σκουλήκι.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youtu.be/TfGHobavGqw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80928"/>
            <a:ext cx="3531673" cy="353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442022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2124075" cy="1754508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714612" y="116632"/>
            <a:ext cx="6215106" cy="1597856"/>
          </a:xfrm>
          <a:prstGeom prst="wedgeRoundRectCallout">
            <a:avLst>
              <a:gd name="adj1" fmla="val -57954"/>
              <a:gd name="adj2" fmla="val 16962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ollage" pitchFamily="2" charset="-95"/>
              </a:rPr>
              <a:t>Θυμάμαι τα </a:t>
            </a:r>
            <a:r>
              <a:rPr lang="el-GR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ollage" pitchFamily="2" charset="-95"/>
              </a:rPr>
              <a:t>ρήματα</a:t>
            </a:r>
            <a:r>
              <a:rPr lang="el-GR" sz="36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ollage" pitchFamily="2" charset="-95"/>
              </a:rPr>
              <a:t>.</a:t>
            </a:r>
            <a:endParaRPr lang="el-GR" sz="3600" dirty="0">
              <a:solidFill>
                <a:schemeClr val="tx1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sp>
        <p:nvSpPr>
          <p:cNvPr id="8" name="7 - Επεξήγηση με στρογγυλεμένο παραλληλόγραμμο"/>
          <p:cNvSpPr/>
          <p:nvPr/>
        </p:nvSpPr>
        <p:spPr>
          <a:xfrm>
            <a:off x="2529058" y="1504928"/>
            <a:ext cx="6215106" cy="2000873"/>
          </a:xfrm>
          <a:prstGeom prst="wedgeRoundRectCallout">
            <a:avLst>
              <a:gd name="adj1" fmla="val -57954"/>
              <a:gd name="adj2" fmla="val 16962"/>
              <a:gd name="adj3" fmla="val 16667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ollage" pitchFamily="2" charset="-95"/>
              </a:rPr>
              <a:t>Τα ρήματα λοιπόν που τελειώνουν σε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ollage" pitchFamily="2" charset="-95"/>
              </a:rPr>
              <a:t>–</a:t>
            </a:r>
            <a:r>
              <a:rPr lang="el-GR" sz="32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Collage" pitchFamily="2" charset="-95"/>
              </a:rPr>
              <a:t>ίζω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ollage" pitchFamily="2" charset="-95"/>
              </a:rPr>
              <a:t> </a:t>
            </a:r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ollage" pitchFamily="2" charset="-95"/>
              </a:rPr>
              <a:t>θα ξέρουμε ότι γράφονται με γιώτα (ι).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85452" y="3610742"/>
            <a:ext cx="23855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atin typeface="Comic Sans MS" panose="030F0702030302020204" pitchFamily="66" charset="0"/>
                <a:ea typeface="Aka-AcidGR-DiaryGirl" pitchFamily="2" charset="-95"/>
              </a:rPr>
              <a:t>ποτ</a:t>
            </a:r>
            <a:r>
              <a:rPr lang="el-GR" sz="54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ίζω</a:t>
            </a:r>
            <a:endParaRPr lang="el-GR" sz="5400" u="sng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914916" y="3634307"/>
            <a:ext cx="2775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atin typeface="Comic Sans MS" panose="030F0702030302020204" pitchFamily="66" charset="0"/>
                <a:ea typeface="Aka-AcidGR-DiaryGirl" pitchFamily="2" charset="-95"/>
              </a:rPr>
              <a:t>σφυρ</a:t>
            </a:r>
            <a:r>
              <a:rPr lang="el-GR" sz="54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ίζω</a:t>
            </a:r>
            <a:endParaRPr lang="el-GR" sz="5400" u="sng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78946" y="5229200"/>
            <a:ext cx="23198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atin typeface="Comic Sans MS" panose="030F0702030302020204" pitchFamily="66" charset="0"/>
                <a:ea typeface="Aka-AcidGR-DiaryGirl" pitchFamily="2" charset="-95"/>
              </a:rPr>
              <a:t>λυγ</a:t>
            </a:r>
            <a:r>
              <a:rPr lang="el-GR" sz="54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ίζω</a:t>
            </a:r>
            <a:endParaRPr lang="el-GR" sz="5400" u="sng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829035" y="5229200"/>
            <a:ext cx="3156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atin typeface="Comic Sans MS" panose="030F0702030302020204" pitchFamily="66" charset="0"/>
                <a:ea typeface="Aka-AcidGR-DiaryGirl" pitchFamily="2" charset="-95"/>
              </a:rPr>
              <a:t>σκουπ</a:t>
            </a:r>
            <a:r>
              <a:rPr lang="el-GR" sz="54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ίζω</a:t>
            </a:r>
            <a:endParaRPr lang="el-GR" sz="5400" u="sng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2124075" cy="1754508"/>
          </a:xfrm>
          <a:prstGeom prst="rect">
            <a:avLst/>
          </a:prstGeom>
        </p:spPr>
      </p:pic>
      <p:sp>
        <p:nvSpPr>
          <p:cNvPr id="8" name="7 - Επεξήγηση με στρογγυλεμένο παραλληλόγραμμο"/>
          <p:cNvSpPr/>
          <p:nvPr/>
        </p:nvSpPr>
        <p:spPr>
          <a:xfrm>
            <a:off x="2541450" y="504491"/>
            <a:ext cx="6602549" cy="2000873"/>
          </a:xfrm>
          <a:prstGeom prst="wedgeRoundRectCallout">
            <a:avLst>
              <a:gd name="adj1" fmla="val -57954"/>
              <a:gd name="adj2" fmla="val 16962"/>
              <a:gd name="adj3" fmla="val 16667"/>
            </a:avLst>
          </a:prstGeom>
          <a:solidFill>
            <a:srgbClr val="92D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ollage" pitchFamily="2" charset="-95"/>
              </a:rPr>
              <a:t>Τα ρήματα που τελειώνουν σε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ollage" pitchFamily="2" charset="-95"/>
              </a:rPr>
              <a:t>–</a:t>
            </a:r>
            <a:r>
              <a:rPr lang="el-GR" sz="3200" dirty="0" err="1" smtClean="0">
                <a:solidFill>
                  <a:srgbClr val="FF0000"/>
                </a:solidFill>
                <a:latin typeface="Comic Sans MS" panose="030F0702030302020204" pitchFamily="66" charset="0"/>
                <a:ea typeface="Aka-AcidGR-Collage" pitchFamily="2" charset="-95"/>
              </a:rPr>
              <a:t>εύω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ollage" pitchFamily="2" charset="-95"/>
              </a:rPr>
              <a:t> </a:t>
            </a:r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ollage" pitchFamily="2" charset="-95"/>
              </a:rPr>
              <a:t>θα ξέρουμε ότι γράφονται με 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ollage" pitchFamily="2" charset="-95"/>
              </a:rPr>
              <a:t>ευ</a:t>
            </a:r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ollage" pitchFamily="2" charset="-95"/>
              </a:rPr>
              <a:t> και όχι με β. Εκτός από το κλέ</a:t>
            </a:r>
            <a:r>
              <a:rPr lang="el-GR" sz="32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ollage" pitchFamily="2" charset="-95"/>
              </a:rPr>
              <a:t>β</a:t>
            </a:r>
            <a:r>
              <a:rPr lang="el-GR" sz="32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ollage" pitchFamily="2" charset="-95"/>
              </a:rPr>
              <a:t>ω.</a:t>
            </a:r>
            <a:endParaRPr lang="el-GR" sz="3200" dirty="0">
              <a:solidFill>
                <a:schemeClr val="tx1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241549" y="2996952"/>
            <a:ext cx="2465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dirty="0" smtClean="0">
                <a:latin typeface="Comic Sans MS" panose="030F0702030302020204" pitchFamily="66" charset="0"/>
                <a:ea typeface="Aka-AcidGR-DiaryGirl" pitchFamily="2" charset="-95"/>
              </a:rPr>
              <a:t>ζηλ</a:t>
            </a:r>
            <a:r>
              <a:rPr lang="el-GR" sz="5400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ε</a:t>
            </a:r>
            <a:r>
              <a:rPr lang="el-GR" sz="5400" u="sng" dirty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ύ</a:t>
            </a:r>
            <a:r>
              <a:rPr lang="el-GR" sz="54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ω</a:t>
            </a:r>
            <a:endParaRPr lang="el-GR" sz="5400" u="sng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716016" y="2996952"/>
            <a:ext cx="2547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u="sng" dirty="0" smtClean="0">
                <a:latin typeface="Comic Sans MS" panose="030F0702030302020204" pitchFamily="66" charset="0"/>
                <a:ea typeface="Aka-AcidGR-DiaryGirl" pitchFamily="2" charset="-95"/>
              </a:rPr>
              <a:t>χορ</a:t>
            </a:r>
            <a:r>
              <a:rPr lang="el-GR" sz="54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εύω</a:t>
            </a:r>
            <a:endParaRPr lang="el-GR" sz="5400" u="sng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00400" y="5229200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u="sng" dirty="0" smtClean="0">
                <a:latin typeface="Comic Sans MS" panose="030F0702030302020204" pitchFamily="66" charset="0"/>
                <a:ea typeface="Aka-AcidGR-DiaryGirl" pitchFamily="2" charset="-95"/>
              </a:rPr>
              <a:t>μαγ</a:t>
            </a:r>
            <a:r>
              <a:rPr lang="el-GR" sz="54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εύω</a:t>
            </a:r>
            <a:endParaRPr lang="el-GR" sz="5400" u="sng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021396" y="5229200"/>
            <a:ext cx="27719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u="sng" dirty="0" smtClean="0">
                <a:latin typeface="Comic Sans MS" panose="030F0702030302020204" pitchFamily="66" charset="0"/>
                <a:ea typeface="Aka-AcidGR-DiaryGirl" pitchFamily="2" charset="-95"/>
              </a:rPr>
              <a:t>παιδ</a:t>
            </a:r>
            <a:r>
              <a:rPr lang="el-GR" sz="5400" u="sng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DiaryGirl" pitchFamily="2" charset="-95"/>
              </a:rPr>
              <a:t>εύω</a:t>
            </a:r>
            <a:endParaRPr lang="el-GR" sz="5400" u="sng" dirty="0">
              <a:solidFill>
                <a:srgbClr val="FF0000"/>
              </a:solidFill>
              <a:latin typeface="Comic Sans MS" panose="030F0702030302020204" pitchFamily="66" charset="0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897158621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-1" y="0"/>
            <a:ext cx="916372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479898" y="2772217"/>
            <a:ext cx="1528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τιτιβίζει</a:t>
            </a:r>
            <a:endParaRPr lang="el-GR" sz="3200" b="1" u="sng" dirty="0"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519642" y="3276273"/>
            <a:ext cx="19690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νιαουρίζει</a:t>
            </a:r>
            <a:endParaRPr lang="el-GR" sz="3200" b="1" u="sng" dirty="0"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916054" y="3708321"/>
            <a:ext cx="21615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κακαρίζουν</a:t>
            </a:r>
            <a:endParaRPr lang="el-GR" sz="3200" b="1" u="sng" dirty="0"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282770" y="4212377"/>
            <a:ext cx="16021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γαβγίζει</a:t>
            </a:r>
            <a:endParaRPr lang="el-GR" sz="3200" b="1" u="sng" dirty="0"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785289" y="4716433"/>
            <a:ext cx="21357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ζουζουνίζει</a:t>
            </a:r>
            <a:endParaRPr lang="el-GR" sz="3200" b="1" u="sng" dirty="0"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405159" y="5148481"/>
            <a:ext cx="18090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ροχαλίζει</a:t>
            </a:r>
            <a:endParaRPr lang="el-GR" sz="3200" b="1" u="sng" dirty="0">
              <a:ea typeface="Aka-AcidGR-DiaryGirl" pitchFamily="2" charset="-95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6021288"/>
            <a:ext cx="694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ΤΕΤΡΑΔΙΟ ΕΡΓΑΣΙΩΝ – Β’ ΤΕΥΧΟΣ – ΣΕΛ. 52</a:t>
            </a:r>
            <a:endParaRPr lang="el-GR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08438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465244" y="2132856"/>
            <a:ext cx="1864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Μαζεύω</a:t>
            </a:r>
            <a:r>
              <a:rPr lang="el-G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8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007226" y="2772217"/>
            <a:ext cx="17449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δουλεύω</a:t>
            </a:r>
            <a:endParaRPr lang="el-GR" sz="3200" b="1" u="sng" dirty="0"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028574" y="3573016"/>
            <a:ext cx="19795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Λατρεύω</a:t>
            </a:r>
            <a:r>
              <a:rPr lang="el-GR" sz="4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  <a:endParaRPr lang="el-GR" sz="4800" b="1" u="sng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959040" y="4284385"/>
            <a:ext cx="2025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κινδυνεύω</a:t>
            </a:r>
            <a:endParaRPr lang="el-GR" sz="3200" b="1" u="sng" dirty="0"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607259" y="5220489"/>
            <a:ext cx="17786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ταξιδεύω</a:t>
            </a:r>
            <a:endParaRPr lang="el-GR" sz="3200" b="1" u="sng" dirty="0">
              <a:ea typeface="Aka-AcidGR-DiaryGirl" pitchFamily="2" charset="-95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9297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0" y="2714620"/>
            <a:ext cx="87868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4800" dirty="0" smtClean="0">
                <a:ea typeface="Aka-AcidGR-DiaryGirl" pitchFamily="2" charset="-95"/>
              </a:rPr>
              <a:t>Κάθε χρόνο ταξιδεύω και  γυρίζω  στη φωλιά μου.</a:t>
            </a:r>
            <a:endParaRPr lang="el-GR" sz="4800" dirty="0">
              <a:ea typeface="Aka-AcidGR-DiaryGirl" pitchFamily="2" charset="-95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276872"/>
            <a:ext cx="2267063" cy="3194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2915816" y="1196752"/>
            <a:ext cx="5400600" cy="2160240"/>
          </a:xfrm>
          <a:prstGeom prst="wedgeRoundRectCallout">
            <a:avLst>
              <a:gd name="adj1" fmla="val -48897"/>
              <a:gd name="adj2" fmla="val 89173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Θα ήθελα να διαβάσετε ξανά τα δύο κείμενα του βιβλίου </a:t>
            </a:r>
            <a:r>
              <a:rPr lang="el-GR" sz="2400" b="1" dirty="0">
                <a:solidFill>
                  <a:srgbClr val="CC00CC"/>
                </a:solidFill>
                <a:latin typeface="Book Antiqua" panose="02040602050305030304" pitchFamily="18" charset="0"/>
              </a:rPr>
              <a:t>2</a:t>
            </a:r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 φορές και να αντιγράψετε τη φράση στην άσκηση </a:t>
            </a:r>
            <a:r>
              <a:rPr lang="el-GR" sz="2400" b="1" dirty="0">
                <a:solidFill>
                  <a:srgbClr val="CC00CC"/>
                </a:solidFill>
                <a:latin typeface="Book Antiqua" panose="02040602050305030304" pitchFamily="18" charset="0"/>
              </a:rPr>
              <a:t>3</a:t>
            </a:r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 στο γαλάζιο τετράδιο 3 φορές .Φυσικά την έχουμε και για ορθογραφία. 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61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Μπορώ να παίξω και τα εκπαιδευτικά παιχνίδια που ακολουθούν :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www.jele.gr/activity/b/language/glossaB042.swf</a:t>
            </a:r>
            <a:endParaRPr lang="el-GR" sz="2400" dirty="0" smtClean="0"/>
          </a:p>
          <a:p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www.jele.gr/activity/b/language/glossaB045.swf</a:t>
            </a:r>
            <a:endParaRPr lang="el-GR" sz="24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229239"/>
            <a:ext cx="2980218" cy="2124548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12976"/>
            <a:ext cx="2980218" cy="215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91707"/>
      </p:ext>
    </p:extLst>
  </p:cSld>
  <p:clrMapOvr>
    <a:masterClrMapping/>
  </p:clrMapOvr>
  <p:transition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6322" y="2276872"/>
            <a:ext cx="2267063" cy="3194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πεξήγηση με στρογγυλεμένο παραλληλόγραμμο 3"/>
          <p:cNvSpPr/>
          <p:nvPr/>
        </p:nvSpPr>
        <p:spPr>
          <a:xfrm>
            <a:off x="1115616" y="1412776"/>
            <a:ext cx="5256584" cy="3672408"/>
          </a:xfrm>
          <a:prstGeom prst="wedgeRoundRectCallout">
            <a:avLst>
              <a:gd name="adj1" fmla="val 60002"/>
              <a:gd name="adj2" fmla="val -15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rgbClr val="CC00CC"/>
                </a:solidFill>
                <a:latin typeface="Book Antiqua" panose="02040602050305030304" pitchFamily="18" charset="0"/>
              </a:rPr>
              <a:t>Επίσης , μπορούμε να ακούσουμε το βιβλίο « Ο μαύρος κότσυφας και ο άσπρος γλάρος » και το λαϊκό παραμύθι « Ο διψασμένος κότσυφας». </a:t>
            </a:r>
          </a:p>
          <a:p>
            <a:pPr algn="ctr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www.mikrosanagnostis.gr/library/pageflip43/Default.html</a:t>
            </a:r>
            <a:endParaRPr lang="el-GR" sz="2400" dirty="0" smtClean="0"/>
          </a:p>
          <a:p>
            <a:pPr algn="ctr"/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  <a:hlinkClick r:id="rId4"/>
            </a:endParaRPr>
          </a:p>
          <a:p>
            <a:pPr algn="ctr"/>
            <a:r>
              <a:rPr lang="en-US" sz="2400" dirty="0" smtClean="0">
                <a:hlinkClick r:id="rId4"/>
              </a:rPr>
              <a:t>https</a:t>
            </a:r>
            <a:r>
              <a:rPr lang="en-US" sz="2400" dirty="0">
                <a:hlinkClick r:id="rId4"/>
              </a:rPr>
              <a:t>://www.youtube.com/watch?v=yPxw1E6Wsz4</a:t>
            </a:r>
            <a:endParaRPr lang="el-GR" sz="2400" b="1" dirty="0">
              <a:solidFill>
                <a:srgbClr val="CC00CC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9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478808" cy="4702161"/>
          </a:xfrm>
        </p:spPr>
      </p:pic>
      <p:sp>
        <p:nvSpPr>
          <p:cNvPr id="5" name="TextBox 4"/>
          <p:cNvSpPr txBox="1"/>
          <p:nvPr/>
        </p:nvSpPr>
        <p:spPr>
          <a:xfrm>
            <a:off x="2987824" y="5517232"/>
            <a:ext cx="34563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ΜΠΡΑΒΟ  ΣΕ ΟΛΟΥΣ !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8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6757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242">
            <a:off x="6718945" y="4689324"/>
            <a:ext cx="2088335" cy="1709404"/>
          </a:xfrm>
          <a:prstGeom prst="rect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214546" y="5357826"/>
            <a:ext cx="3714776" cy="1285860"/>
          </a:xfrm>
          <a:prstGeom prst="wedgeRoundRectCallout">
            <a:avLst>
              <a:gd name="adj1" fmla="val 70433"/>
              <a:gd name="adj2" fmla="val -5169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Aka-AcidGR-Collage" pitchFamily="2" charset="-95"/>
              </a:rPr>
              <a:t>Τι βλέπεις στην εικόνα;</a:t>
            </a:r>
            <a:endParaRPr lang="el-GR" sz="32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7212" y="3573016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ΒΙΒΛΙΟ ΓΛΩΣΣΑΣ – Β’ ΤΕΥΧΟΣ ΣΕΛ. 52</a:t>
            </a:r>
            <a:endParaRPr lang="el-GR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6565" y="5044033"/>
            <a:ext cx="3097435" cy="181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0639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242">
            <a:off x="5058813" y="5518840"/>
            <a:ext cx="1143244" cy="1220546"/>
          </a:xfrm>
          <a:prstGeom prst="rect">
            <a:avLst/>
          </a:prstGeom>
          <a:scene3d>
            <a:camera prst="orthographicFront">
              <a:rot lat="0" lon="0" rev="20400000"/>
            </a:camera>
            <a:lightRig rig="threePt" dir="t"/>
          </a:scene3d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1259632" y="5402168"/>
            <a:ext cx="3240360" cy="1453890"/>
          </a:xfrm>
          <a:prstGeom prst="wedgeRoundRectCallout">
            <a:avLst>
              <a:gd name="adj1" fmla="val 70085"/>
              <a:gd name="adj2" fmla="val 41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008000"/>
                </a:solidFill>
                <a:latin typeface="Comic Sans MS" panose="030F0702030302020204" pitchFamily="66" charset="0"/>
                <a:ea typeface="Aka-AcidGR-Collage" pitchFamily="2" charset="-95"/>
              </a:rPr>
              <a:t>Ακούμε το κείμενο προσεκτικά.</a:t>
            </a:r>
            <a:endParaRPr lang="el-GR" sz="3200" b="1" dirty="0">
              <a:solidFill>
                <a:srgbClr val="008000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6565" y="5044033"/>
            <a:ext cx="3097435" cy="181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0639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- Εικόνα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242">
            <a:off x="1025020" y="5601132"/>
            <a:ext cx="737585" cy="1160973"/>
          </a:xfrm>
          <a:prstGeom prst="rect">
            <a:avLst/>
          </a:prstGeom>
        </p:spPr>
      </p:pic>
      <p:sp>
        <p:nvSpPr>
          <p:cNvPr id="9" name="8 - Επεξήγηση με στρογγυλεμένο παραλληλόγραμμο"/>
          <p:cNvSpPr/>
          <p:nvPr/>
        </p:nvSpPr>
        <p:spPr>
          <a:xfrm>
            <a:off x="2214546" y="5572140"/>
            <a:ext cx="3714776" cy="1285860"/>
          </a:xfrm>
          <a:prstGeom prst="wedgeRoundRectCallout">
            <a:avLst>
              <a:gd name="adj1" fmla="val -62759"/>
              <a:gd name="adj2" fmla="val -887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Aka-AcidGR-Collage" pitchFamily="2" charset="-95"/>
              </a:rPr>
              <a:t>Τι συνέβη; Τι πουλί βρήκε η Αγγελική;</a:t>
            </a:r>
            <a:endParaRPr lang="el-GR" sz="2800" b="1" dirty="0">
              <a:solidFill>
                <a:srgbClr val="FFC000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116612" y="44624"/>
            <a:ext cx="90639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242" flipH="1">
            <a:off x="6291020" y="5549345"/>
            <a:ext cx="1486478" cy="1150709"/>
          </a:xfrm>
          <a:prstGeom prst="rect">
            <a:avLst/>
          </a:prstGeo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1187624" y="5403358"/>
            <a:ext cx="4178744" cy="1454435"/>
          </a:xfrm>
          <a:prstGeom prst="wedgeRoundRectCallout">
            <a:avLst>
              <a:gd name="adj1" fmla="val 75970"/>
              <a:gd name="adj2" fmla="val 54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FF0000"/>
                </a:solidFill>
                <a:latin typeface="Comic Sans MS" panose="030F0702030302020204" pitchFamily="66" charset="0"/>
                <a:ea typeface="Aka-AcidGR-Collage" pitchFamily="2" charset="-95"/>
              </a:rPr>
              <a:t>Ποιο είναι το επάγγελμα της Κατερίνας ; Κύκλωσε.</a:t>
            </a:r>
            <a:endParaRPr lang="el-GR" sz="2800" b="1" dirty="0">
              <a:solidFill>
                <a:srgbClr val="FF0000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2571736" y="2071678"/>
            <a:ext cx="2286016" cy="571504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35496" y="476672"/>
            <a:ext cx="906390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3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9242" flipH="1">
            <a:off x="1521546" y="5901270"/>
            <a:ext cx="779130" cy="886773"/>
          </a:xfrm>
          <a:prstGeom prst="rect">
            <a:avLst/>
          </a:prstGeom>
          <a:scene3d>
            <a:camera prst="orthographicFront">
              <a:rot lat="0" lon="0" rev="20400000"/>
            </a:camera>
            <a:lightRig rig="threePt" dir="t"/>
          </a:scene3d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3779912" y="5822516"/>
            <a:ext cx="4506864" cy="1035483"/>
          </a:xfrm>
          <a:prstGeom prst="wedgeRoundRectCallout">
            <a:avLst>
              <a:gd name="adj1" fmla="val -79530"/>
              <a:gd name="adj2" fmla="val -828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srgbClr val="0033CC"/>
                </a:solidFill>
                <a:ea typeface="Aka-AcidGR-Collage" pitchFamily="2" charset="-95"/>
              </a:rPr>
              <a:t>Υπογράμμισε τι </a:t>
            </a:r>
            <a:r>
              <a:rPr lang="el-GR" sz="3200" b="1" dirty="0">
                <a:solidFill>
                  <a:srgbClr val="0033CC"/>
                </a:solidFill>
                <a:ea typeface="Aka-AcidGR-Collage" pitchFamily="2" charset="-95"/>
              </a:rPr>
              <a:t>τρώνε τα κοτσύφια.</a:t>
            </a:r>
          </a:p>
        </p:txBody>
      </p:sp>
      <p:cxnSp>
        <p:nvCxnSpPr>
          <p:cNvPr id="9" name="8 - Ευθεία γραμμή σύνδεσης"/>
          <p:cNvCxnSpPr/>
          <p:nvPr/>
        </p:nvCxnSpPr>
        <p:spPr>
          <a:xfrm>
            <a:off x="1285852" y="3786190"/>
            <a:ext cx="785814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- Ευθεία γραμμή σύνδεσης"/>
          <p:cNvCxnSpPr/>
          <p:nvPr/>
        </p:nvCxnSpPr>
        <p:spPr>
          <a:xfrm>
            <a:off x="142844" y="4213230"/>
            <a:ext cx="128588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/>
          <a:stretch>
            <a:fillRect/>
          </a:stretch>
        </p:blipFill>
        <p:spPr bwMode="auto">
          <a:xfrm>
            <a:off x="251520" y="3214686"/>
            <a:ext cx="876739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88370"/>
            <a:ext cx="1440160" cy="1500674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339752" y="620688"/>
            <a:ext cx="6215106" cy="2286016"/>
          </a:xfrm>
          <a:prstGeom prst="wedgeRoundRectCallout">
            <a:avLst>
              <a:gd name="adj1" fmla="val -57954"/>
              <a:gd name="adj2" fmla="val 1696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Aka-AcidGR-Collage" pitchFamily="2" charset="-95"/>
              </a:rPr>
              <a:t>Κοίταξε τις λέξεις με έντονα μαύρα γράμματα. Θυμάσαι πώς λέμε τις λέξεις που δείχνουν ότι κάποιος κάνει κάτι; </a:t>
            </a:r>
            <a:endParaRPr lang="el-GR" sz="2800" b="1" dirty="0">
              <a:solidFill>
                <a:srgbClr val="7030A0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95606158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33CC"/>
                </a:solidFill>
                <a:latin typeface="Comic Sans MS" panose="030F0702030302020204" pitchFamily="66" charset="0"/>
                <a:ea typeface="Aka-AcidGR-Collage" pitchFamily="2" charset="-95"/>
              </a:rPr>
              <a:t>Διαβάζουμε προσεκτικά το κείμενο</a:t>
            </a:r>
            <a:r>
              <a:rPr lang="el-GR" sz="3200" dirty="0" smtClean="0">
                <a:solidFill>
                  <a:srgbClr val="0033CC"/>
                </a:solidFill>
                <a:latin typeface="Comic Sans MS" panose="030F0702030302020204" pitchFamily="66" charset="0"/>
                <a:ea typeface="Aka-AcidGR-Collage" pitchFamily="2" charset="-95"/>
              </a:rPr>
              <a:t>.</a:t>
            </a:r>
            <a:endParaRPr lang="el-GR" sz="3200" dirty="0">
              <a:solidFill>
                <a:srgbClr val="0033CC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7784" y="1513419"/>
            <a:ext cx="4786346" cy="534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760" y="1700808"/>
            <a:ext cx="1842034" cy="14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 flipH="1">
            <a:off x="0" y="3861048"/>
            <a:ext cx="2483768" cy="1800200"/>
          </a:xfrm>
          <a:prstGeom prst="wedgeRoundRectCallout">
            <a:avLst>
              <a:gd name="adj1" fmla="val -14808"/>
              <a:gd name="adj2" fmla="val -11552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ollage" pitchFamily="2" charset="-95"/>
              </a:rPr>
              <a:t>Πόσες παραγράφους βλέπετε;</a:t>
            </a:r>
            <a:endParaRPr lang="el-GR" sz="2800" dirty="0">
              <a:solidFill>
                <a:schemeClr val="tx1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3200" b="1" dirty="0" smtClean="0">
                <a:solidFill>
                  <a:srgbClr val="008000"/>
                </a:solidFill>
                <a:latin typeface="Comic Sans MS" panose="030F0702030302020204" pitchFamily="66" charset="0"/>
                <a:ea typeface="Aka-AcidGR-Collage" pitchFamily="2" charset="-95"/>
              </a:rPr>
              <a:t>Απαντώ  προσεκτικά στις ερωτήσεις</a:t>
            </a:r>
            <a:r>
              <a:rPr lang="el-GR" sz="3200" dirty="0" smtClean="0">
                <a:solidFill>
                  <a:srgbClr val="0033CC"/>
                </a:solidFill>
                <a:latin typeface="Comic Sans MS" panose="030F0702030302020204" pitchFamily="66" charset="0"/>
                <a:ea typeface="Aka-AcidGR-Collage" pitchFamily="2" charset="-95"/>
              </a:rPr>
              <a:t>.</a:t>
            </a:r>
            <a:endParaRPr lang="el-GR" sz="3200" dirty="0">
              <a:solidFill>
                <a:srgbClr val="0033CC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7784" y="1513419"/>
            <a:ext cx="4786346" cy="534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395536" y="1484784"/>
            <a:ext cx="1316486" cy="141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Επεξήγηση με στρογγυλεμένο παραλληλόγραμμο 5"/>
          <p:cNvSpPr/>
          <p:nvPr/>
        </p:nvSpPr>
        <p:spPr>
          <a:xfrm flipH="1">
            <a:off x="0" y="3861048"/>
            <a:ext cx="2483768" cy="1800200"/>
          </a:xfrm>
          <a:prstGeom prst="wedgeRoundRectCallout">
            <a:avLst>
              <a:gd name="adj1" fmla="val -14808"/>
              <a:gd name="adj2" fmla="val -11552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ollage" pitchFamily="2" charset="-95"/>
              </a:rPr>
              <a:t>Τι χρώμα έχει το θηλυκό κοτσύφι;</a:t>
            </a:r>
          </a:p>
          <a:p>
            <a:pPr algn="ctr"/>
            <a:r>
              <a:rPr lang="el-GR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ollage" pitchFamily="2" charset="-95"/>
              </a:rPr>
              <a:t>Πού φτερουγίζει;</a:t>
            </a:r>
          </a:p>
          <a:p>
            <a:pPr algn="ctr"/>
            <a:r>
              <a:rPr lang="el-GR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Aka-AcidGR-Collage" pitchFamily="2" charset="-95"/>
              </a:rPr>
              <a:t>Πότε γεννάει και πότε κελαηδάει ;</a:t>
            </a:r>
            <a:endParaRPr lang="el-GR" sz="2000" dirty="0">
              <a:solidFill>
                <a:schemeClr val="tx1"/>
              </a:solidFill>
              <a:latin typeface="Comic Sans MS" panose="030F0702030302020204" pitchFamily="66" charset="0"/>
              <a:ea typeface="Aka-AcidGR-Collage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716540842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282</Words>
  <Application>Microsoft Office PowerPoint</Application>
  <PresentationFormat>Προβολή στην οθόνη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Το κοτσύφι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Διαβάζουμε προσεκτικά το κείμενο.</vt:lpstr>
      <vt:lpstr>Απαντώ  προσεκτικά στις ερωτήσεις.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Μπορώ να παίξω και τα εκπαιδευτικά παιχνίδια που ακολουθούν :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κοτσύφι</dc:title>
  <dc:creator>Ιωαννα</dc:creator>
  <cp:lastModifiedBy>Eleftheria Papadimitriou</cp:lastModifiedBy>
  <cp:revision>51</cp:revision>
  <dcterms:created xsi:type="dcterms:W3CDTF">2013-05-08T10:24:00Z</dcterms:created>
  <dcterms:modified xsi:type="dcterms:W3CDTF">2020-05-24T15:08:02Z</dcterms:modified>
</cp:coreProperties>
</file>