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658D7-157A-4C71-B726-C712CEAEDB79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475E-BA9B-49F6-BFB0-B096F0CDB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1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75E-BA9B-49F6-BFB0-B096F0CDBCBF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2C64-CC30-481B-BBEF-28FD79EE82B4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th_02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2627784" y="1096627"/>
            <a:ext cx="3541984" cy="508418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59632" y="324521"/>
            <a:ext cx="6453051" cy="1024382"/>
          </a:xfrm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Aka-AcidGR-Chubby" pitchFamily="2" charset="-95"/>
              </a:rPr>
              <a:t>Το Αλφαβητάρι με τον Ήλιο</a:t>
            </a:r>
            <a:endParaRPr lang="el-GR" b="1" dirty="0">
              <a:solidFill>
                <a:srgbClr val="FFC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4886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Δασκάλα : Ελευθερία </a:t>
            </a:r>
            <a:r>
              <a:rPr lang="el-GR" dirty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Π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απαδημητρίου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823356"/>
            <a:ext cx="2573835" cy="210970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86148" y="54868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είπε ο Σγουρός στο Ρήγα; Βρίσκω και υπογραμμίζω.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37" y="127166"/>
            <a:ext cx="8643966" cy="6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928662" y="5715016"/>
            <a:ext cx="79296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714348" y="6215082"/>
            <a:ext cx="81439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V="1">
            <a:off x="642910" y="6643710"/>
            <a:ext cx="919170" cy="9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2" y="3371468"/>
            <a:ext cx="3132673" cy="2995384"/>
          </a:xfrm>
          <a:prstGeom prst="rect">
            <a:avLst/>
          </a:prstGeom>
        </p:spPr>
      </p:pic>
      <p:sp>
        <p:nvSpPr>
          <p:cNvPr id="13" name="12 - Επεξήγηση με στρογγυλεμένο παραλληλόγραμμο"/>
          <p:cNvSpPr/>
          <p:nvPr/>
        </p:nvSpPr>
        <p:spPr>
          <a:xfrm>
            <a:off x="3316897" y="1968198"/>
            <a:ext cx="5572132" cy="4248472"/>
          </a:xfrm>
          <a:prstGeom prst="wedgeRoundRectCallout">
            <a:avLst>
              <a:gd name="adj1" fmla="val -55554"/>
              <a:gd name="adj2" fmla="val 111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πιστεύετε πως εννοούσε ο Σγουρός;</a:t>
            </a:r>
            <a:endParaRPr lang="el-GR" sz="66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56550" y="500042"/>
            <a:ext cx="9200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2661421"/>
            <a:ext cx="2124075" cy="212407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555776" y="2564904"/>
            <a:ext cx="6048672" cy="3312368"/>
          </a:xfrm>
          <a:prstGeom prst="wedgeRoundRectCallout">
            <a:avLst>
              <a:gd name="adj1" fmla="val -59608"/>
              <a:gd name="adj2" fmla="val -1074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Κοιτάξτε τα ρήματα με τα έντονα γράμματα; Ποιος είναι λέτε ο κανόνας ; </a:t>
            </a:r>
            <a:endParaRPr lang="el-GR" sz="40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" y="1556792"/>
            <a:ext cx="2124075" cy="2124075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552671" y="260648"/>
            <a:ext cx="6267801" cy="2811162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ελειώνουν σε –</a:t>
            </a:r>
            <a:r>
              <a:rPr lang="el-GR" sz="44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αίνω</a:t>
            </a:r>
            <a:endParaRPr lang="el-GR" sz="4400" b="1" spc="3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γ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ράφονται με άλφα γιώτα.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3433" y="4121785"/>
            <a:ext cx="3449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a typeface="Aka-AcidGR-DiaryGirl" pitchFamily="2" charset="-95"/>
              </a:rPr>
              <a:t>μπαίνω</a:t>
            </a:r>
            <a:endParaRPr lang="el-GR" sz="8000" b="1" cap="none" spc="0" dirty="0">
              <a:ln w="11430"/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601646" y="5417929"/>
            <a:ext cx="33210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a typeface="Aka-AcidGR-DiaryGirl" pitchFamily="2" charset="-95"/>
              </a:rPr>
              <a:t>βγαίνω</a:t>
            </a:r>
            <a:endParaRPr lang="el-GR" sz="8000" b="1" cap="none" spc="0" dirty="0">
              <a:ln w="11430"/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07529" y="3284984"/>
            <a:ext cx="39021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a typeface="Aka-AcidGR-DiaryGirl" pitchFamily="2" charset="-95"/>
              </a:rPr>
              <a:t>πηγαίνω</a:t>
            </a:r>
            <a:endParaRPr lang="el-GR" sz="8000" b="1" cap="none" spc="0" dirty="0">
              <a:ln w="11430"/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1357298"/>
            <a:ext cx="914400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124075" cy="212407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86050" y="2928934"/>
            <a:ext cx="6357950" cy="3452394"/>
          </a:xfrm>
          <a:prstGeom prst="wedgeRoundRectCallout">
            <a:avLst>
              <a:gd name="adj1" fmla="val -60730"/>
              <a:gd name="adj2" fmla="val 122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ελειώνουν σε –</a:t>
            </a:r>
            <a:r>
              <a:rPr lang="el-GR" sz="4400" b="1" spc="300" dirty="0" err="1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αίνω</a:t>
            </a:r>
            <a:endParaRPr lang="el-GR" sz="4400" b="1" spc="300" dirty="0" smtClean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γ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ράφονται με άλφα γιώτα. Εκτός από τα : </a:t>
            </a:r>
          </a:p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Aka-AcidGR-Chubby" pitchFamily="2" charset="-95"/>
              </a:rPr>
              <a:t>μένω , δένω , πλένω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642918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8" y="3575566"/>
            <a:ext cx="2124075" cy="212407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14612" y="2276872"/>
            <a:ext cx="6321884" cy="3384376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Κοιτάξτε τα ρήματα με τα έντονα γράμματα.  Μπορείτε να βρείτε τον κανόνα; 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" y="1594220"/>
            <a:ext cx="2124075" cy="2124075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357579" y="116632"/>
            <a:ext cx="6534901" cy="2955178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8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</a:t>
            </a:r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ελειώνουν σε –</a:t>
            </a:r>
            <a:r>
              <a:rPr lang="el-GR" sz="48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a typeface="Aka-AcidGR-Chubby" pitchFamily="2" charset="-95"/>
              </a:rPr>
              <a:t>ώνω</a:t>
            </a:r>
            <a:endParaRPr lang="el-GR" sz="4800" b="1" spc="300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Aka-AcidGR-Chubby" pitchFamily="2" charset="-95"/>
            </a:endParaRPr>
          </a:p>
          <a:p>
            <a:pPr algn="ctr"/>
            <a:r>
              <a:rPr lang="el-GR" sz="4800" b="1" spc="3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γ</a:t>
            </a:r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ράφονται με 2 ωμέγα.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9327" y="4193793"/>
            <a:ext cx="4336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a typeface="Aka-AcidGR-DiaryGirl" pitchFamily="2" charset="-95"/>
              </a:rPr>
              <a:t>φορτώνω</a:t>
            </a:r>
            <a:endParaRPr lang="el-GR" sz="8000" b="1" cap="none" spc="0" dirty="0">
              <a:ln w="11430"/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25962" y="5330702"/>
            <a:ext cx="37936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a typeface="Aka-AcidGR-DiaryGirl" pitchFamily="2" charset="-95"/>
              </a:rPr>
              <a:t>παγώνω</a:t>
            </a:r>
            <a:endParaRPr lang="el-GR" sz="8000" b="1" cap="none" spc="0" dirty="0">
              <a:ln w="11430"/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54394" y="3284984"/>
            <a:ext cx="38340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a typeface="Aka-AcidGR-DiaryGirl" pitchFamily="2" charset="-95"/>
              </a:rPr>
              <a:t>θυμώνω</a:t>
            </a:r>
            <a:endParaRPr lang="el-GR" sz="8000" b="1" cap="none" spc="0" dirty="0">
              <a:ln w="11430"/>
              <a:solidFill>
                <a:srgbClr val="0070C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9428" y="0"/>
            <a:ext cx="909792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16643" y="2299519"/>
            <a:ext cx="17138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/>
                <a:ea typeface="Aka-AcidGR-DiaryGirl" pitchFamily="2" charset="-95"/>
              </a:rPr>
              <a:t>πλένω</a:t>
            </a:r>
            <a:endParaRPr lang="el-GR" sz="4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39370" y="2875583"/>
            <a:ext cx="1414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/>
                <a:ea typeface="Aka-AcidGR-DiaryGirl" pitchFamily="2" charset="-95"/>
              </a:rPr>
              <a:t>δένω</a:t>
            </a:r>
            <a:endParaRPr lang="el-GR" sz="4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187457" y="3501008"/>
            <a:ext cx="1215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ea typeface="Aka-AcidGR-DiaryGirl" pitchFamily="2" charset="-95"/>
              </a:rPr>
              <a:t>μένει</a:t>
            </a:r>
            <a:endParaRPr lang="el-GR" sz="36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792833" y="3513202"/>
            <a:ext cx="1879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Βγαίνω </a:t>
            </a:r>
            <a:endParaRPr lang="el-GR" sz="48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42538" y="4013343"/>
            <a:ext cx="2045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πηγαίνω</a:t>
            </a:r>
            <a:endParaRPr lang="el-GR" sz="4400" b="1" cap="none" spc="0" dirty="0">
              <a:ln w="1143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141" y="44624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857356" y="1714488"/>
            <a:ext cx="257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</a:rPr>
              <a:t>σηκώνω</a:t>
            </a:r>
            <a:endParaRPr lang="el-GR" sz="5400" b="1" cap="none" spc="0" dirty="0">
              <a:ln w="1143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2143116"/>
            <a:ext cx="263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</a:rPr>
              <a:t>απλώνω</a:t>
            </a:r>
            <a:endParaRPr lang="el-GR" sz="5400" b="1" cap="none" spc="0" dirty="0">
              <a:ln w="1143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217803" y="2669441"/>
            <a:ext cx="2711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800" b="1" cap="none" spc="0" dirty="0" smtClean="0">
                <a:ln w="11430"/>
              </a:rPr>
              <a:t>μπαλώνω</a:t>
            </a:r>
            <a:endParaRPr lang="el-GR" sz="5400" b="1" cap="none" spc="0" dirty="0">
              <a:ln w="1143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86314" y="3077174"/>
            <a:ext cx="2591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</a:rPr>
              <a:t>θολώνει</a:t>
            </a:r>
            <a:endParaRPr lang="el-GR" sz="5400" b="1" cap="none" spc="0" dirty="0">
              <a:ln w="1143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28926" y="3500438"/>
            <a:ext cx="401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</a:rPr>
              <a:t>φουσκώνουν</a:t>
            </a:r>
            <a:endParaRPr lang="el-GR" sz="5400" b="1" cap="none" spc="0" dirty="0">
              <a:ln w="1143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" y="164305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428992" y="2285992"/>
            <a:ext cx="281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Κρυώνω.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43042" y="2786058"/>
            <a:ext cx="2142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μπαίνω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4384"/>
          <a:stretch>
            <a:fillRect/>
          </a:stretch>
        </p:blipFill>
        <p:spPr bwMode="auto">
          <a:xfrm>
            <a:off x="285720" y="1785925"/>
            <a:ext cx="8429684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88128" y="2643182"/>
            <a:ext cx="7322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Καταβράχηκα! Κρυώνω.</a:t>
            </a:r>
          </a:p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Δεν μπαίνω ξανά σε βάρκα.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39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863524"/>
            <a:ext cx="1679982" cy="154558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2910" y="5214950"/>
            <a:ext cx="5072066" cy="1214446"/>
          </a:xfrm>
          <a:prstGeom prst="wedgeRoundRectCallout">
            <a:avLst>
              <a:gd name="adj1" fmla="val 65147"/>
              <a:gd name="adj2" fmla="val -1858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βλέπουμε στην εικόνα;</a:t>
            </a:r>
            <a:endParaRPr lang="el-GR" sz="40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643470" cy="64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4482104"/>
            <a:ext cx="1965734" cy="196573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36096" y="928670"/>
            <a:ext cx="3707904" cy="2500330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νομίζετε ότι είναι αυτό το βιβλίο;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0" y="0"/>
            <a:ext cx="6429388" cy="68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13176"/>
            <a:ext cx="1965734" cy="1611257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52120" y="3212976"/>
            <a:ext cx="3491880" cy="1440160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Ακούμε προσεκτικά.</a:t>
            </a:r>
            <a:endParaRPr lang="el-GR" sz="4800" b="1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179512" y="227099"/>
            <a:ext cx="869577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38" y="4471309"/>
            <a:ext cx="2214578" cy="2117524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971600" y="928670"/>
            <a:ext cx="7958086" cy="3143272"/>
          </a:xfrm>
          <a:prstGeom prst="wedgeRoundRectCallout">
            <a:avLst>
              <a:gd name="adj1" fmla="val -14881"/>
              <a:gd name="adj2" fmla="val 63857"/>
              <a:gd name="adj3" fmla="val 16667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συνέβη στην ιστορία του Ορφέα;</a:t>
            </a:r>
            <a:endParaRPr lang="el-GR" sz="72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0" y="2214554"/>
            <a:ext cx="2389990" cy="238999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03848" y="332656"/>
            <a:ext cx="5572132" cy="3935360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πρότεινε ο Ρήγας στα παιδιά; Βρίσκω και υπογραμμίζω.</a:t>
            </a:r>
            <a:endParaRPr lang="el-GR" sz="5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161" y="620688"/>
            <a:ext cx="8575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6072198" y="1571612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428596" y="2071678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354699"/>
            <a:ext cx="2573835" cy="210970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92867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Πήγαν όλα τα παιδιά μαζί με το Ρήγα; Βρίσκω και υπογραμμίζω.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68" y="476672"/>
            <a:ext cx="8575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857224" y="3786190"/>
            <a:ext cx="54292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25095"/>
            <a:ext cx="3132673" cy="2995384"/>
          </a:xfrm>
          <a:prstGeom prst="rect">
            <a:avLst/>
          </a:prstGeom>
        </p:spPr>
      </p:pic>
      <p:sp>
        <p:nvSpPr>
          <p:cNvPr id="12" name="11 - Επεξήγηση με στρογγυλεμένο παραλληλόγραμμο"/>
          <p:cNvSpPr/>
          <p:nvPr/>
        </p:nvSpPr>
        <p:spPr>
          <a:xfrm>
            <a:off x="3359085" y="692696"/>
            <a:ext cx="5572132" cy="4801668"/>
          </a:xfrm>
          <a:prstGeom prst="wedgeRoundRectCallout">
            <a:avLst>
              <a:gd name="adj1" fmla="val -55554"/>
              <a:gd name="adj2" fmla="val 111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Για ποιο λόγο πιστεύετε πως δεν ακολούθησαν το Ρήγα όλα τα παιδιά;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354699"/>
            <a:ext cx="2573835" cy="210970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185159" y="930414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συνέβη ξαφνικά; Βρίσκω και υπογραμμίζω.</a:t>
            </a:r>
            <a:endParaRPr lang="el-GR" sz="5400" b="1" spc="3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98" y="188640"/>
            <a:ext cx="8643966" cy="6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428596" y="642918"/>
            <a:ext cx="79296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85720" y="1214422"/>
            <a:ext cx="81439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198</Words>
  <Application>Microsoft Office PowerPoint</Application>
  <PresentationFormat>Προβολή στην οθόνη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Το Αλφαβητάρι με τον Ήλιο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Αλφαβητάρι με τον Ήλιο</dc:title>
  <dc:creator>Ιωαννα</dc:creator>
  <cp:lastModifiedBy>Eleftheria Papadimitriou</cp:lastModifiedBy>
  <cp:revision>19</cp:revision>
  <dcterms:created xsi:type="dcterms:W3CDTF">2013-05-26T15:24:10Z</dcterms:created>
  <dcterms:modified xsi:type="dcterms:W3CDTF">2021-04-04T16:47:18Z</dcterms:modified>
</cp:coreProperties>
</file>