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74" r:id="rId4"/>
    <p:sldId id="275" r:id="rId5"/>
    <p:sldId id="265" r:id="rId6"/>
    <p:sldId id="276" r:id="rId7"/>
    <p:sldId id="277" r:id="rId8"/>
    <p:sldId id="269" r:id="rId9"/>
    <p:sldId id="279" r:id="rId10"/>
    <p:sldId id="280" r:id="rId11"/>
    <p:sldId id="270" r:id="rId12"/>
    <p:sldId id="271" r:id="rId13"/>
    <p:sldId id="293" r:id="rId14"/>
    <p:sldId id="283" r:id="rId15"/>
    <p:sldId id="282" r:id="rId16"/>
    <p:sldId id="285" r:id="rId17"/>
    <p:sldId id="286" r:id="rId18"/>
    <p:sldId id="284" r:id="rId19"/>
    <p:sldId id="287" r:id="rId20"/>
    <p:sldId id="288" r:id="rId21"/>
    <p:sldId id="289" r:id="rId22"/>
    <p:sldId id="290" r:id="rId23"/>
    <p:sldId id="291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B050"/>
    <a:srgbClr val="FFFF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883" autoAdjust="0"/>
  </p:normalViewPr>
  <p:slideViewPr>
    <p:cSldViewPr>
      <p:cViewPr>
        <p:scale>
          <a:sx n="75" d="100"/>
          <a:sy n="75" d="100"/>
        </p:scale>
        <p:origin x="-123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540EF3-53AD-4BFF-8AA3-F3086B4C2FE0}" type="datetimeFigureOut">
              <a:rPr lang="el-GR" smtClean="0"/>
              <a:t>26/9/2020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123F7D-79E0-492C-A39B-86534FC770C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0747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Κάνουμε</a:t>
            </a:r>
            <a:r>
              <a:rPr lang="el-GR" baseline="0" dirty="0" smtClean="0"/>
              <a:t> επέκταση της δραστηριότητας μιλώντας για τα ταξίδια : μεταφορικά μέσα, προορισμοί, λεξιλόγιο ταξιδιού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23F7D-79E0-492C-A39B-86534FC770CB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9241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9942-F4EF-4023-8D89-DBCDCD46A210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671EB-81D0-492B-BF71-2E91441AFF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9942-F4EF-4023-8D89-DBCDCD46A210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671EB-81D0-492B-BF71-2E91441AFF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9942-F4EF-4023-8D89-DBCDCD46A210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671EB-81D0-492B-BF71-2E91441AFF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9942-F4EF-4023-8D89-DBCDCD46A210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671EB-81D0-492B-BF71-2E91441AFF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9942-F4EF-4023-8D89-DBCDCD46A210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671EB-81D0-492B-BF71-2E91441AFF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9942-F4EF-4023-8D89-DBCDCD46A210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671EB-81D0-492B-BF71-2E91441AFF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9942-F4EF-4023-8D89-DBCDCD46A210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671EB-81D0-492B-BF71-2E91441AFF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9942-F4EF-4023-8D89-DBCDCD46A210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671EB-81D0-492B-BF71-2E91441AFF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9942-F4EF-4023-8D89-DBCDCD46A210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671EB-81D0-492B-BF71-2E91441AFF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9942-F4EF-4023-8D89-DBCDCD46A210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671EB-81D0-492B-BF71-2E91441AFF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9942-F4EF-4023-8D89-DBCDCD46A210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671EB-81D0-492B-BF71-2E91441AFF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19942-F4EF-4023-8D89-DBCDCD46A210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671EB-81D0-492B-BF71-2E91441AFFD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6000" b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2700"/>
            <a:ext cx="9144001" cy="6870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3581400"/>
            <a:ext cx="7848600" cy="1470025"/>
          </a:xfrm>
        </p:spPr>
        <p:txBody>
          <a:bodyPr>
            <a:normAutofit/>
          </a:bodyPr>
          <a:lstStyle/>
          <a:p>
            <a:r>
              <a:rPr lang="el-GR" sz="5400" b="1" dirty="0" smtClean="0">
                <a:latin typeface="+mn-lt"/>
                <a:ea typeface="Aka-AcidGR-Chubby" pitchFamily="2" charset="-95"/>
              </a:rPr>
              <a:t>            </a:t>
            </a:r>
            <a:r>
              <a:rPr lang="en-US" sz="5400" b="1" dirty="0" err="1" smtClean="0">
                <a:latin typeface="+mn-lt"/>
                <a:ea typeface="Aka-AcidGR-Chubby" pitchFamily="2" charset="-95"/>
              </a:rPr>
              <a:t>Τιτίν</a:t>
            </a:r>
            <a:r>
              <a:rPr lang="en-US" sz="5400" b="1" dirty="0" smtClean="0">
                <a:latin typeface="+mn-lt"/>
                <a:ea typeface="Aka-AcidGR-Chubby" pitchFamily="2" charset="-95"/>
              </a:rPr>
              <a:t>α</a:t>
            </a:r>
            <a:r>
              <a:rPr lang="el-GR" sz="5400" b="1" dirty="0" smtClean="0">
                <a:latin typeface="+mn-lt"/>
                <a:ea typeface="Aka-AcidGR-Chubby" pitchFamily="2" charset="-95"/>
              </a:rPr>
              <a:t>, η κότα</a:t>
            </a:r>
            <a:endParaRPr lang="en-US" sz="5400" b="1" dirty="0">
              <a:latin typeface="+mn-lt"/>
              <a:ea typeface="Aka-AcidGR-Chubby" pitchFamily="2" charset="-95"/>
            </a:endParaRPr>
          </a:p>
        </p:txBody>
      </p:sp>
      <p:sp>
        <p:nvSpPr>
          <p:cNvPr id="6" name="Υπότιτλος 2"/>
          <p:cNvSpPr txBox="1">
            <a:spLocks/>
          </p:cNvSpPr>
          <p:nvPr/>
        </p:nvSpPr>
        <p:spPr>
          <a:xfrm>
            <a:off x="2286000" y="6118076"/>
            <a:ext cx="3920480" cy="33759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800" dirty="0" smtClean="0">
                <a:solidFill>
                  <a:srgbClr val="FF0000"/>
                </a:solidFill>
                <a:latin typeface="Comic Sans MS" panose="030F0702030302020204" pitchFamily="66" charset="0"/>
                <a:ea typeface="Aka-AcidGR-Curly" pitchFamily="2" charset="-95"/>
              </a:rPr>
              <a:t>Δασκάλα : Ελευθερία Παπαδημητρίου</a:t>
            </a:r>
            <a:endParaRPr lang="el-GR" sz="1800" dirty="0">
              <a:solidFill>
                <a:srgbClr val="FF0000"/>
              </a:solidFill>
              <a:latin typeface="Comic Sans MS" panose="030F0702030302020204" pitchFamily="66" charset="0"/>
              <a:ea typeface="Aka-AcidGR-Curly" pitchFamily="2" charset="-95"/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1905000" y="152400"/>
            <a:ext cx="1066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4000" b="1" dirty="0">
                <a:solidFill>
                  <a:srgbClr val="FF0000"/>
                </a:solidFill>
              </a:rPr>
              <a:t>Τ, τ</a:t>
            </a:r>
            <a:endParaRPr lang="el-GR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92" y="3484665"/>
            <a:ext cx="1548408" cy="1440379"/>
          </a:xfrm>
          <a:prstGeom prst="rect">
            <a:avLst/>
          </a:prstGeom>
        </p:spPr>
      </p:pic>
      <p:sp>
        <p:nvSpPr>
          <p:cNvPr id="5" name="Επεξήγηση με στρογγυλεμένο παραλληλόγραμμο 4"/>
          <p:cNvSpPr/>
          <p:nvPr/>
        </p:nvSpPr>
        <p:spPr>
          <a:xfrm>
            <a:off x="2057400" y="1381991"/>
            <a:ext cx="6909792" cy="2209800"/>
          </a:xfrm>
          <a:prstGeom prst="wedgeRoundRectCallout">
            <a:avLst>
              <a:gd name="adj1" fmla="val -47028"/>
              <a:gd name="adj2" fmla="val 59365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spcBef>
                <a:spcPct val="0"/>
              </a:spcBef>
              <a:defRPr/>
            </a:pPr>
            <a:r>
              <a:rPr lang="el-GR" sz="3600" b="1" dirty="0" smtClean="0">
                <a:solidFill>
                  <a:schemeClr val="tx1"/>
                </a:solidFill>
              </a:rPr>
              <a:t>Μπορείς </a:t>
            </a:r>
            <a:r>
              <a:rPr lang="el-GR" sz="3600" b="1" dirty="0" smtClean="0">
                <a:solidFill>
                  <a:schemeClr val="tx1"/>
                </a:solidFill>
              </a:rPr>
              <a:t>να </a:t>
            </a:r>
            <a:r>
              <a:rPr lang="el-GR" sz="3600" b="1" dirty="0" smtClean="0">
                <a:solidFill>
                  <a:schemeClr val="tx1"/>
                </a:solidFill>
              </a:rPr>
              <a:t>σκεφτείς </a:t>
            </a:r>
            <a:r>
              <a:rPr lang="el-GR" sz="3600" b="1" dirty="0" smtClean="0">
                <a:solidFill>
                  <a:schemeClr val="tx1"/>
                </a:solidFill>
              </a:rPr>
              <a:t>λέξεις </a:t>
            </a:r>
            <a:r>
              <a:rPr lang="el-GR" sz="3600" b="1" dirty="0" smtClean="0">
                <a:solidFill>
                  <a:schemeClr val="tx1"/>
                </a:solidFill>
              </a:rPr>
              <a:t> </a:t>
            </a:r>
            <a:r>
              <a:rPr lang="el-GR" sz="3600" b="1" dirty="0" smtClean="0">
                <a:solidFill>
                  <a:schemeClr val="tx1"/>
                </a:solidFill>
              </a:rPr>
              <a:t>ξεκινούν με </a:t>
            </a:r>
            <a:r>
              <a:rPr lang="el-GR" sz="3600" b="1" dirty="0" smtClean="0">
                <a:solidFill>
                  <a:srgbClr val="FF0000"/>
                </a:solidFill>
              </a:rPr>
              <a:t>τ</a:t>
            </a:r>
            <a:r>
              <a:rPr lang="el-GR" sz="3600" b="1" dirty="0" smtClean="0">
                <a:solidFill>
                  <a:schemeClr val="tx1"/>
                </a:solidFill>
              </a:rPr>
              <a:t> ;</a:t>
            </a:r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27" y="1381991"/>
            <a:ext cx="1680658" cy="1206119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599" y="4000242"/>
            <a:ext cx="1957505" cy="1867158"/>
          </a:xfrm>
          <a:prstGeom prst="rect">
            <a:avLst/>
          </a:prstGeom>
        </p:spPr>
      </p:pic>
      <p:pic>
        <p:nvPicPr>
          <p:cNvPr id="10" name="Εικόνα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596" y="271499"/>
            <a:ext cx="1524000" cy="1090863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289" y="3884203"/>
            <a:ext cx="1830691" cy="1811168"/>
          </a:xfrm>
          <a:prstGeom prst="rect">
            <a:avLst/>
          </a:prstGeom>
        </p:spPr>
      </p:pic>
      <p:pic>
        <p:nvPicPr>
          <p:cNvPr id="13" name="Εικόνα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712" y="138723"/>
            <a:ext cx="1142887" cy="1142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237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81000"/>
            <a:ext cx="8783074" cy="574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1600200" y="3048000"/>
            <a:ext cx="1371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629400" y="3124200"/>
            <a:ext cx="1524000" cy="53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038600" y="3124200"/>
            <a:ext cx="15240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114800" y="5257800"/>
            <a:ext cx="1371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8200"/>
            <a:ext cx="9144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2700"/>
            <a:ext cx="9144001" cy="6870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3581400"/>
            <a:ext cx="7848600" cy="1470025"/>
          </a:xfrm>
        </p:spPr>
        <p:txBody>
          <a:bodyPr>
            <a:normAutofit/>
          </a:bodyPr>
          <a:lstStyle/>
          <a:p>
            <a:r>
              <a:rPr lang="el-GR" sz="5400" b="1" dirty="0" smtClean="0">
                <a:latin typeface="+mn-lt"/>
                <a:ea typeface="Aka-AcidGR-Chubby" pitchFamily="2" charset="-95"/>
              </a:rPr>
              <a:t>            </a:t>
            </a:r>
            <a:r>
              <a:rPr lang="en-US" sz="5400" b="1" dirty="0" err="1" smtClean="0">
                <a:latin typeface="+mn-lt"/>
                <a:ea typeface="Aka-AcidGR-Chubby" pitchFamily="2" charset="-95"/>
              </a:rPr>
              <a:t>Τιτίν</a:t>
            </a:r>
            <a:r>
              <a:rPr lang="en-US" sz="5400" b="1" dirty="0" smtClean="0">
                <a:latin typeface="+mn-lt"/>
                <a:ea typeface="Aka-AcidGR-Chubby" pitchFamily="2" charset="-95"/>
              </a:rPr>
              <a:t>α</a:t>
            </a:r>
            <a:r>
              <a:rPr lang="el-GR" sz="5400" b="1" dirty="0" smtClean="0">
                <a:latin typeface="+mn-lt"/>
                <a:ea typeface="Aka-AcidGR-Chubby" pitchFamily="2" charset="-95"/>
              </a:rPr>
              <a:t>, η κότα</a:t>
            </a:r>
            <a:endParaRPr lang="en-US" sz="5400" b="1" dirty="0">
              <a:latin typeface="+mn-lt"/>
              <a:ea typeface="Aka-AcidGR-Chubby" pitchFamily="2" charset="-95"/>
            </a:endParaRPr>
          </a:p>
        </p:txBody>
      </p:sp>
      <p:sp>
        <p:nvSpPr>
          <p:cNvPr id="6" name="Υπότιτλος 2"/>
          <p:cNvSpPr txBox="1">
            <a:spLocks/>
          </p:cNvSpPr>
          <p:nvPr/>
        </p:nvSpPr>
        <p:spPr>
          <a:xfrm>
            <a:off x="2286000" y="6118076"/>
            <a:ext cx="3920480" cy="33759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800" dirty="0" smtClean="0">
                <a:solidFill>
                  <a:srgbClr val="FF0000"/>
                </a:solidFill>
                <a:latin typeface="Comic Sans MS" panose="030F0702030302020204" pitchFamily="66" charset="0"/>
                <a:ea typeface="Aka-AcidGR-Curly" pitchFamily="2" charset="-95"/>
              </a:rPr>
              <a:t>Δασκάλα : Ελευθερία Παπαδημητρίου</a:t>
            </a:r>
            <a:endParaRPr lang="el-GR" sz="1800" dirty="0">
              <a:solidFill>
                <a:srgbClr val="FF0000"/>
              </a:solidFill>
              <a:latin typeface="Comic Sans MS" panose="030F0702030302020204" pitchFamily="66" charset="0"/>
              <a:ea typeface="Aka-AcidGR-Curly" pitchFamily="2" charset="-95"/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1905000" y="152400"/>
            <a:ext cx="1066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4000" b="1" dirty="0">
                <a:solidFill>
                  <a:srgbClr val="FF0000"/>
                </a:solidFill>
              </a:rPr>
              <a:t>Τ, τ</a:t>
            </a:r>
            <a:endParaRPr lang="el-GR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341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9825" y="-20782"/>
            <a:ext cx="391417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36" y="27708"/>
            <a:ext cx="3775364" cy="1877292"/>
          </a:xfrm>
        </p:spPr>
        <p:txBody>
          <a:bodyPr>
            <a:noAutofit/>
          </a:bodyPr>
          <a:lstStyle/>
          <a:p>
            <a:r>
              <a:rPr lang="el-GR" sz="3600" b="1" dirty="0" smtClean="0">
                <a:solidFill>
                  <a:srgbClr val="FF0000"/>
                </a:solidFill>
              </a:rPr>
              <a:t>Ας διαβάσουμε </a:t>
            </a:r>
            <a:r>
              <a:rPr lang="el-GR" sz="3600" b="1" dirty="0">
                <a:solidFill>
                  <a:srgbClr val="FF0000"/>
                </a:solidFill>
              </a:rPr>
              <a:t>!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286000"/>
            <a:ext cx="78430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17172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36682" cy="591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Επεξήγηση με στρογγυλεμένο παραλληλόγραμμο 2"/>
          <p:cNvSpPr/>
          <p:nvPr/>
        </p:nvSpPr>
        <p:spPr>
          <a:xfrm>
            <a:off x="5431098" y="548680"/>
            <a:ext cx="3690842" cy="1922334"/>
          </a:xfrm>
          <a:prstGeom prst="wedgeRoundRectCallout">
            <a:avLst>
              <a:gd name="adj1" fmla="val 12244"/>
              <a:gd name="adj2" fmla="val 66965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b="1" dirty="0" smtClean="0"/>
              <a:t>Τι είναι αυτό;</a:t>
            </a:r>
            <a:endParaRPr lang="el-GR" sz="4000" b="1" dirty="0"/>
          </a:p>
        </p:txBody>
      </p:sp>
      <p:sp>
        <p:nvSpPr>
          <p:cNvPr id="4" name="Επεξήγηση με στρογγυλεμένο παραλληλόγραμμο 3"/>
          <p:cNvSpPr/>
          <p:nvPr/>
        </p:nvSpPr>
        <p:spPr>
          <a:xfrm>
            <a:off x="4837947" y="330327"/>
            <a:ext cx="4275290" cy="2944092"/>
          </a:xfrm>
          <a:prstGeom prst="wedgeRoundRectCallout">
            <a:avLst>
              <a:gd name="adj1" fmla="val 12244"/>
              <a:gd name="adj2" fmla="val 66965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b="1" dirty="0" smtClean="0"/>
              <a:t>Ας </a:t>
            </a:r>
            <a:r>
              <a:rPr lang="el-GR" sz="4000" b="1" dirty="0" smtClean="0"/>
              <a:t>δούμε</a:t>
            </a:r>
            <a:r>
              <a:rPr lang="el-GR" sz="4000" b="1" dirty="0" smtClean="0"/>
              <a:t> </a:t>
            </a:r>
            <a:r>
              <a:rPr lang="el-GR" sz="4000" b="1" dirty="0" smtClean="0"/>
              <a:t>αν υπάρχει το γράμμα </a:t>
            </a:r>
            <a:r>
              <a:rPr lang="el-GR" sz="6000" b="1" dirty="0" smtClean="0"/>
              <a:t>τ </a:t>
            </a:r>
            <a:r>
              <a:rPr lang="el-GR" sz="4000" b="1" dirty="0" smtClean="0"/>
              <a:t>στον τίτλο του.</a:t>
            </a:r>
            <a:endParaRPr lang="el-GR" sz="4000" b="1" dirty="0"/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4441672"/>
            <a:ext cx="1862194" cy="1741793"/>
          </a:xfrm>
          <a:prstGeom prst="rect">
            <a:avLst/>
          </a:prstGeom>
        </p:spPr>
      </p:pic>
      <p:sp>
        <p:nvSpPr>
          <p:cNvPr id="6" name="Έλλειψη 5"/>
          <p:cNvSpPr/>
          <p:nvPr/>
        </p:nvSpPr>
        <p:spPr>
          <a:xfrm>
            <a:off x="1943100" y="2057400"/>
            <a:ext cx="228600" cy="709746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Έλλειψη 6"/>
          <p:cNvSpPr/>
          <p:nvPr/>
        </p:nvSpPr>
        <p:spPr>
          <a:xfrm>
            <a:off x="2286000" y="2564673"/>
            <a:ext cx="228600" cy="709746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Έλλειψη 7"/>
          <p:cNvSpPr/>
          <p:nvPr/>
        </p:nvSpPr>
        <p:spPr>
          <a:xfrm>
            <a:off x="2743200" y="2514600"/>
            <a:ext cx="228600" cy="709746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0435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4" y="1121635"/>
            <a:ext cx="4945493" cy="3602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Επεξήγηση με στρογγυλεμένο παραλληλόγραμμο 2"/>
          <p:cNvSpPr/>
          <p:nvPr/>
        </p:nvSpPr>
        <p:spPr>
          <a:xfrm>
            <a:off x="5431098" y="548680"/>
            <a:ext cx="3690842" cy="1922334"/>
          </a:xfrm>
          <a:prstGeom prst="wedgeRoundRectCallout">
            <a:avLst>
              <a:gd name="adj1" fmla="val 12244"/>
              <a:gd name="adj2" fmla="val 66965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b="1" dirty="0" smtClean="0"/>
              <a:t>Τι είναι αυτό;</a:t>
            </a:r>
            <a:endParaRPr lang="el-GR" sz="4000" b="1" dirty="0"/>
          </a:p>
        </p:txBody>
      </p:sp>
      <p:sp>
        <p:nvSpPr>
          <p:cNvPr id="4" name="Επεξήγηση με στρογγυλεμένο παραλληλόγραμμο 3"/>
          <p:cNvSpPr/>
          <p:nvPr/>
        </p:nvSpPr>
        <p:spPr>
          <a:xfrm>
            <a:off x="4874492" y="382153"/>
            <a:ext cx="4275290" cy="2944092"/>
          </a:xfrm>
          <a:prstGeom prst="wedgeRoundRectCallout">
            <a:avLst>
              <a:gd name="adj1" fmla="val 12244"/>
              <a:gd name="adj2" fmla="val 66965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b="1" dirty="0" smtClean="0"/>
              <a:t>Ας </a:t>
            </a:r>
            <a:r>
              <a:rPr lang="el-GR" sz="4000" b="1" dirty="0" smtClean="0"/>
              <a:t>δού</a:t>
            </a:r>
            <a:r>
              <a:rPr lang="el-GR" sz="4000" b="1" dirty="0" smtClean="0"/>
              <a:t>με </a:t>
            </a:r>
            <a:r>
              <a:rPr lang="el-GR" sz="4000" b="1" dirty="0" smtClean="0"/>
              <a:t>αν υπάρχει το γράμμα </a:t>
            </a:r>
            <a:r>
              <a:rPr lang="el-GR" sz="6000" b="1" dirty="0" smtClean="0"/>
              <a:t>τ </a:t>
            </a:r>
            <a:r>
              <a:rPr lang="el-GR" sz="4000" b="1" dirty="0" smtClean="0"/>
              <a:t>.</a:t>
            </a:r>
            <a:endParaRPr lang="el-GR" sz="4000" b="1" dirty="0"/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3993514"/>
            <a:ext cx="1862194" cy="2638108"/>
          </a:xfrm>
          <a:prstGeom prst="rect">
            <a:avLst/>
          </a:prstGeom>
        </p:spPr>
      </p:pic>
      <p:sp>
        <p:nvSpPr>
          <p:cNvPr id="6" name="Έλλειψη 5"/>
          <p:cNvSpPr/>
          <p:nvPr/>
        </p:nvSpPr>
        <p:spPr>
          <a:xfrm>
            <a:off x="1219200" y="1319945"/>
            <a:ext cx="228600" cy="709746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Έλλειψη 6"/>
          <p:cNvSpPr/>
          <p:nvPr/>
        </p:nvSpPr>
        <p:spPr>
          <a:xfrm>
            <a:off x="4267200" y="1319945"/>
            <a:ext cx="228600" cy="709746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43399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20" y="304800"/>
            <a:ext cx="8100580" cy="2630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Επεξήγηση με στρογγυλεμένο παραλληλόγραμμο 2"/>
          <p:cNvSpPr/>
          <p:nvPr/>
        </p:nvSpPr>
        <p:spPr>
          <a:xfrm>
            <a:off x="3585677" y="3581400"/>
            <a:ext cx="3690842" cy="1922334"/>
          </a:xfrm>
          <a:prstGeom prst="wedgeRoundRectCallout">
            <a:avLst>
              <a:gd name="adj1" fmla="val -66585"/>
              <a:gd name="adj2" fmla="val 2101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b="1" dirty="0" smtClean="0"/>
              <a:t>Τι είναι αυτό;</a:t>
            </a:r>
            <a:endParaRPr lang="el-GR" sz="4000" b="1" dirty="0"/>
          </a:p>
        </p:txBody>
      </p:sp>
      <p:sp>
        <p:nvSpPr>
          <p:cNvPr id="4" name="Επεξήγηση με στρογγυλεμένο παραλληλόγραμμο 3"/>
          <p:cNvSpPr/>
          <p:nvPr/>
        </p:nvSpPr>
        <p:spPr>
          <a:xfrm>
            <a:off x="2895601" y="3581400"/>
            <a:ext cx="5715000" cy="2227134"/>
          </a:xfrm>
          <a:prstGeom prst="wedgeRoundRectCallout">
            <a:avLst>
              <a:gd name="adj1" fmla="val -58369"/>
              <a:gd name="adj2" fmla="val -15408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b="1" dirty="0" smtClean="0"/>
              <a:t>Ας </a:t>
            </a:r>
            <a:r>
              <a:rPr lang="el-GR" sz="4000" b="1" dirty="0" smtClean="0"/>
              <a:t>δούμε</a:t>
            </a:r>
            <a:r>
              <a:rPr lang="el-GR" sz="4000" b="1" dirty="0" smtClean="0"/>
              <a:t> </a:t>
            </a:r>
            <a:r>
              <a:rPr lang="el-GR" sz="4000" b="1" dirty="0" smtClean="0"/>
              <a:t>αν υπάρχει το γράμμα </a:t>
            </a:r>
            <a:r>
              <a:rPr lang="el-GR" sz="6000" b="1" dirty="0" smtClean="0"/>
              <a:t>τ </a:t>
            </a:r>
            <a:r>
              <a:rPr lang="el-GR" sz="4000" b="1" dirty="0" smtClean="0"/>
              <a:t>.</a:t>
            </a:r>
            <a:endParaRPr lang="el-GR" sz="4000" b="1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773517"/>
            <a:ext cx="1862194" cy="2316103"/>
          </a:xfrm>
          <a:prstGeom prst="rect">
            <a:avLst/>
          </a:prstGeom>
        </p:spPr>
      </p:pic>
      <p:sp>
        <p:nvSpPr>
          <p:cNvPr id="6" name="Έλλειψη 5"/>
          <p:cNvSpPr/>
          <p:nvPr/>
        </p:nvSpPr>
        <p:spPr>
          <a:xfrm>
            <a:off x="2444085" y="1619953"/>
            <a:ext cx="228600" cy="709746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07501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00088"/>
            <a:ext cx="9144000" cy="545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1213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2057400" y="2462"/>
            <a:ext cx="4595617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Τιτίνα</a:t>
            </a:r>
            <a:endParaRPr lang="el-GR" sz="138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Ορθογώνιο 2"/>
          <p:cNvSpPr/>
          <p:nvPr/>
        </p:nvSpPr>
        <p:spPr>
          <a:xfrm>
            <a:off x="914400" y="2057400"/>
            <a:ext cx="1568057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Τι</a:t>
            </a:r>
            <a:endParaRPr lang="el-GR" sz="138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3662550" y="2057399"/>
            <a:ext cx="1385315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τί</a:t>
            </a:r>
            <a:endParaRPr lang="el-GR" sz="138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6248400" y="2057398"/>
            <a:ext cx="2063385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να</a:t>
            </a:r>
            <a:endParaRPr lang="el-GR" sz="138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0" y="4794409"/>
            <a:ext cx="1061509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Τ</a:t>
            </a:r>
            <a:endParaRPr lang="el-GR" sz="138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1698427" y="4794407"/>
            <a:ext cx="691216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ι</a:t>
            </a:r>
            <a:endParaRPr lang="el-GR" sz="138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3450941" y="4808629"/>
            <a:ext cx="878767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τ</a:t>
            </a:r>
            <a:endParaRPr lang="el-GR" sz="138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Ορθογώνιο 8"/>
          <p:cNvSpPr/>
          <p:nvPr/>
        </p:nvSpPr>
        <p:spPr>
          <a:xfrm>
            <a:off x="5181600" y="4800600"/>
            <a:ext cx="691216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ί</a:t>
            </a:r>
            <a:endParaRPr lang="el-GR" sz="138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Ορθογώνιο 9"/>
          <p:cNvSpPr/>
          <p:nvPr/>
        </p:nvSpPr>
        <p:spPr>
          <a:xfrm>
            <a:off x="6477000" y="4753211"/>
            <a:ext cx="1018227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ν</a:t>
            </a:r>
            <a:endParaRPr lang="el-GR" sz="138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Ορθογώνιο 10"/>
          <p:cNvSpPr/>
          <p:nvPr/>
        </p:nvSpPr>
        <p:spPr>
          <a:xfrm>
            <a:off x="7696873" y="4724400"/>
            <a:ext cx="1229824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α</a:t>
            </a:r>
            <a:endParaRPr lang="el-GR" sz="138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18264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49971"/>
            <a:ext cx="8763000" cy="6482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86000" y="381000"/>
            <a:ext cx="464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600" b="1" dirty="0" smtClean="0"/>
              <a:t>Ποιους</a:t>
            </a:r>
            <a:r>
              <a:rPr lang="en-US" sz="3600" b="1" dirty="0" smtClean="0"/>
              <a:t> </a:t>
            </a:r>
            <a:r>
              <a:rPr lang="en-US" sz="3600" b="1" dirty="0" smtClean="0"/>
              <a:t>β</a:t>
            </a:r>
            <a:r>
              <a:rPr lang="en-US" sz="3600" b="1" dirty="0" err="1" smtClean="0"/>
              <a:t>λέ</a:t>
            </a:r>
            <a:r>
              <a:rPr lang="en-US" sz="3600" b="1" dirty="0" smtClean="0"/>
              <a:t>πεις στην </a:t>
            </a:r>
            <a:r>
              <a:rPr lang="el-GR" sz="3600" b="1" dirty="0" smtClean="0"/>
              <a:t>             </a:t>
            </a:r>
            <a:r>
              <a:rPr lang="en-US" sz="3600" b="1" dirty="0" err="1" smtClean="0"/>
              <a:t>εικόν</a:t>
            </a:r>
            <a:r>
              <a:rPr lang="en-US" sz="3600" b="1" dirty="0" smtClean="0"/>
              <a:t>α</a:t>
            </a:r>
            <a:r>
              <a:rPr lang="en-US" sz="3600" b="1" dirty="0" smtClean="0"/>
              <a:t>;</a:t>
            </a:r>
            <a:endParaRPr lang="en-US" sz="3600" b="1" dirty="0"/>
          </a:p>
        </p:txBody>
      </p:sp>
      <p:sp>
        <p:nvSpPr>
          <p:cNvPr id="4" name="Ελλειψοειδής επεξήγηση 3"/>
          <p:cNvSpPr/>
          <p:nvPr/>
        </p:nvSpPr>
        <p:spPr>
          <a:xfrm>
            <a:off x="1905000" y="152400"/>
            <a:ext cx="5410200" cy="1600200"/>
          </a:xfrm>
          <a:prstGeom prst="wedgeEllipseCallout">
            <a:avLst>
              <a:gd name="adj1" fmla="val -65668"/>
              <a:gd name="adj2" fmla="val -3487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108852"/>
            <a:ext cx="738458" cy="9184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9144000" cy="340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0648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2025"/>
            <a:ext cx="9044447" cy="315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6988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" y="685800"/>
            <a:ext cx="8991600" cy="421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7884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144000" cy="360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1955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000" y="228600"/>
            <a:ext cx="8763000" cy="6482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26621"/>
            <a:ext cx="1076325" cy="1524793"/>
          </a:xfrm>
          <a:prstGeom prst="rect">
            <a:avLst/>
          </a:prstGeom>
        </p:spPr>
      </p:pic>
      <p:sp>
        <p:nvSpPr>
          <p:cNvPr id="6" name="Επεξήγηση με στρογγυλεμένο παραλληλόγραμμο 5"/>
          <p:cNvSpPr/>
          <p:nvPr/>
        </p:nvSpPr>
        <p:spPr>
          <a:xfrm>
            <a:off x="4509655" y="26621"/>
            <a:ext cx="4648200" cy="1364673"/>
          </a:xfrm>
          <a:prstGeom prst="wedgeRoundRectCallout">
            <a:avLst>
              <a:gd name="adj1" fmla="val -57803"/>
              <a:gd name="adj2" fmla="val 2601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Π</a:t>
            </a:r>
            <a:r>
              <a:rPr lang="el-GR" sz="3600" b="1" dirty="0" err="1" smtClean="0"/>
              <a:t>οια</a:t>
            </a:r>
            <a:r>
              <a:rPr lang="en-US" sz="3600" b="1" dirty="0" smtClean="0"/>
              <a:t> </a:t>
            </a:r>
            <a:r>
              <a:rPr lang="el-GR" sz="3600" b="1" dirty="0" smtClean="0"/>
              <a:t>ζωάκια βλέπεις ;</a:t>
            </a:r>
            <a:endParaRPr lang="el-GR" sz="36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28600" y="505510"/>
            <a:ext cx="2743200" cy="129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n-US" sz="2800" b="1" dirty="0" smtClean="0"/>
              <a:t>α</a:t>
            </a:r>
            <a:r>
              <a:rPr lang="en-US" sz="2800" b="1" dirty="0" err="1" smtClean="0"/>
              <a:t>ετός</a:t>
            </a:r>
            <a:endParaRPr lang="en-US" sz="2800" b="1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7212445" y="3276600"/>
            <a:ext cx="1918855" cy="99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νυχτερίδα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895600" y="3048000"/>
            <a:ext cx="2743200" cy="129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γάτα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895600" y="6019800"/>
            <a:ext cx="14478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κότα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798291" y="5257800"/>
            <a:ext cx="1831109" cy="64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βάτραχος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8605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build="p"/>
      <p:bldP spid="8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155" y="181407"/>
            <a:ext cx="8763000" cy="6482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231115"/>
            <a:ext cx="1076325" cy="1338679"/>
          </a:xfrm>
          <a:prstGeom prst="rect">
            <a:avLst/>
          </a:prstGeom>
        </p:spPr>
      </p:pic>
      <p:sp>
        <p:nvSpPr>
          <p:cNvPr id="6" name="Επεξήγηση με στρογγυλεμένο παραλληλόγραμμο 5"/>
          <p:cNvSpPr/>
          <p:nvPr/>
        </p:nvSpPr>
        <p:spPr>
          <a:xfrm>
            <a:off x="4509655" y="26621"/>
            <a:ext cx="4648200" cy="1364673"/>
          </a:xfrm>
          <a:prstGeom prst="wedgeRoundRectCallout">
            <a:avLst>
              <a:gd name="adj1" fmla="val -57803"/>
              <a:gd name="adj2" fmla="val 2601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Π</a:t>
            </a:r>
            <a:r>
              <a:rPr lang="el-GR" sz="3600" b="1" dirty="0" err="1" smtClean="0"/>
              <a:t>οια</a:t>
            </a:r>
            <a:r>
              <a:rPr lang="el-GR" sz="3600" b="1" dirty="0" smtClean="0"/>
              <a:t> πράγματα βλέπεις ;</a:t>
            </a:r>
            <a:endParaRPr lang="el-GR" sz="3600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457700" y="2884055"/>
            <a:ext cx="3048000" cy="99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φράχτης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6934200" y="4350327"/>
            <a:ext cx="1905000" cy="9005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σωλήνας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6477000" y="5238172"/>
            <a:ext cx="175260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800" b="1" dirty="0" err="1" smtClean="0"/>
              <a:t>νερό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2743200" y="6057900"/>
            <a:ext cx="1066800" cy="64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πίτα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457200" y="1981200"/>
            <a:ext cx="17526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  <a:defRPr/>
            </a:pPr>
            <a:r>
              <a:rPr lang="en-US" sz="2800" b="1" dirty="0" err="1" smtClean="0"/>
              <a:t>δέντρ</a:t>
            </a:r>
            <a:r>
              <a:rPr lang="en-US" sz="2800" b="1" dirty="0" smtClean="0"/>
              <a:t>α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997200" y="2057400"/>
            <a:ext cx="2133600" cy="87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τρένο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4966855" y="5867400"/>
            <a:ext cx="22098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βαρέλι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4048125" y="1409700"/>
            <a:ext cx="22098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σταθμός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3849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2" grpId="0"/>
      <p:bldP spid="13" grpId="0"/>
      <p:bldP spid="14" grpId="0"/>
      <p:bldP spid="15" grpId="0"/>
      <p:bldP spid="16" grpId="0" build="p"/>
      <p:bldP spid="17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" y="990600"/>
            <a:ext cx="78430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Ορθογώνιο 3"/>
          <p:cNvSpPr/>
          <p:nvPr/>
        </p:nvSpPr>
        <p:spPr>
          <a:xfrm>
            <a:off x="1231464" y="159603"/>
            <a:ext cx="739644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2800" b="1" dirty="0" smtClean="0">
                <a:solidFill>
                  <a:srgbClr val="FF0000"/>
                </a:solidFill>
              </a:rPr>
              <a:t>Ακούμε !</a:t>
            </a:r>
          </a:p>
          <a:p>
            <a:pPr algn="ctr"/>
            <a:r>
              <a:rPr lang="el-GR" sz="2800" b="1" dirty="0">
                <a:solidFill>
                  <a:srgbClr val="FF0000"/>
                </a:solidFill>
              </a:rPr>
              <a:t>Π</a:t>
            </a:r>
            <a:r>
              <a:rPr lang="el-GR" sz="2800" b="1" dirty="0" smtClean="0">
                <a:solidFill>
                  <a:srgbClr val="FF0000"/>
                </a:solidFill>
              </a:rPr>
              <a:t>ροσπαθούμε να διαβάσουμε μόνο τα γαλάζια</a:t>
            </a:r>
            <a:r>
              <a:rPr lang="el-GR" sz="2400" b="1" dirty="0" smtClean="0">
                <a:solidFill>
                  <a:srgbClr val="FF0000"/>
                </a:solidFill>
              </a:rPr>
              <a:t>.</a:t>
            </a:r>
            <a:endParaRPr lang="el-GR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79661"/>
            <a:ext cx="1269341" cy="1269341"/>
          </a:xfrm>
          <a:prstGeom prst="rect">
            <a:avLst/>
          </a:prstGeom>
        </p:spPr>
      </p:pic>
      <p:sp>
        <p:nvSpPr>
          <p:cNvPr id="5" name="Επεξήγηση με στρογγυλεμένο παραλληλόγραμμο 4"/>
          <p:cNvSpPr/>
          <p:nvPr/>
        </p:nvSpPr>
        <p:spPr>
          <a:xfrm>
            <a:off x="1818572" y="277091"/>
            <a:ext cx="6909792" cy="1170709"/>
          </a:xfrm>
          <a:prstGeom prst="wedgeRoundRectCallout">
            <a:avLst>
              <a:gd name="adj1" fmla="val -55850"/>
              <a:gd name="adj2" fmla="val 5124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spcBef>
                <a:spcPct val="0"/>
              </a:spcBef>
              <a:defRPr/>
            </a:pPr>
            <a:r>
              <a:rPr lang="el-GR" sz="3200" b="1" dirty="0" smtClean="0">
                <a:solidFill>
                  <a:schemeClr val="tx1"/>
                </a:solidFill>
              </a:rPr>
              <a:t>Βρίσκω</a:t>
            </a:r>
            <a:r>
              <a:rPr lang="el-GR" sz="3200" b="1" dirty="0" smtClean="0">
                <a:solidFill>
                  <a:schemeClr val="tx1"/>
                </a:solidFill>
              </a:rPr>
              <a:t> </a:t>
            </a:r>
            <a:r>
              <a:rPr lang="el-GR" sz="3200" b="1" dirty="0" smtClean="0">
                <a:solidFill>
                  <a:schemeClr val="tx1"/>
                </a:solidFill>
              </a:rPr>
              <a:t>όλα τα </a:t>
            </a:r>
            <a:r>
              <a:rPr lang="el-GR" sz="3200" b="1" dirty="0" err="1" smtClean="0">
                <a:solidFill>
                  <a:schemeClr val="tx1"/>
                </a:solidFill>
              </a:rPr>
              <a:t>γραμματάκια</a:t>
            </a:r>
            <a:r>
              <a:rPr lang="el-GR" sz="3200" b="1" dirty="0" smtClean="0">
                <a:solidFill>
                  <a:schemeClr val="tx1"/>
                </a:solidFill>
              </a:rPr>
              <a:t> </a:t>
            </a:r>
            <a:r>
              <a:rPr lang="el-GR" sz="3200" b="1" dirty="0" smtClean="0">
                <a:solidFill>
                  <a:srgbClr val="FF0000"/>
                </a:solidFill>
              </a:rPr>
              <a:t>Τ </a:t>
            </a:r>
            <a:r>
              <a:rPr lang="el-GR" sz="3200" b="1" dirty="0" smtClean="0">
                <a:solidFill>
                  <a:schemeClr val="tx1"/>
                </a:solidFill>
              </a:rPr>
              <a:t>και </a:t>
            </a:r>
            <a:r>
              <a:rPr lang="el-GR" sz="3200" b="1" dirty="0" smtClean="0">
                <a:solidFill>
                  <a:srgbClr val="FF0000"/>
                </a:solidFill>
              </a:rPr>
              <a:t>τ</a:t>
            </a:r>
            <a:r>
              <a:rPr lang="el-GR" sz="3200" b="1" dirty="0" smtClean="0">
                <a:solidFill>
                  <a:schemeClr val="tx1"/>
                </a:solidFill>
              </a:rPr>
              <a:t> και τα βάφω κίτρινα.</a:t>
            </a:r>
            <a:endParaRPr lang="en-US" sz="3200" b="1" dirty="0">
              <a:solidFill>
                <a:schemeClr val="tx1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021816"/>
            <a:ext cx="9159488" cy="483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Στρογγυλεμένο ορθογώνιο 6"/>
          <p:cNvSpPr/>
          <p:nvPr/>
        </p:nvSpPr>
        <p:spPr>
          <a:xfrm>
            <a:off x="2209800" y="2720040"/>
            <a:ext cx="360040" cy="504056"/>
          </a:xfrm>
          <a:prstGeom prst="round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Στρογγυλεμένο ορθογώνιο 7"/>
          <p:cNvSpPr/>
          <p:nvPr/>
        </p:nvSpPr>
        <p:spPr>
          <a:xfrm>
            <a:off x="2687960" y="2744924"/>
            <a:ext cx="360040" cy="504056"/>
          </a:xfrm>
          <a:prstGeom prst="round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Στρογγυλεμένο ορθογώνιο 8"/>
          <p:cNvSpPr/>
          <p:nvPr/>
        </p:nvSpPr>
        <p:spPr>
          <a:xfrm>
            <a:off x="4067855" y="2711835"/>
            <a:ext cx="360040" cy="504056"/>
          </a:xfrm>
          <a:prstGeom prst="round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Στρογγυλεμένο ορθογώνιο 9"/>
          <p:cNvSpPr/>
          <p:nvPr/>
        </p:nvSpPr>
        <p:spPr>
          <a:xfrm>
            <a:off x="4552325" y="2776915"/>
            <a:ext cx="360040" cy="504056"/>
          </a:xfrm>
          <a:prstGeom prst="round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Στρογγυλεμένο ορθογώνιο 10"/>
          <p:cNvSpPr/>
          <p:nvPr/>
        </p:nvSpPr>
        <p:spPr>
          <a:xfrm>
            <a:off x="7869560" y="2743200"/>
            <a:ext cx="360040" cy="504056"/>
          </a:xfrm>
          <a:prstGeom prst="round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Στρογγυλεμένο ορθογώνιο 11"/>
          <p:cNvSpPr/>
          <p:nvPr/>
        </p:nvSpPr>
        <p:spPr>
          <a:xfrm>
            <a:off x="2216549" y="4572000"/>
            <a:ext cx="360040" cy="504056"/>
          </a:xfrm>
          <a:prstGeom prst="round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Στρογγυλεμένο ορθογώνιο 12"/>
          <p:cNvSpPr/>
          <p:nvPr/>
        </p:nvSpPr>
        <p:spPr>
          <a:xfrm>
            <a:off x="4427895" y="5562600"/>
            <a:ext cx="360040" cy="504056"/>
          </a:xfrm>
          <a:prstGeom prst="round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Στρογγυλεμένο ορθογώνιο 13"/>
          <p:cNvSpPr/>
          <p:nvPr/>
        </p:nvSpPr>
        <p:spPr>
          <a:xfrm>
            <a:off x="6116960" y="5562600"/>
            <a:ext cx="360040" cy="504056"/>
          </a:xfrm>
          <a:prstGeom prst="round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Στρογγυλεμένο ορθογώνιο 14"/>
          <p:cNvSpPr/>
          <p:nvPr/>
        </p:nvSpPr>
        <p:spPr>
          <a:xfrm>
            <a:off x="2216549" y="6201544"/>
            <a:ext cx="360040" cy="504056"/>
          </a:xfrm>
          <a:prstGeom prst="round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Στρογγυλεμένο ορθογώνιο 15"/>
          <p:cNvSpPr/>
          <p:nvPr/>
        </p:nvSpPr>
        <p:spPr>
          <a:xfrm>
            <a:off x="2936985" y="6201544"/>
            <a:ext cx="360040" cy="504056"/>
          </a:xfrm>
          <a:prstGeom prst="round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7177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1635"/>
            <a:ext cx="1609725" cy="1884293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973573"/>
            <a:ext cx="1269341" cy="1187271"/>
          </a:xfrm>
          <a:prstGeom prst="rect">
            <a:avLst/>
          </a:prstGeom>
        </p:spPr>
      </p:pic>
      <p:sp>
        <p:nvSpPr>
          <p:cNvPr id="7" name="Επεξήγηση με στρογγυλεμένο παραλληλόγραμμο 6"/>
          <p:cNvSpPr/>
          <p:nvPr/>
        </p:nvSpPr>
        <p:spPr>
          <a:xfrm>
            <a:off x="1812925" y="221635"/>
            <a:ext cx="6909792" cy="1170709"/>
          </a:xfrm>
          <a:prstGeom prst="wedgeRoundRectCallout">
            <a:avLst>
              <a:gd name="adj1" fmla="val -55048"/>
              <a:gd name="adj2" fmla="val 8773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spcBef>
                <a:spcPct val="0"/>
              </a:spcBef>
              <a:defRPr/>
            </a:pPr>
            <a:r>
              <a:rPr lang="el-GR" sz="3600" b="1" dirty="0" smtClean="0">
                <a:solidFill>
                  <a:schemeClr val="tx1"/>
                </a:solidFill>
              </a:rPr>
              <a:t>Γιατί άλλοτε γράφουμε με κεφαλαίο και άλλοτε με </a:t>
            </a:r>
            <a:r>
              <a:rPr lang="el-GR" sz="3600" b="1" dirty="0" smtClean="0">
                <a:solidFill>
                  <a:schemeClr val="tx1"/>
                </a:solidFill>
              </a:rPr>
              <a:t>μικρό</a:t>
            </a:r>
            <a:r>
              <a:rPr lang="el-GR" sz="4000" b="1" dirty="0" smtClean="0">
                <a:solidFill>
                  <a:schemeClr val="tx1"/>
                </a:solidFill>
              </a:rPr>
              <a:t>;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582" y="2662132"/>
            <a:ext cx="7881161" cy="4161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Επεξήγηση με στρογγυλεμένο παραλληλόγραμμο 8"/>
          <p:cNvSpPr/>
          <p:nvPr/>
        </p:nvSpPr>
        <p:spPr>
          <a:xfrm>
            <a:off x="2007258" y="1505277"/>
            <a:ext cx="5507760" cy="1170709"/>
          </a:xfrm>
          <a:prstGeom prst="wedgeRoundRectCallout">
            <a:avLst>
              <a:gd name="adj1" fmla="val 56734"/>
              <a:gd name="adj2" fmla="val 22679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spcBef>
                <a:spcPct val="0"/>
              </a:spcBef>
              <a:defRPr/>
            </a:pPr>
            <a:r>
              <a:rPr lang="el-GR" sz="4000" b="1" dirty="0" smtClean="0">
                <a:solidFill>
                  <a:schemeClr val="tx1"/>
                </a:solidFill>
              </a:rPr>
              <a:t>Γράφουμε με κεφαλαίο όταν είναι όνομα.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10" name="Στρογγυλεμένο ορθογώνιο 9"/>
          <p:cNvSpPr/>
          <p:nvPr/>
        </p:nvSpPr>
        <p:spPr>
          <a:xfrm>
            <a:off x="1838325" y="3124200"/>
            <a:ext cx="1590675" cy="838200"/>
          </a:xfrm>
          <a:prstGeom prst="roundRect">
            <a:avLst/>
          </a:prstGeom>
          <a:solidFill>
            <a:srgbClr val="FFFF00">
              <a:alpha val="50196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Επεξήγηση με στρογγυλεμένο παραλληλόγραμμο 10"/>
          <p:cNvSpPr/>
          <p:nvPr/>
        </p:nvSpPr>
        <p:spPr>
          <a:xfrm>
            <a:off x="1842368" y="315845"/>
            <a:ext cx="5507760" cy="1170709"/>
          </a:xfrm>
          <a:prstGeom prst="wedgeRoundRectCallout">
            <a:avLst>
              <a:gd name="adj1" fmla="val 56734"/>
              <a:gd name="adj2" fmla="val 22679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spcBef>
                <a:spcPct val="0"/>
              </a:spcBef>
              <a:defRPr/>
            </a:pPr>
            <a:r>
              <a:rPr lang="el-GR" sz="3600" b="1" dirty="0" smtClean="0">
                <a:solidFill>
                  <a:schemeClr val="tx1"/>
                </a:solidFill>
              </a:rPr>
              <a:t>Γράφουμε με κεφαλαίο όταν είναι στην αρχή.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12" name="Στρογγυλεμένο ορθογώνιο 11"/>
          <p:cNvSpPr/>
          <p:nvPr/>
        </p:nvSpPr>
        <p:spPr>
          <a:xfrm>
            <a:off x="1838325" y="4742747"/>
            <a:ext cx="676275" cy="838200"/>
          </a:xfrm>
          <a:prstGeom prst="roundRect">
            <a:avLst/>
          </a:prstGeom>
          <a:solidFill>
            <a:srgbClr val="FFFF00">
              <a:alpha val="50196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Επεξήγηση με στρογγυλεμένο παραλληλόγραμμο 13"/>
          <p:cNvSpPr/>
          <p:nvPr/>
        </p:nvSpPr>
        <p:spPr>
          <a:xfrm>
            <a:off x="2043712" y="1520573"/>
            <a:ext cx="5471306" cy="1170709"/>
          </a:xfrm>
          <a:prstGeom prst="wedgeRoundRectCallout">
            <a:avLst>
              <a:gd name="adj1" fmla="val 56234"/>
              <a:gd name="adj2" fmla="val 23764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spcBef>
                <a:spcPct val="0"/>
              </a:spcBef>
              <a:defRPr/>
            </a:pPr>
            <a:r>
              <a:rPr lang="el-GR" sz="3200" b="1" dirty="0" smtClean="0">
                <a:solidFill>
                  <a:schemeClr val="tx1"/>
                </a:solidFill>
              </a:rPr>
              <a:t>Γράφουμε με κεφαλαίο όταν είναι μετά από </a:t>
            </a:r>
            <a:r>
              <a:rPr lang="el-GR" sz="3200" b="1" dirty="0" smtClean="0">
                <a:solidFill>
                  <a:schemeClr val="tx1"/>
                </a:solidFill>
              </a:rPr>
              <a:t>τελεία ή θαυμαστικό .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90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</a:rPr>
              <a:t>Πώς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γράφω</a:t>
            </a:r>
            <a:r>
              <a:rPr lang="en-US" sz="5400" b="1" dirty="0" smtClean="0">
                <a:solidFill>
                  <a:srgbClr val="FF0000"/>
                </a:solidFill>
              </a:rPr>
              <a:t> Τ </a:t>
            </a:r>
            <a:r>
              <a:rPr lang="en-US" sz="5400" b="1" dirty="0" err="1">
                <a:solidFill>
                  <a:srgbClr val="FF0000"/>
                </a:solidFill>
              </a:rPr>
              <a:t>τ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905000"/>
            <a:ext cx="5410200" cy="32766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" name="Στρογγυλεμένο ορθογώνιο 11"/>
          <p:cNvSpPr/>
          <p:nvPr/>
        </p:nvSpPr>
        <p:spPr>
          <a:xfrm>
            <a:off x="2577266" y="2819400"/>
            <a:ext cx="648072" cy="3384376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0000"/>
              </a:solidFill>
            </a:endParaRPr>
          </a:p>
        </p:txBody>
      </p:sp>
      <p:sp>
        <p:nvSpPr>
          <p:cNvPr id="13" name="Στρογγυλεμένο ορθογώνιο 12"/>
          <p:cNvSpPr/>
          <p:nvPr/>
        </p:nvSpPr>
        <p:spPr>
          <a:xfrm rot="5400000">
            <a:off x="2654630" y="1230160"/>
            <a:ext cx="648072" cy="3200255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0000"/>
              </a:solidFill>
            </a:endParaRPr>
          </a:p>
        </p:txBody>
      </p:sp>
      <p:sp>
        <p:nvSpPr>
          <p:cNvPr id="14" name="Ορθογώνιο 13"/>
          <p:cNvSpPr/>
          <p:nvPr/>
        </p:nvSpPr>
        <p:spPr>
          <a:xfrm>
            <a:off x="4724400" y="2730073"/>
            <a:ext cx="1569701" cy="450892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l-GR" sz="28700" b="1" spc="0" dirty="0" smtClean="0">
                <a:solidFill>
                  <a:srgbClr val="002060"/>
                </a:solidFill>
                <a:effectLst/>
              </a:rPr>
              <a:t>ι</a:t>
            </a:r>
            <a:endParaRPr lang="el-GR" sz="28700" b="1" spc="0" dirty="0">
              <a:solidFill>
                <a:srgbClr val="002060"/>
              </a:solidFill>
              <a:effectLst/>
            </a:endParaRPr>
          </a:p>
        </p:txBody>
      </p:sp>
      <p:sp>
        <p:nvSpPr>
          <p:cNvPr id="15" name="Στρογγυλεμένο ορθογώνιο 14"/>
          <p:cNvSpPr/>
          <p:nvPr/>
        </p:nvSpPr>
        <p:spPr>
          <a:xfrm rot="5400000">
            <a:off x="5280994" y="3494694"/>
            <a:ext cx="456512" cy="2153928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/>
          <p:cNvSpPr/>
          <p:nvPr/>
        </p:nvSpPr>
        <p:spPr>
          <a:xfrm>
            <a:off x="963639" y="1980168"/>
            <a:ext cx="1019831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6600" b="1" dirty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τ</a:t>
            </a:r>
            <a:endParaRPr lang="el-GR" sz="16600" b="1" cap="none" spc="0" dirty="0">
              <a:ln w="17780" cmpd="sng">
                <a:solidFill>
                  <a:srgbClr val="002060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cxnSp>
        <p:nvCxnSpPr>
          <p:cNvPr id="5" name="Ευθύγραμμο βέλος σύνδεσης 4"/>
          <p:cNvCxnSpPr/>
          <p:nvPr/>
        </p:nvCxnSpPr>
        <p:spPr>
          <a:xfrm flipV="1">
            <a:off x="2287764" y="2052176"/>
            <a:ext cx="1152128" cy="936104"/>
          </a:xfrm>
          <a:prstGeom prst="straightConnector1">
            <a:avLst/>
          </a:prstGeom>
          <a:ln w="762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Ορθογώνιο 5"/>
          <p:cNvSpPr/>
          <p:nvPr/>
        </p:nvSpPr>
        <p:spPr>
          <a:xfrm>
            <a:off x="3529953" y="1022068"/>
            <a:ext cx="91242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9600" b="1" cap="none" spc="0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α</a:t>
            </a:r>
            <a:endParaRPr lang="el-GR" sz="9600" b="1" cap="none" spc="0" dirty="0">
              <a:ln w="17780" cmpd="sng">
                <a:solidFill>
                  <a:srgbClr val="002060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cxnSp>
        <p:nvCxnSpPr>
          <p:cNvPr id="7" name="Ευθύγραμμο βέλος σύνδεσης 6"/>
          <p:cNvCxnSpPr/>
          <p:nvPr/>
        </p:nvCxnSpPr>
        <p:spPr>
          <a:xfrm flipV="1">
            <a:off x="2287764" y="3114878"/>
            <a:ext cx="1152128" cy="317759"/>
          </a:xfrm>
          <a:prstGeom prst="straightConnector1">
            <a:avLst/>
          </a:prstGeom>
          <a:ln w="762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Ευθύγραμμο βέλος σύνδεσης 7"/>
          <p:cNvCxnSpPr/>
          <p:nvPr/>
        </p:nvCxnSpPr>
        <p:spPr>
          <a:xfrm>
            <a:off x="2134531" y="3784471"/>
            <a:ext cx="1161345" cy="283929"/>
          </a:xfrm>
          <a:prstGeom prst="straightConnector1">
            <a:avLst/>
          </a:prstGeom>
          <a:ln w="762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Ευθύγραμμο βέλος σύνδεσης 8"/>
          <p:cNvCxnSpPr/>
          <p:nvPr/>
        </p:nvCxnSpPr>
        <p:spPr>
          <a:xfrm>
            <a:off x="2125314" y="4283235"/>
            <a:ext cx="1170562" cy="865285"/>
          </a:xfrm>
          <a:prstGeom prst="straightConnector1">
            <a:avLst/>
          </a:prstGeom>
          <a:ln w="762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Ορθογώνιο 9"/>
          <p:cNvSpPr/>
          <p:nvPr/>
        </p:nvSpPr>
        <p:spPr>
          <a:xfrm>
            <a:off x="5304275" y="838200"/>
            <a:ext cx="1622432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1500" b="1" dirty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τ</a:t>
            </a:r>
            <a:r>
              <a:rPr lang="el-GR" sz="11500" b="1" cap="none" spc="0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α</a:t>
            </a:r>
            <a:endParaRPr lang="el-GR" sz="11500" b="1" cap="none" spc="0" dirty="0">
              <a:ln w="17780" cmpd="sng">
                <a:solidFill>
                  <a:srgbClr val="002060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Ορθογώνιο 10"/>
          <p:cNvSpPr/>
          <p:nvPr/>
        </p:nvSpPr>
        <p:spPr>
          <a:xfrm>
            <a:off x="3576044" y="2257501"/>
            <a:ext cx="53732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9600" b="1" cap="none" spc="0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ι</a:t>
            </a:r>
            <a:endParaRPr lang="el-GR" sz="9600" b="1" cap="none" spc="0" dirty="0">
              <a:ln w="17780" cmpd="sng">
                <a:solidFill>
                  <a:srgbClr val="002060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2" name="Ορθογώνιο 11"/>
          <p:cNvSpPr/>
          <p:nvPr/>
        </p:nvSpPr>
        <p:spPr>
          <a:xfrm>
            <a:off x="3506634" y="3147910"/>
            <a:ext cx="84670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9600" b="1" cap="none" spc="0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ο</a:t>
            </a:r>
            <a:endParaRPr lang="el-GR" sz="9600" b="1" cap="none" spc="0" dirty="0">
              <a:ln w="17780" cmpd="sng">
                <a:solidFill>
                  <a:srgbClr val="002060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3" name="Ορθογώνιο 12"/>
          <p:cNvSpPr/>
          <p:nvPr/>
        </p:nvSpPr>
        <p:spPr>
          <a:xfrm>
            <a:off x="3471049" y="4283235"/>
            <a:ext cx="74731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9600" b="1" cap="none" spc="0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ε</a:t>
            </a:r>
            <a:endParaRPr lang="el-GR" sz="9600" b="1" cap="none" spc="0" dirty="0">
              <a:ln w="17780" cmpd="sng">
                <a:solidFill>
                  <a:srgbClr val="002060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4" name="Ορθογώνιο 13"/>
          <p:cNvSpPr/>
          <p:nvPr/>
        </p:nvSpPr>
        <p:spPr>
          <a:xfrm>
            <a:off x="5499808" y="2062336"/>
            <a:ext cx="1184941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1500" b="1" dirty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τ</a:t>
            </a:r>
            <a:r>
              <a:rPr lang="el-GR" sz="11500" b="1" cap="none" spc="0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ι</a:t>
            </a:r>
            <a:endParaRPr lang="el-GR" sz="11500" b="1" cap="none" spc="0" dirty="0">
              <a:ln w="17780" cmpd="sng">
                <a:solidFill>
                  <a:srgbClr val="002060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5" name="Ορθογώνιο 14"/>
          <p:cNvSpPr/>
          <p:nvPr/>
        </p:nvSpPr>
        <p:spPr>
          <a:xfrm>
            <a:off x="5465810" y="3070448"/>
            <a:ext cx="1544590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1500" b="1" dirty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τ</a:t>
            </a:r>
            <a:r>
              <a:rPr lang="el-GR" sz="11500" b="1" cap="none" spc="0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ο</a:t>
            </a:r>
            <a:endParaRPr lang="el-GR" sz="11500" b="1" cap="none" spc="0" dirty="0">
              <a:ln w="17780" cmpd="sng">
                <a:solidFill>
                  <a:srgbClr val="002060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6" name="Ορθογώνιο 15"/>
          <p:cNvSpPr/>
          <p:nvPr/>
        </p:nvSpPr>
        <p:spPr>
          <a:xfrm>
            <a:off x="5407325" y="4150568"/>
            <a:ext cx="1438214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1500" b="1" dirty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τ</a:t>
            </a:r>
            <a:r>
              <a:rPr lang="el-GR" sz="11500" b="1" cap="none" spc="0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ε</a:t>
            </a:r>
            <a:endParaRPr lang="el-GR" sz="11500" b="1" cap="none" spc="0" dirty="0">
              <a:ln w="17780" cmpd="sng">
                <a:solidFill>
                  <a:srgbClr val="002060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7" name="Επεξήγηση με στρογγυλεμένο παραλληλόγραμμο 16"/>
          <p:cNvSpPr/>
          <p:nvPr/>
        </p:nvSpPr>
        <p:spPr>
          <a:xfrm>
            <a:off x="1818572" y="277091"/>
            <a:ext cx="6909792" cy="1170709"/>
          </a:xfrm>
          <a:prstGeom prst="wedgeRoundRectCallout">
            <a:avLst>
              <a:gd name="adj1" fmla="val -55850"/>
              <a:gd name="adj2" fmla="val 5124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spcBef>
                <a:spcPct val="0"/>
              </a:spcBef>
              <a:defRPr/>
            </a:pPr>
            <a:r>
              <a:rPr lang="el-GR" sz="3200" b="1" dirty="0" smtClean="0">
                <a:solidFill>
                  <a:schemeClr val="tx1"/>
                </a:solidFill>
              </a:rPr>
              <a:t>Βάζω δίπλα κι άλλα γράμματα και διαβάζω.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571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</TotalTime>
  <Words>209</Words>
  <Application>Microsoft Office PowerPoint</Application>
  <PresentationFormat>Προβολή στην οθόνη (4:3)</PresentationFormat>
  <Paragraphs>62</Paragraphs>
  <Slides>23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23</vt:i4>
      </vt:variant>
    </vt:vector>
  </HeadingPairs>
  <TitlesOfParts>
    <vt:vector size="24" baseType="lpstr">
      <vt:lpstr>Office Theme</vt:lpstr>
      <vt:lpstr>            Τιτίνα, η κότα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Πώς γράφω Τ τ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            Τιτίνα, η κότα</vt:lpstr>
      <vt:lpstr>Ας διαβάσουμε !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Τιτίνα</dc:title>
  <dc:creator>chatsikou</dc:creator>
  <cp:lastModifiedBy>Eleftheria Papadimitriou</cp:lastModifiedBy>
  <cp:revision>33</cp:revision>
  <dcterms:created xsi:type="dcterms:W3CDTF">2012-10-16T12:28:06Z</dcterms:created>
  <dcterms:modified xsi:type="dcterms:W3CDTF">2020-09-26T18:13:33Z</dcterms:modified>
</cp:coreProperties>
</file>