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78" r:id="rId7"/>
    <p:sldId id="277" r:id="rId8"/>
    <p:sldId id="262" r:id="rId9"/>
    <p:sldId id="263" r:id="rId10"/>
    <p:sldId id="265" r:id="rId11"/>
    <p:sldId id="267" r:id="rId12"/>
    <p:sldId id="269" r:id="rId13"/>
    <p:sldId id="271" r:id="rId14"/>
    <p:sldId id="272" r:id="rId15"/>
    <p:sldId id="273" r:id="rId16"/>
    <p:sldId id="275" r:id="rId17"/>
    <p:sldId id="279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41BC-B269-4825-889B-9893D0D79A61}" type="datetimeFigureOut">
              <a:rPr lang="el-GR" smtClean="0"/>
              <a:pPr/>
              <a:t>22/3/2020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3A3C-6130-4342-A677-AEED027617F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41BC-B269-4825-889B-9893D0D79A61}" type="datetimeFigureOut">
              <a:rPr lang="el-GR" smtClean="0"/>
              <a:pPr/>
              <a:t>22/3/2020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3A3C-6130-4342-A677-AEED027617F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41BC-B269-4825-889B-9893D0D79A61}" type="datetimeFigureOut">
              <a:rPr lang="el-GR" smtClean="0"/>
              <a:pPr/>
              <a:t>22/3/2020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3A3C-6130-4342-A677-AEED027617F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41BC-B269-4825-889B-9893D0D79A61}" type="datetimeFigureOut">
              <a:rPr lang="el-GR" smtClean="0"/>
              <a:pPr/>
              <a:t>22/3/2020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3A3C-6130-4342-A677-AEED027617F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41BC-B269-4825-889B-9893D0D79A61}" type="datetimeFigureOut">
              <a:rPr lang="el-GR" smtClean="0"/>
              <a:pPr/>
              <a:t>22/3/2020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3A3C-6130-4342-A677-AEED027617F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41BC-B269-4825-889B-9893D0D79A61}" type="datetimeFigureOut">
              <a:rPr lang="el-GR" smtClean="0"/>
              <a:pPr/>
              <a:t>22/3/2020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3A3C-6130-4342-A677-AEED027617F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41BC-B269-4825-889B-9893D0D79A61}" type="datetimeFigureOut">
              <a:rPr lang="el-GR" smtClean="0"/>
              <a:pPr/>
              <a:t>22/3/2020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3A3C-6130-4342-A677-AEED027617F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41BC-B269-4825-889B-9893D0D79A61}" type="datetimeFigureOut">
              <a:rPr lang="el-GR" smtClean="0"/>
              <a:pPr/>
              <a:t>22/3/2020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3A3C-6130-4342-A677-AEED027617F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41BC-B269-4825-889B-9893D0D79A61}" type="datetimeFigureOut">
              <a:rPr lang="el-GR" smtClean="0"/>
              <a:pPr/>
              <a:t>22/3/2020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3A3C-6130-4342-A677-AEED027617F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41BC-B269-4825-889B-9893D0D79A61}" type="datetimeFigureOut">
              <a:rPr lang="el-GR" smtClean="0"/>
              <a:pPr/>
              <a:t>22/3/2020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3A3C-6130-4342-A677-AEED027617F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41BC-B269-4825-889B-9893D0D79A61}" type="datetimeFigureOut">
              <a:rPr lang="el-GR" smtClean="0"/>
              <a:pPr/>
              <a:t>22/3/2020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3A3C-6130-4342-A677-AEED027617F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841BC-B269-4825-889B-9893D0D79A61}" type="datetimeFigureOut">
              <a:rPr lang="el-GR" smtClean="0"/>
              <a:pPr/>
              <a:t>22/3/2020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C3A3C-6130-4342-A677-AEED027617F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NqsNTdK7qv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669196" y="4149080"/>
            <a:ext cx="4907422" cy="1470025"/>
          </a:xfrm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Τι κρύβει το μπαούλο;</a:t>
            </a:r>
            <a:endParaRPr lang="el-GR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3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61" y="3489412"/>
            <a:ext cx="2521294" cy="2392078"/>
          </a:xfrm>
          <a:prstGeom prst="rect">
            <a:avLst/>
          </a:prstGeom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72925"/>
            <a:ext cx="3302793" cy="32257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7664" y="6516052"/>
            <a:ext cx="5790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ΔΑΣΚΑΛΑ : ΕΛΕΥΘΕΡΙΑ ΠΑΠΑΔΗΜΗΤΡΙΟΥ</a:t>
            </a:r>
            <a:endParaRPr lang="el-GR" sz="2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061" y="572925"/>
            <a:ext cx="43929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 smtClean="0">
                <a:solidFill>
                  <a:schemeClr val="bg1"/>
                </a:solidFill>
              </a:rPr>
              <a:t>ΓΛΩΣΣΑ Α’  - ΕΝΟΤΗΤΑ  7 ΚΑΡΑΒΙΑ</a:t>
            </a:r>
            <a:endParaRPr lang="el-GR" sz="28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0444" b="14353"/>
          <a:stretch>
            <a:fillRect/>
          </a:stretch>
        </p:blipFill>
        <p:spPr bwMode="auto">
          <a:xfrm>
            <a:off x="0" y="0"/>
            <a:ext cx="85724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6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500174"/>
            <a:ext cx="1484227" cy="2315396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3275856" y="4607727"/>
            <a:ext cx="5868144" cy="2285992"/>
          </a:xfrm>
          <a:prstGeom prst="wedgeRoundRectCallout">
            <a:avLst>
              <a:gd name="adj1" fmla="val 33060"/>
              <a:gd name="adj2" fmla="val -8406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Κύκλωσε όλες τις λέξεις με απόστροφο.</a:t>
            </a:r>
            <a:endParaRPr lang="el-GR" sz="36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7 - Έλλειψη"/>
          <p:cNvSpPr/>
          <p:nvPr/>
        </p:nvSpPr>
        <p:spPr>
          <a:xfrm>
            <a:off x="3786182" y="1000108"/>
            <a:ext cx="928694" cy="5000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5643570" y="1000108"/>
            <a:ext cx="1071570" cy="5000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2285984" y="1357298"/>
            <a:ext cx="642942" cy="5000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Έλλειψη"/>
          <p:cNvSpPr/>
          <p:nvPr/>
        </p:nvSpPr>
        <p:spPr>
          <a:xfrm>
            <a:off x="3143240" y="2000240"/>
            <a:ext cx="428628" cy="5000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2857488" y="2357430"/>
            <a:ext cx="500066" cy="5000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Έλλειψη"/>
          <p:cNvSpPr/>
          <p:nvPr/>
        </p:nvSpPr>
        <p:spPr>
          <a:xfrm>
            <a:off x="6143636" y="3714752"/>
            <a:ext cx="642942" cy="5000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Έλλειψη"/>
          <p:cNvSpPr/>
          <p:nvPr/>
        </p:nvSpPr>
        <p:spPr>
          <a:xfrm>
            <a:off x="285720" y="4071942"/>
            <a:ext cx="571504" cy="5000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Έλλειψη"/>
          <p:cNvSpPr/>
          <p:nvPr/>
        </p:nvSpPr>
        <p:spPr>
          <a:xfrm>
            <a:off x="1000100" y="4357694"/>
            <a:ext cx="642942" cy="5000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Έλλειψη"/>
          <p:cNvSpPr/>
          <p:nvPr/>
        </p:nvSpPr>
        <p:spPr>
          <a:xfrm>
            <a:off x="2071670" y="4357694"/>
            <a:ext cx="928694" cy="5000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620688"/>
            <a:ext cx="862358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36" y="3284984"/>
            <a:ext cx="1500530" cy="2600919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3581179" y="4149080"/>
            <a:ext cx="5143536" cy="1916832"/>
          </a:xfrm>
          <a:prstGeom prst="wedgeRoundRectCallout">
            <a:avLst>
              <a:gd name="adj1" fmla="val -69064"/>
              <a:gd name="adj2" fmla="val -4200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Ποια γράμματα έφυγαν;</a:t>
            </a:r>
            <a:endParaRPr lang="el-G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2947" y="2694404"/>
            <a:ext cx="2811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CC00CC"/>
                </a:solidFill>
                <a:latin typeface="Book Antiqua" panose="02040602050305030304" pitchFamily="18" charset="0"/>
              </a:rPr>
              <a:t>ΤΕΤΡΑΔΙΟ ΓΛΩΣΣΑΣ – Β’ ΤΕΥΧΟΣ σελ. 35</a:t>
            </a:r>
            <a:endParaRPr lang="el-GR" sz="2400" b="1" dirty="0">
              <a:solidFill>
                <a:srgbClr val="CC00CC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0222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pirate-girl-with-parrot-on-fing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3905603"/>
            <a:ext cx="1995766" cy="2619741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11560" y="4286256"/>
            <a:ext cx="4889134" cy="2239088"/>
          </a:xfrm>
          <a:prstGeom prst="wedgeRoundRectCallout">
            <a:avLst>
              <a:gd name="adj1" fmla="val 64187"/>
              <a:gd name="adj2" fmla="val 4999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Aka-AcidGR5yearsold" pitchFamily="2" charset="-95"/>
              </a:rPr>
              <a:t>Δες προσεκτικά και βρες ποια γράμματα φεύγουν για δουλειά.</a:t>
            </a:r>
            <a:endParaRPr lang="el-G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Aka-AcidGR5yearsold" pitchFamily="2" charset="-95"/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 rot="5400000" flipH="1" flipV="1">
            <a:off x="1000100" y="2285992"/>
            <a:ext cx="714380" cy="14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εία γραμμή σύνδεσης"/>
          <p:cNvCxnSpPr/>
          <p:nvPr/>
        </p:nvCxnSpPr>
        <p:spPr>
          <a:xfrm rot="5400000" flipH="1" flipV="1">
            <a:off x="2643174" y="2285992"/>
            <a:ext cx="714380" cy="14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εία γραμμή σύνδεσης"/>
          <p:cNvCxnSpPr/>
          <p:nvPr/>
        </p:nvCxnSpPr>
        <p:spPr>
          <a:xfrm rot="5400000" flipH="1" flipV="1">
            <a:off x="642910" y="2857496"/>
            <a:ext cx="714380" cy="14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εία γραμμή σύνδεσης"/>
          <p:cNvCxnSpPr/>
          <p:nvPr/>
        </p:nvCxnSpPr>
        <p:spPr>
          <a:xfrm rot="5400000" flipH="1" flipV="1">
            <a:off x="5786446" y="2857496"/>
            <a:ext cx="714380" cy="14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 rot="5400000" flipH="1" flipV="1">
            <a:off x="3286116" y="3357562"/>
            <a:ext cx="714380" cy="14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1643050"/>
            <a:ext cx="9081317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429000"/>
            <a:ext cx="155734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500438"/>
            <a:ext cx="1643074" cy="39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4000504"/>
            <a:ext cx="1357322" cy="40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4429132"/>
            <a:ext cx="1357322" cy="45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4929198"/>
            <a:ext cx="1857388" cy="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02683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0" y="3103434"/>
            <a:ext cx="92237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cap="none" spc="2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Να  πάω σ’ ένα μακρινό νησί</a:t>
            </a:r>
            <a:endParaRPr lang="el-GR" sz="5400" b="1" spc="200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l-GR" sz="5400" b="1" cap="none" spc="2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με  τ’  άσπρο   μου  καράβι.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11560" y="3212976"/>
            <a:ext cx="4884004" cy="2952328"/>
          </a:xfrm>
          <a:prstGeom prst="wedgeRoundRectCallout">
            <a:avLst>
              <a:gd name="adj1" fmla="val -51151"/>
              <a:gd name="adj2" fmla="val -78394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Aka-AcidGR5yearsold" pitchFamily="2" charset="-95"/>
              </a:rPr>
              <a:t>Για να βάλεις λέξεις σε αλφαβητική σειρά , πρέπει να κοιτάξεις το πρώτο γράμμα τους. Μετά διαλέγεις </a:t>
            </a:r>
            <a:r>
              <a:rPr lang="el-GR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Aka-AcidGR5yearsold" pitchFamily="2" charset="-95"/>
              </a:rPr>
              <a:t>πρώτη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Aka-AcidGR5yearsold" pitchFamily="2" charset="-95"/>
              </a:rPr>
              <a:t> τη λέξη που το γράμμα της είναι πιο μπροστά στο αλφάβητο</a:t>
            </a: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Aka-AcidGR5yearsold" pitchFamily="2" charset="-95"/>
              </a:rPr>
              <a:t>. </a:t>
            </a:r>
            <a:endParaRPr lang="el-G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Aka-AcidGR5yearsold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857496"/>
            <a:ext cx="2000264" cy="73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3571876"/>
            <a:ext cx="1857388" cy="61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4357694"/>
            <a:ext cx="1928826" cy="61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4857760"/>
            <a:ext cx="1428760" cy="65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5581794"/>
            <a:ext cx="1571636" cy="49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1511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2915816" y="1196752"/>
            <a:ext cx="5400600" cy="2160240"/>
          </a:xfrm>
          <a:prstGeom prst="wedgeRoundRectCallout">
            <a:avLst>
              <a:gd name="adj1" fmla="val -48897"/>
              <a:gd name="adj2" fmla="val 8917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rgbClr val="CC00CC"/>
                </a:solidFill>
                <a:latin typeface="Book Antiqua" panose="02040602050305030304" pitchFamily="18" charset="0"/>
              </a:rPr>
              <a:t>Θα ήθελα να διαβάσετε ξανά το κείμενο του βιβλίου 3-4 φορές και να αντιγράψετε τη φράση στην άσκηση 4 στο γαλάζιο τετράδιο 3 φορές </a:t>
            </a:r>
            <a:endParaRPr lang="el-GR" sz="2400" b="1" dirty="0">
              <a:solidFill>
                <a:srgbClr val="CC00CC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98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31840" y="691796"/>
            <a:ext cx="4813367" cy="3625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3203848" y="5157192"/>
            <a:ext cx="5256584" cy="1080120"/>
          </a:xfrm>
          <a:prstGeom prst="wedgeRoundRectCallout">
            <a:avLst>
              <a:gd name="adj1" fmla="val -55385"/>
              <a:gd name="adj2" fmla="val -92898"/>
              <a:gd name="adj3" fmla="val 16667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   Τι βλέπεις στην εικόνα ;</a:t>
            </a:r>
            <a:endParaRPr lang="el-GR" sz="2400" b="1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65991"/>
            <a:ext cx="2075751" cy="23311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59" y="1124744"/>
            <a:ext cx="2075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CC00CC"/>
                </a:solidFill>
                <a:latin typeface="Book Antiqua" panose="02040602050305030304" pitchFamily="18" charset="0"/>
              </a:rPr>
              <a:t>ΒΙΒΛΙΟ ΓΛΩΣΣΑΣ – Β’ ΤΕΥΧΟΣ σελ. 35</a:t>
            </a:r>
            <a:endParaRPr lang="el-GR" sz="2400" b="1" dirty="0">
              <a:solidFill>
                <a:srgbClr val="CC00CC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29388" cy="683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453" y="3978987"/>
            <a:ext cx="1614855" cy="1712204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6588224" y="833714"/>
            <a:ext cx="2354560" cy="2196824"/>
          </a:xfrm>
          <a:prstGeom prst="wedgeRoundRectCallout">
            <a:avLst>
              <a:gd name="adj1" fmla="val -18705"/>
              <a:gd name="adj2" fmla="val 92720"/>
              <a:gd name="adj3" fmla="val 16667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Ποιος είναι ο τίτλος του μαθήματος </a:t>
            </a:r>
            <a:r>
              <a:rPr lang="el-GR" sz="2000" b="1" dirty="0" smtClean="0">
                <a:solidFill>
                  <a:srgbClr val="C00000"/>
                </a:solidFill>
              </a:rPr>
              <a:t>;</a:t>
            </a:r>
            <a:endParaRPr lang="el-GR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29388" cy="683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873258"/>
            <a:ext cx="2229609" cy="2229609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588224" y="1196752"/>
            <a:ext cx="2055742" cy="2017934"/>
          </a:xfrm>
          <a:prstGeom prst="wedgeRoundRectCallout">
            <a:avLst>
              <a:gd name="adj1" fmla="val -6392"/>
              <a:gd name="adj2" fmla="val 72711"/>
              <a:gd name="adj3" fmla="val 16667"/>
            </a:avLst>
          </a:prstGeom>
          <a:ln>
            <a:solidFill>
              <a:srgbClr val="CC00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Aka-AcidGR5yearsold" pitchFamily="2" charset="-95"/>
              </a:rPr>
              <a:t>Ας διαβάσει ο καθένας το κείμενο σιωπηλά 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ka-AcidGR5yearsold" pitchFamily="2" charset="-95"/>
              </a:rPr>
              <a:t>.</a:t>
            </a:r>
            <a:endParaRPr 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ka-AcidGR5yearsold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0444" b="14353"/>
          <a:stretch>
            <a:fillRect/>
          </a:stretch>
        </p:blipFill>
        <p:spPr bwMode="auto">
          <a:xfrm>
            <a:off x="-1" y="0"/>
            <a:ext cx="85724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- 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2376264" cy="4630458"/>
          </a:xfrm>
          <a:prstGeom prst="rect">
            <a:avLst/>
          </a:prstGeom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2195736" y="1052736"/>
            <a:ext cx="6480720" cy="2448272"/>
          </a:xfrm>
          <a:prstGeom prst="wedgeRoundRectCallout">
            <a:avLst>
              <a:gd name="adj1" fmla="val -55021"/>
              <a:gd name="adj2" fmla="val 4408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Τι έγινε σήμερα στην ιστορία μας ;</a:t>
            </a:r>
          </a:p>
          <a:p>
            <a:pPr algn="ctr"/>
            <a:endParaRPr lang="el-GR" sz="2800" b="1" dirty="0" smtClean="0">
              <a:solidFill>
                <a:srgbClr val="00B05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l-GR" sz="2800" b="1" dirty="0" smtClean="0">
                <a:solidFill>
                  <a:srgbClr val="CC00CC"/>
                </a:solidFill>
                <a:latin typeface="Book Antiqua" panose="02040602050305030304" pitchFamily="18" charset="0"/>
              </a:rPr>
              <a:t>Τι πιστεύεις ότι κρύβει το μπαούλο </a:t>
            </a:r>
            <a:r>
              <a:rPr lang="el-GR" sz="28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;</a:t>
            </a:r>
            <a:endParaRPr lang="el-GR" sz="2800" b="1" dirty="0">
              <a:solidFill>
                <a:srgbClr val="00B050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61048"/>
            <a:ext cx="2931149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2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16" y="714356"/>
            <a:ext cx="2596882" cy="3357586"/>
          </a:xfr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3995936" y="116632"/>
            <a:ext cx="4719468" cy="2812302"/>
          </a:xfrm>
          <a:prstGeom prst="wedgeRoundRectCallout">
            <a:avLst>
              <a:gd name="adj1" fmla="val -67067"/>
              <a:gd name="adj2" fmla="val 670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 smtClean="0">
                <a:ln>
                  <a:solidFill>
                    <a:sysClr val="windowText" lastClr="000000"/>
                  </a:solidFill>
                </a:ln>
                <a:latin typeface="Book Antiqua" panose="02040602050305030304" pitchFamily="18" charset="0"/>
                <a:cs typeface="Calibri" panose="020F0502020204030204" pitchFamily="34" charset="0"/>
              </a:rPr>
              <a:t>Το ξέρεις ότι υπάρχει και άλλη παρόμοια λέξη ; </a:t>
            </a:r>
            <a:endParaRPr lang="el-GR" sz="3600" dirty="0">
              <a:ln>
                <a:solidFill>
                  <a:sysClr val="windowText" lastClr="000000"/>
                </a:solidFill>
              </a:ln>
              <a:latin typeface="Book Antiqua" panose="0204060205030503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57158" y="4000504"/>
            <a:ext cx="8679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Aka-AcidGR-TotallyPlain" pitchFamily="2" charset="0"/>
              </a:rPr>
              <a:t>μπαούλο= σεντούκι</a:t>
            </a:r>
            <a:endParaRPr lang="el-G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Aka-AcidGR-TotallyPlai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0444" b="14353"/>
          <a:stretch>
            <a:fillRect/>
          </a:stretch>
        </p:blipFill>
        <p:spPr bwMode="auto">
          <a:xfrm>
            <a:off x="-1" y="0"/>
            <a:ext cx="85724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6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556792"/>
            <a:ext cx="1907705" cy="2692803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3347864" y="4653136"/>
            <a:ext cx="5655572" cy="2208136"/>
          </a:xfrm>
          <a:prstGeom prst="wedgeRoundRectCallout">
            <a:avLst>
              <a:gd name="adj1" fmla="val 32613"/>
              <a:gd name="adj2" fmla="val -7609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Aka-AcidGR5yearsold" pitchFamily="2" charset="-95"/>
              </a:rPr>
              <a:t>Κοιτάξτε τα σημαδάκια της στίξης. Βλέπετε κάτι καινούριο;</a:t>
            </a:r>
            <a:endParaRPr lang="el-G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Aka-AcidGR5yearsold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l-GR" sz="3600" dirty="0" smtClean="0">
                <a:latin typeface="Book Antiqua" panose="02040602050305030304" pitchFamily="18" charset="0"/>
              </a:rPr>
              <a:t>Δες «Το παραμύθι με την απόστροφο</a:t>
            </a:r>
            <a:r>
              <a:rPr lang="el-GR" dirty="0" smtClean="0">
                <a:latin typeface="Book Antiqua" panose="02040602050305030304" pitchFamily="18" charset="0"/>
              </a:rPr>
              <a:t>»</a:t>
            </a:r>
            <a:br>
              <a:rPr lang="el-GR" dirty="0" smtClean="0">
                <a:latin typeface="Book Antiqua" panose="02040602050305030304" pitchFamily="18" charset="0"/>
              </a:rPr>
            </a:br>
            <a:r>
              <a:rPr lang="en-US" sz="2700" dirty="0">
                <a:hlinkClick r:id="rId2"/>
              </a:rPr>
              <a:t>https://</a:t>
            </a:r>
            <a:r>
              <a:rPr lang="en-US" sz="2700" dirty="0" smtClean="0">
                <a:hlinkClick r:id="rId2"/>
              </a:rPr>
              <a:t>www.youtube.com/watch?v=NqsNTdK7qvY</a:t>
            </a:r>
            <a:r>
              <a:rPr lang="el-GR" sz="2700" dirty="0" smtClean="0"/>
              <a:t/>
            </a:r>
            <a:br>
              <a:rPr lang="el-GR" sz="2700" dirty="0" smtClean="0"/>
            </a:br>
            <a:endParaRPr lang="el-GR" sz="2700" dirty="0">
              <a:latin typeface="ChemyRetro" pitchFamily="50" charset="0"/>
            </a:endParaRPr>
          </a:p>
        </p:txBody>
      </p:sp>
      <p:pic>
        <p:nvPicPr>
          <p:cNvPr id="1026" name="Picture 2" descr="Αποτέλεσμα εικόνας για το παραμυθι με την απόστροφ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850" y="1528825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189</Words>
  <Application>Microsoft Office PowerPoint</Application>
  <PresentationFormat>Προβολή στην οθόνη (4:3)</PresentationFormat>
  <Paragraphs>22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Τι κρύβει το μπαούλο;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Δες «Το παραμύθι με την απόστροφο» https://www.youtube.com/watch?v=NqsNTdK7qvY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 κρύβει το μπαούλο;</dc:title>
  <dc:creator>Ιωαννα</dc:creator>
  <cp:lastModifiedBy>Eleftheria Papadimitriou</cp:lastModifiedBy>
  <cp:revision>48</cp:revision>
  <dcterms:created xsi:type="dcterms:W3CDTF">2013-03-30T13:29:14Z</dcterms:created>
  <dcterms:modified xsi:type="dcterms:W3CDTF">2020-03-22T14:11:57Z</dcterms:modified>
</cp:coreProperties>
</file>