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308" r:id="rId4"/>
    <p:sldId id="257" r:id="rId5"/>
    <p:sldId id="260" r:id="rId6"/>
    <p:sldId id="264" r:id="rId7"/>
    <p:sldId id="266" r:id="rId8"/>
    <p:sldId id="268" r:id="rId9"/>
    <p:sldId id="310" r:id="rId10"/>
    <p:sldId id="311" r:id="rId11"/>
    <p:sldId id="269" r:id="rId12"/>
    <p:sldId id="267" r:id="rId13"/>
    <p:sldId id="272" r:id="rId14"/>
    <p:sldId id="273" r:id="rId15"/>
    <p:sldId id="274" r:id="rId16"/>
    <p:sldId id="309" r:id="rId17"/>
    <p:sldId id="276" r:id="rId18"/>
    <p:sldId id="282" r:id="rId19"/>
    <p:sldId id="283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AB7C2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7726-D578-4F18-8A6F-30090C4F3725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9630-1044-4AE3-9B66-2A3FE3FA9A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7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Διαβάζω 3 φορές. Την 3</a:t>
            </a:r>
            <a:r>
              <a:rPr lang="el-GR" baseline="30000" dirty="0" smtClean="0"/>
              <a:t>η</a:t>
            </a:r>
            <a:r>
              <a:rPr lang="el-GR" dirty="0" smtClean="0"/>
              <a:t> φορά τα παιδιά χειροκροτούν όποτε ακούν μια λέξη με σ.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3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Διαβάζω 3 φορές. Την 3</a:t>
            </a:r>
            <a:r>
              <a:rPr lang="el-GR" baseline="30000" dirty="0" smtClean="0"/>
              <a:t>η</a:t>
            </a:r>
            <a:r>
              <a:rPr lang="el-GR" dirty="0" smtClean="0"/>
              <a:t> φορά τα παιδιά χειροκροτούν όποτε ακούν μια λέξη με σ.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3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Εντοπίζουμε</a:t>
            </a:r>
            <a:r>
              <a:rPr lang="el-GR" baseline="0" dirty="0" smtClean="0"/>
              <a:t> τα σημεία στίξης , λέμε πότε τα χρησιμοποιούμε και τα ποιηματάκια που έχουμε μάθει.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6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Μετα</a:t>
            </a:r>
            <a:r>
              <a:rPr lang="el-GR" dirty="0" smtClean="0"/>
              <a:t> την άσκηση φτιάχνουμε τον άξονα λέξεων του σ:</a:t>
            </a:r>
            <a:r>
              <a:rPr lang="el-GR" baseline="0" dirty="0" smtClean="0"/>
              <a:t> σαλιγκάρι, σακούλα, σκίουρος , σκύλος, σεντόνι, σοκολάτα, σαμπρέλα, σέλινο, σαλάτα, σκουπίδια, </a:t>
            </a:r>
            <a:r>
              <a:rPr lang="el-GR" baseline="0" dirty="0" err="1" smtClean="0"/>
              <a:t>στιλό</a:t>
            </a:r>
            <a:r>
              <a:rPr lang="el-GR" baseline="0" dirty="0" smtClean="0"/>
              <a:t>, σέλα, σερπαντίνα, σπουργίτι, σιτάρι, σταγόνα, σκούπα, σανίδα, σελίδα, σαλόνι, σημαία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79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9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4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8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2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2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2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9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1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8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2BEB-FF06-4EB4-B145-44CAAFEE0928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66"/>
            <a:ext cx="9144000" cy="6905866"/>
          </a:xfrm>
          <a:prstGeom prst="rect">
            <a:avLst/>
          </a:prstGeom>
          <a:ln>
            <a:noFill/>
          </a:ln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0" y="6520408"/>
            <a:ext cx="9144000" cy="337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0" y="1484784"/>
            <a:ext cx="9144000" cy="3384376"/>
          </a:xfrm>
          <a:prstGeom prst="rect">
            <a:avLst/>
          </a:prstGeom>
          <a:solidFill>
            <a:srgbClr val="4A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400" b="1" dirty="0" err="1" smtClean="0">
                <a:solidFill>
                  <a:srgbClr val="FF0000"/>
                </a:solidFill>
              </a:rPr>
              <a:t>Σ,σ,ς</a:t>
            </a:r>
            <a:endParaRPr lang="el-GR" sz="5400" b="1" dirty="0">
              <a:solidFill>
                <a:srgbClr val="FF0000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 smtClean="0">
                <a:solidFill>
                  <a:srgbClr val="00FF00"/>
                </a:solidFill>
              </a:rPr>
              <a:t>Τάσος , το σαλιγκάρι</a:t>
            </a:r>
            <a:endParaRPr lang="el-GR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377774" y="2384253"/>
            <a:ext cx="10502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ς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>
            <a:stCxn id="4" idx="3"/>
          </p:cNvCxnSpPr>
          <p:nvPr/>
        </p:nvCxnSpPr>
        <p:spPr>
          <a:xfrm>
            <a:off x="1884029" y="2256469"/>
            <a:ext cx="1431566" cy="596467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971600" y="1471639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834335" y="3273758"/>
            <a:ext cx="1152128" cy="305102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884029" y="4001472"/>
            <a:ext cx="1102434" cy="430476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1825118" y="4627046"/>
            <a:ext cx="1170562" cy="895374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87380" y="1278920"/>
            <a:ext cx="16562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ας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159150" y="2420888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037322" y="357886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087015" y="4723458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89389" y="2431048"/>
            <a:ext cx="12057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ις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449266" y="3511168"/>
            <a:ext cx="157767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ος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508577" y="4663296"/>
            <a:ext cx="14590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ες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42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-16055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2174"/>
            <a:ext cx="3816424" cy="27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652"/>
            <a:ext cx="1800200" cy="1618157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588692" y="240888"/>
            <a:ext cx="3999532" cy="2179999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Βρίσκουμε όλα τα Σ σ </a:t>
            </a:r>
            <a:r>
              <a:rPr lang="el-GR" sz="3600" b="1" dirty="0" smtClean="0">
                <a:solidFill>
                  <a:schemeClr val="tx1"/>
                </a:solidFill>
              </a:rPr>
              <a:t>ς και τα βάφουμε κίτρινα.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2360503" y="25649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716016" y="2564904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5339052" y="2569363"/>
            <a:ext cx="28803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478570" y="335699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419872" y="3950366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6156176" y="2564904"/>
            <a:ext cx="28803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051720" y="4725144"/>
            <a:ext cx="195273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1403648" y="6165304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Επεξήγηση με στρογγυλεμένο παραλληλόγραμμο 17"/>
          <p:cNvSpPr/>
          <p:nvPr/>
        </p:nvSpPr>
        <p:spPr>
          <a:xfrm>
            <a:off x="2588692" y="240888"/>
            <a:ext cx="3999532" cy="2149562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Διαβάζουμε!</a:t>
            </a:r>
            <a:endParaRPr lang="el-G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0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147"/>
            <a:ext cx="1800200" cy="1503167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555776" y="240888"/>
            <a:ext cx="6048672" cy="20359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Το κείμενό μας σήμερα έχει πολλά σημαδάκια. Ας τα βρούμε!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099168" y="2636912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099168" y="3501008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070880" y="4725144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114948" y="5517232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114948" y="6266803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7697909" y="2566361"/>
            <a:ext cx="361376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619672" y="3294825"/>
            <a:ext cx="361376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7517221" y="3440507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3848954" y="3884775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915816" y="4725144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735128" y="6256784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1762352" y="5517232"/>
            <a:ext cx="361376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7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471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4640337"/>
            <a:ext cx="2323219" cy="144899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87824" y="4313977"/>
            <a:ext cx="5597468" cy="2101714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Μπορούμε να σκεφτούμε λέξεις που να ξεκινούν με σ;</a:t>
            </a:r>
            <a:endParaRPr lang="el-G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8" y="4221088"/>
            <a:ext cx="2287492" cy="2287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771800" y="4313977"/>
            <a:ext cx="6372200" cy="2101714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Τι άλλα ονόματα θα μπορούσαμε να δώσουμε στο σαλιγκάρι;</a:t>
            </a:r>
            <a:endParaRPr lang="el-G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5" y="260516"/>
            <a:ext cx="792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8" y="4221088"/>
            <a:ext cx="2287492" cy="2287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538734" y="4527941"/>
            <a:ext cx="6425754" cy="1258499"/>
          </a:xfrm>
          <a:prstGeom prst="wedgeRoundRectCallout">
            <a:avLst>
              <a:gd name="adj1" fmla="val -58197"/>
              <a:gd name="adj2" fmla="val -488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Κυκλώνουμε όλα τα Σ σ ς.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433433" y="908720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238507" y="908720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348841" y="169321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114798" y="1709192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4257242" y="1686566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422201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3114798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4716016" y="2357264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4987006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378894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3229588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342112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8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66"/>
            <a:ext cx="9144000" cy="6905866"/>
          </a:xfrm>
          <a:prstGeom prst="rect">
            <a:avLst/>
          </a:prstGeom>
          <a:ln>
            <a:noFill/>
          </a:ln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0" y="6520408"/>
            <a:ext cx="9144000" cy="337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0" y="1484784"/>
            <a:ext cx="9144000" cy="3384376"/>
          </a:xfrm>
          <a:prstGeom prst="rect">
            <a:avLst/>
          </a:prstGeom>
          <a:solidFill>
            <a:srgbClr val="4A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400" b="1" dirty="0" err="1" smtClean="0">
                <a:solidFill>
                  <a:srgbClr val="FF0000"/>
                </a:solidFill>
              </a:rPr>
              <a:t>Σ,σ,ς</a:t>
            </a:r>
            <a:endParaRPr lang="el-GR" sz="5400" b="1" dirty="0">
              <a:solidFill>
                <a:srgbClr val="FF0000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 smtClean="0">
                <a:solidFill>
                  <a:srgbClr val="00FF00"/>
                </a:solidFill>
              </a:rPr>
              <a:t>Τάσος , το σαλιγκάρι</a:t>
            </a:r>
            <a:endParaRPr lang="el-GR" sz="6000" b="1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1703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Τετράδιο Εργασιών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66836"/>
          <a:stretch/>
        </p:blipFill>
        <p:spPr bwMode="auto">
          <a:xfrm>
            <a:off x="-58035" y="0"/>
            <a:ext cx="5063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είναι αυτό;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816901" y="581215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βρούμε το </a:t>
            </a:r>
            <a:r>
              <a:rPr lang="el-GR" sz="4000" b="1" dirty="0" smtClean="0"/>
              <a:t>γράμμα </a:t>
            </a:r>
            <a:r>
              <a:rPr lang="el-GR" sz="4000" b="1" dirty="0" err="1" smtClean="0"/>
              <a:t>Σ,σ,ς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8" name="Έλλειψη 7"/>
          <p:cNvSpPr/>
          <p:nvPr/>
        </p:nvSpPr>
        <p:spPr>
          <a:xfrm>
            <a:off x="1547664" y="1009849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458886" y="771571"/>
            <a:ext cx="394688" cy="60112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067944" y="908452"/>
            <a:ext cx="197344" cy="60112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2123728" y="1509578"/>
            <a:ext cx="197344" cy="60112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64226"/>
            <a:ext cx="2857500" cy="2568539"/>
          </a:xfrm>
          <a:prstGeom prst="rect">
            <a:avLst/>
          </a:prstGeom>
        </p:spPr>
      </p:pic>
      <p:sp>
        <p:nvSpPr>
          <p:cNvPr id="13" name="Έλλειψη 12"/>
          <p:cNvSpPr/>
          <p:nvPr/>
        </p:nvSpPr>
        <p:spPr>
          <a:xfrm>
            <a:off x="2261542" y="1524218"/>
            <a:ext cx="197344" cy="60112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195058" y="1064700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7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3627" r="30164"/>
          <a:stretch/>
        </p:blipFill>
        <p:spPr bwMode="auto">
          <a:xfrm>
            <a:off x="467544" y="188639"/>
            <a:ext cx="4680520" cy="58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2578593" cy="231783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5168335" y="521096"/>
            <a:ext cx="3987258" cy="2728068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βρούμε </a:t>
            </a:r>
            <a:r>
              <a:rPr lang="el-GR" sz="4000" b="1" dirty="0" smtClean="0"/>
              <a:t>αν υπάρχει το γράμμα </a:t>
            </a:r>
            <a:r>
              <a:rPr lang="el-GR" sz="4000" b="1" dirty="0" err="1" smtClean="0"/>
              <a:t>Σ,σ,ς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11760" y="991012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5134682" y="502135"/>
            <a:ext cx="3987258" cy="2728068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Πού να είναι άραγε αυτό το σχολείο;</a:t>
            </a:r>
            <a:endParaRPr lang="el-GR" sz="36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8" y="64956"/>
            <a:ext cx="6979604" cy="6728087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>
            <a:off x="3578215" y="1333363"/>
            <a:ext cx="1209809" cy="72748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4274500" y="2348880"/>
            <a:ext cx="178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λημνοσ</a:t>
            </a:r>
            <a:endParaRPr lang="el-G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1069" t="16891" b="26505"/>
          <a:stretch/>
        </p:blipFill>
        <p:spPr bwMode="auto">
          <a:xfrm>
            <a:off x="395536" y="908720"/>
            <a:ext cx="4608512" cy="40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68710" y="513391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βρού</a:t>
            </a:r>
            <a:r>
              <a:rPr lang="el-GR" sz="4000" b="1" dirty="0" smtClean="0"/>
              <a:t>με </a:t>
            </a:r>
            <a:r>
              <a:rPr lang="el-GR" sz="4000" b="1" dirty="0" smtClean="0"/>
              <a:t>αν υπάρχει το γράμμα </a:t>
            </a:r>
            <a:r>
              <a:rPr lang="el-GR" sz="4000" b="1" dirty="0" err="1" smtClean="0"/>
              <a:t>Σ,σ,ς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99" y="4149080"/>
            <a:ext cx="2857500" cy="2386012"/>
          </a:xfrm>
          <a:prstGeom prst="rect">
            <a:avLst/>
          </a:prstGeom>
        </p:spPr>
      </p:pic>
      <p:sp>
        <p:nvSpPr>
          <p:cNvPr id="7" name="Έλλειψη 6"/>
          <p:cNvSpPr/>
          <p:nvPr/>
        </p:nvSpPr>
        <p:spPr>
          <a:xfrm>
            <a:off x="2951820" y="2924944"/>
            <a:ext cx="396044" cy="50405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2" y="116632"/>
            <a:ext cx="623486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1668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7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447684" y="2462"/>
            <a:ext cx="58150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σαλάτα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1815" y="2057400"/>
            <a:ext cx="21932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18545" y="2057399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325921" y="2057398"/>
            <a:ext cx="19083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τα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-43281" y="4794409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429122" y="4794407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367584" y="4808629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912295" y="480060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546730" y="4753211"/>
            <a:ext cx="878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τ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7696872" y="472440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7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29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8229600" cy="19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1000" y="3962400"/>
            <a:ext cx="1600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3962400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962400"/>
            <a:ext cx="1524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962400"/>
            <a:ext cx="1600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67097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2541490" y="4509120"/>
            <a:ext cx="13484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σα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96923" y="4522770"/>
            <a:ext cx="1279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/>
                <a:solidFill>
                  <a:srgbClr val="FF0066"/>
                </a:solidFill>
                <a:effectLst/>
              </a:rPr>
              <a:t>λα</a:t>
            </a:r>
            <a:endParaRPr lang="el-GR" sz="8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932040" y="4556667"/>
            <a:ext cx="11839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/>
                <a:solidFill>
                  <a:srgbClr val="00B050"/>
                </a:solidFill>
              </a:rPr>
              <a:t>τ</a:t>
            </a:r>
            <a:r>
              <a:rPr lang="el-GR" sz="8000" b="1" cap="none" spc="0" dirty="0" smtClean="0">
                <a:ln/>
                <a:solidFill>
                  <a:srgbClr val="00B050"/>
                </a:solidFill>
                <a:effectLst/>
              </a:rPr>
              <a:t>α</a:t>
            </a:r>
            <a:endParaRPr lang="el-GR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389904" y="4430722"/>
            <a:ext cx="542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΄</a:t>
            </a:r>
            <a:endParaRPr lang="el-GR" sz="88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3284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3516903" y="4501569"/>
            <a:ext cx="27505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Σαλάτα </a:t>
            </a:r>
            <a:endParaRPr lang="el-G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23" y="4963949"/>
            <a:ext cx="1368152" cy="136815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1999" y="5229225"/>
            <a:ext cx="307148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+mn-lt"/>
                <a:ea typeface="Aka-AcidGR-DiaryGirl" pitchFamily="2" charset="-95"/>
              </a:rPr>
              <a:t>σα</a:t>
            </a:r>
            <a:r>
              <a:rPr lang="en-US" sz="4000" b="1" dirty="0" err="1">
                <a:latin typeface="+mn-lt"/>
                <a:ea typeface="Aka-AcidGR-DiaryGirl" pitchFamily="2" charset="-95"/>
              </a:rPr>
              <a:t>κούλ</a:t>
            </a:r>
            <a:r>
              <a:rPr lang="en-US" sz="4000" b="1" dirty="0">
                <a:latin typeface="+mn-lt"/>
                <a:ea typeface="Aka-AcidGR-DiaryGirl" pitchFamily="2" charset="-95"/>
              </a:rPr>
              <a:t>α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3860800"/>
            <a:ext cx="280843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+mn-lt"/>
                <a:ea typeface="Aka-AcidGR-DiaryGirl" pitchFamily="2" charset="-95"/>
              </a:rPr>
              <a:t>Άρης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3500438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+mn-lt"/>
                <a:ea typeface="Aka-AcidGR-DiaryGirl" pitchFamily="2" charset="-95"/>
              </a:rPr>
              <a:t>Ορφέ</a:t>
            </a:r>
            <a:r>
              <a:rPr lang="en-US" sz="4400" b="1" dirty="0">
                <a:latin typeface="+mn-lt"/>
                <a:ea typeface="Aka-AcidGR-DiaryGirl" pitchFamily="2" charset="-95"/>
              </a:rPr>
              <a:t>ας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4149725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+mn-lt"/>
                <a:ea typeface="Aka-AcidGR-DiaryGirl" pitchFamily="2" charset="-95"/>
              </a:rPr>
              <a:t>κα</a:t>
            </a:r>
            <a:r>
              <a:rPr lang="en-US" sz="4400" b="1" dirty="0" err="1">
                <a:latin typeface="+mn-lt"/>
                <a:ea typeface="Aka-AcidGR-DiaryGirl" pitchFamily="2" charset="-95"/>
              </a:rPr>
              <a:t>σέτ</a:t>
            </a:r>
            <a:r>
              <a:rPr lang="en-US" sz="4400" b="1" dirty="0">
                <a:latin typeface="+mn-lt"/>
                <a:ea typeface="Aka-AcidGR-DiaryGirl" pitchFamily="2" charset="-95"/>
              </a:rPr>
              <a:t>α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1775" y="836613"/>
            <a:ext cx="333453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+mn-lt"/>
                <a:ea typeface="Aka-AcidGR-DiaryGirl" pitchFamily="2" charset="-95"/>
              </a:rPr>
              <a:t>καναπ</a:t>
            </a:r>
            <a:r>
              <a:rPr lang="en-US" sz="4400" b="1" dirty="0" err="1">
                <a:latin typeface="+mn-lt"/>
                <a:ea typeface="Aka-AcidGR-DiaryGirl" pitchFamily="2" charset="-95"/>
              </a:rPr>
              <a:t>ές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64275" y="4581525"/>
            <a:ext cx="3508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  <a:ea typeface="Aka-AcidGR-DiaryGirl" pitchFamily="2" charset="-95"/>
              </a:rPr>
              <a:t>σα</a:t>
            </a:r>
            <a:r>
              <a:rPr lang="en-US" sz="3600" b="1" dirty="0" err="1">
                <a:latin typeface="+mn-lt"/>
                <a:ea typeface="Aka-AcidGR-DiaryGirl" pitchFamily="2" charset="-95"/>
              </a:rPr>
              <a:t>λιγκάρι</a:t>
            </a:r>
            <a:endParaRPr lang="en-US" sz="36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3044279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+mn-lt"/>
                <a:ea typeface="Aka-AcidGR-DiaryGirl" pitchFamily="2" charset="-95"/>
              </a:rPr>
              <a:t>φακός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14" name="Επεξήγηση με στρογγυλεμένο παραλληλόγραμμο 13"/>
          <p:cNvSpPr/>
          <p:nvPr/>
        </p:nvSpPr>
        <p:spPr>
          <a:xfrm>
            <a:off x="323528" y="404664"/>
            <a:ext cx="36004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Ποια </a:t>
            </a:r>
            <a:r>
              <a:rPr lang="el-GR" sz="3600" b="1" dirty="0" smtClean="0">
                <a:solidFill>
                  <a:schemeClr val="tx1"/>
                </a:solidFill>
              </a:rPr>
              <a:t>είναι τα πρόσωπα και τι άλλο βλέπεις ;</a:t>
            </a:r>
            <a:endParaRPr lang="el-G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63" y="5109786"/>
            <a:ext cx="1280530" cy="1280530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611560" y="548680"/>
            <a:ext cx="3752800" cy="1800200"/>
          </a:xfrm>
          <a:prstGeom prst="wedgeRoundRectCallout">
            <a:avLst>
              <a:gd name="adj1" fmla="val -13365"/>
              <a:gd name="adj2" fmla="val 20755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Τι </a:t>
            </a:r>
            <a:r>
              <a:rPr lang="el-GR" sz="3600" b="1" dirty="0" smtClean="0">
                <a:solidFill>
                  <a:schemeClr val="tx1"/>
                </a:solidFill>
              </a:rPr>
              <a:t>έχει συμβεί;</a:t>
            </a:r>
            <a:endParaRPr lang="el-G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6" y="4869160"/>
            <a:ext cx="1428942" cy="140415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373999"/>
            <a:ext cx="5544616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Πώς λέτε να βρέθηκε το σαλιγκάρι στη σακούλα;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374000"/>
            <a:ext cx="5544616" cy="1905738"/>
          </a:xfrm>
          <a:prstGeom prst="wedgeRoundRectCallout">
            <a:avLst>
              <a:gd name="adj1" fmla="val -27762"/>
              <a:gd name="adj2" fmla="val 1810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Τι </a:t>
            </a:r>
            <a:r>
              <a:rPr lang="el-GR" sz="3600" b="1" dirty="0">
                <a:solidFill>
                  <a:schemeClr val="tx1"/>
                </a:solidFill>
              </a:rPr>
              <a:t>νομίζεις ότι αισθάνονται τα </a:t>
            </a:r>
            <a:r>
              <a:rPr lang="el-GR" sz="3600" b="1" dirty="0" smtClean="0">
                <a:solidFill>
                  <a:schemeClr val="tx1"/>
                </a:solidFill>
              </a:rPr>
              <a:t>παιδιά ;</a:t>
            </a:r>
            <a:r>
              <a:rPr lang="el-GR" sz="4400" b="1" dirty="0" smtClean="0">
                <a:solidFill>
                  <a:schemeClr val="bg1"/>
                </a:solidFill>
              </a:rPr>
              <a:t> </a:t>
            </a:r>
            <a:endParaRPr lang="el-G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48957"/>
            <a:ext cx="2268252" cy="141471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6084168" y="809694"/>
            <a:ext cx="2852878" cy="2736303"/>
          </a:xfrm>
          <a:prstGeom prst="wedgeRoundRectCallout">
            <a:avLst>
              <a:gd name="adj1" fmla="val -16884"/>
              <a:gd name="adj2" fmla="val 673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Ποιες λέξεις αρχίζουν με σ;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6009840" cy="435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34574" y="3507035"/>
            <a:ext cx="307148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+mn-lt"/>
                <a:ea typeface="Aka-AcidGR-DiaryGirl" pitchFamily="2" charset="-95"/>
              </a:rPr>
              <a:t>σα</a:t>
            </a:r>
            <a:r>
              <a:rPr lang="en-US" sz="4000" b="1" dirty="0" err="1">
                <a:latin typeface="+mn-lt"/>
                <a:ea typeface="Aka-AcidGR-DiaryGirl" pitchFamily="2" charset="-95"/>
              </a:rPr>
              <a:t>κούλ</a:t>
            </a:r>
            <a:r>
              <a:rPr lang="en-US" sz="4000" b="1" dirty="0">
                <a:latin typeface="+mn-lt"/>
                <a:ea typeface="Aka-AcidGR-DiaryGirl" pitchFamily="2" charset="-95"/>
              </a:rPr>
              <a:t>α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888" y="2659558"/>
            <a:ext cx="35086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+mn-lt"/>
                <a:ea typeface="Aka-AcidGR-DiaryGirl" pitchFamily="2" charset="-95"/>
              </a:rPr>
              <a:t>σα</a:t>
            </a:r>
            <a:r>
              <a:rPr lang="en-US" sz="4400" b="1" dirty="0" err="1" smtClean="0">
                <a:latin typeface="+mn-lt"/>
                <a:ea typeface="Aka-AcidGR-DiaryGirl" pitchFamily="2" charset="-95"/>
              </a:rPr>
              <a:t>λιγκάρι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009841" y="723659"/>
            <a:ext cx="3134160" cy="2921365"/>
          </a:xfrm>
          <a:prstGeom prst="wedgeRoundRectCallout">
            <a:avLst>
              <a:gd name="adj1" fmla="val -18822"/>
              <a:gd name="adj2" fmla="val 710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Ποιες λέξεις τελειώνουν σε ς;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5548" y="2635188"/>
            <a:ext cx="280843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+mn-lt"/>
                <a:ea typeface="Aka-AcidGR-DiaryGirl" pitchFamily="2" charset="-95"/>
              </a:rPr>
              <a:t>Άρης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912" y="2078538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+mn-lt"/>
                <a:ea typeface="Aka-AcidGR-DiaryGirl" pitchFamily="2" charset="-95"/>
              </a:rPr>
              <a:t>Ορφέ</a:t>
            </a:r>
            <a:r>
              <a:rPr lang="en-US" sz="4400" b="1" dirty="0">
                <a:latin typeface="+mn-lt"/>
                <a:ea typeface="Aka-AcidGR-DiaryGirl" pitchFamily="2" charset="-95"/>
              </a:rPr>
              <a:t>ας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15548" y="548680"/>
            <a:ext cx="333453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+mn-lt"/>
                <a:ea typeface="Aka-AcidGR-DiaryGirl" pitchFamily="2" charset="-95"/>
              </a:rPr>
              <a:t>καναπ</a:t>
            </a:r>
            <a:r>
              <a:rPr lang="en-US" sz="4400" b="1" dirty="0" err="1">
                <a:latin typeface="+mn-lt"/>
                <a:ea typeface="Aka-AcidGR-DiaryGirl" pitchFamily="2" charset="-95"/>
              </a:rPr>
              <a:t>ές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88670" y="1890117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+mn-lt"/>
                <a:ea typeface="Aka-AcidGR-DiaryGirl" pitchFamily="2" charset="-95"/>
              </a:rPr>
              <a:t>φακός</a:t>
            </a:r>
            <a:endParaRPr lang="en-US" sz="4400" b="1" dirty="0">
              <a:latin typeface="+mn-lt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708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-16055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2174"/>
            <a:ext cx="3816424" cy="27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8" y="238473"/>
            <a:ext cx="1772516" cy="177251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667708" y="301737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Ποιοι μιλάνε;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2587591" y="301737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Όταν μιλάνε δυο ή περισσότερα άτομα τι λέμε ότι κάνουν;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2606347" y="301737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Ακούμε προσεκτικά!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587591" y="301737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Τώρα ξανακούστε το κείμενο προσεκτικά. Κάθε φορά που θα ακούτε σ , θα </a:t>
            </a:r>
            <a:r>
              <a:rPr lang="el-GR" sz="3200" b="1" dirty="0" smtClean="0">
                <a:solidFill>
                  <a:schemeClr val="tx1"/>
                </a:solidFill>
              </a:rPr>
              <a:t>χτυπάτε ένα παλαμάκι</a:t>
            </a:r>
            <a:r>
              <a:rPr lang="el-GR" sz="3200" b="1" dirty="0" smtClean="0">
                <a:solidFill>
                  <a:schemeClr val="tx1"/>
                </a:solidFill>
              </a:rPr>
              <a:t>.</a:t>
            </a:r>
            <a:endParaRPr lang="el-G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Σ σ ς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 rot="16200000">
            <a:off x="2757900" y="4653249"/>
            <a:ext cx="648072" cy="246665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6200000">
            <a:off x="2742141" y="1492096"/>
            <a:ext cx="648072" cy="265340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19696248">
            <a:off x="2189223" y="2638499"/>
            <a:ext cx="648072" cy="2213233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12715300">
            <a:off x="2243809" y="4150222"/>
            <a:ext cx="648072" cy="1981180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ουλούρα 6"/>
          <p:cNvSpPr/>
          <p:nvPr/>
        </p:nvSpPr>
        <p:spPr>
          <a:xfrm>
            <a:off x="4685488" y="4649062"/>
            <a:ext cx="1561036" cy="1584176"/>
          </a:xfrm>
          <a:prstGeom prst="donut">
            <a:avLst>
              <a:gd name="adj" fmla="val 32078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 rot="16200000">
            <a:off x="5671648" y="4100155"/>
            <a:ext cx="463979" cy="1513193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6969779" y="3255680"/>
            <a:ext cx="193194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3900" b="1" cap="none" spc="0" dirty="0" smtClean="0">
                <a:ln w="11430"/>
                <a:solidFill>
                  <a:srgbClr val="CC33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ς</a:t>
            </a:r>
            <a:endParaRPr lang="el-GR" sz="23900" b="1" cap="none" spc="0" dirty="0">
              <a:ln w="11430"/>
              <a:solidFill>
                <a:srgbClr val="CC33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285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01736" y="1980168"/>
            <a:ext cx="134363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σ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185588" y="838200"/>
            <a:ext cx="18598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8" y="4283235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87599" y="2062336"/>
            <a:ext cx="14093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47476" y="3070448"/>
            <a:ext cx="17812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95114" y="4150568"/>
            <a:ext cx="16626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69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353</Words>
  <Application>Microsoft Office PowerPoint</Application>
  <PresentationFormat>Προβολή στην οθόνη (4:3)</PresentationFormat>
  <Paragraphs>88</Paragraphs>
  <Slides>24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Eleftheria Papadimitriou</cp:lastModifiedBy>
  <cp:revision>41</cp:revision>
  <dcterms:created xsi:type="dcterms:W3CDTF">2014-10-22T14:36:40Z</dcterms:created>
  <dcterms:modified xsi:type="dcterms:W3CDTF">2020-09-27T14:13:03Z</dcterms:modified>
</cp:coreProperties>
</file>