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88" r:id="rId6"/>
    <p:sldId id="260" r:id="rId7"/>
    <p:sldId id="287" r:id="rId8"/>
    <p:sldId id="262" r:id="rId9"/>
    <p:sldId id="263" r:id="rId10"/>
    <p:sldId id="266" r:id="rId11"/>
    <p:sldId id="269" r:id="rId12"/>
    <p:sldId id="270" r:id="rId13"/>
    <p:sldId id="277" r:id="rId14"/>
    <p:sldId id="278" r:id="rId15"/>
    <p:sldId id="281" r:id="rId16"/>
    <p:sldId id="282" r:id="rId17"/>
    <p:sldId id="283" r:id="rId18"/>
    <p:sldId id="289" r:id="rId19"/>
    <p:sldId id="290" r:id="rId20"/>
    <p:sldId id="291" r:id="rId21"/>
    <p:sldId id="292" r:id="rId22"/>
    <p:sldId id="284" r:id="rId23"/>
    <p:sldId id="285" r:id="rId24"/>
    <p:sldId id="293" r:id="rId25"/>
    <p:sldId id="295" r:id="rId2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Μεσαίο στυλ 2 - Έμφαση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E171933-4619-4E11-9A3F-F7608DF75F80}" styleName="Μεσαίο στυλ 1 - Έμφαση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AF606853-7671-496A-8E4F-DF71F8EC918B}" styleName="Σκούρο στυλ 1 - Έμφαση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51E06-0F28-479F-9D5E-C6148478A22B}" type="datetimeFigureOut">
              <a:rPr lang="el-GR" smtClean="0"/>
              <a:pPr/>
              <a:t>4/4/2021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5078D-DF5A-47D9-9C84-9D0D2098045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51E06-0F28-479F-9D5E-C6148478A22B}" type="datetimeFigureOut">
              <a:rPr lang="el-GR" smtClean="0"/>
              <a:pPr/>
              <a:t>4/4/2021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5078D-DF5A-47D9-9C84-9D0D2098045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51E06-0F28-479F-9D5E-C6148478A22B}" type="datetimeFigureOut">
              <a:rPr lang="el-GR" smtClean="0"/>
              <a:pPr/>
              <a:t>4/4/2021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5078D-DF5A-47D9-9C84-9D0D2098045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51E06-0F28-479F-9D5E-C6148478A22B}" type="datetimeFigureOut">
              <a:rPr lang="el-GR" smtClean="0"/>
              <a:pPr/>
              <a:t>4/4/2021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5078D-DF5A-47D9-9C84-9D0D2098045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51E06-0F28-479F-9D5E-C6148478A22B}" type="datetimeFigureOut">
              <a:rPr lang="el-GR" smtClean="0"/>
              <a:pPr/>
              <a:t>4/4/2021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5078D-DF5A-47D9-9C84-9D0D2098045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51E06-0F28-479F-9D5E-C6148478A22B}" type="datetimeFigureOut">
              <a:rPr lang="el-GR" smtClean="0"/>
              <a:pPr/>
              <a:t>4/4/2021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5078D-DF5A-47D9-9C84-9D0D2098045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51E06-0F28-479F-9D5E-C6148478A22B}" type="datetimeFigureOut">
              <a:rPr lang="el-GR" smtClean="0"/>
              <a:pPr/>
              <a:t>4/4/2021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5078D-DF5A-47D9-9C84-9D0D2098045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51E06-0F28-479F-9D5E-C6148478A22B}" type="datetimeFigureOut">
              <a:rPr lang="el-GR" smtClean="0"/>
              <a:pPr/>
              <a:t>4/4/2021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5078D-DF5A-47D9-9C84-9D0D2098045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51E06-0F28-479F-9D5E-C6148478A22B}" type="datetimeFigureOut">
              <a:rPr lang="el-GR" smtClean="0"/>
              <a:pPr/>
              <a:t>4/4/2021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5078D-DF5A-47D9-9C84-9D0D2098045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51E06-0F28-479F-9D5E-C6148478A22B}" type="datetimeFigureOut">
              <a:rPr lang="el-GR" smtClean="0"/>
              <a:pPr/>
              <a:t>4/4/2021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5078D-DF5A-47D9-9C84-9D0D2098045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51E06-0F28-479F-9D5E-C6148478A22B}" type="datetimeFigureOut">
              <a:rPr lang="el-GR" smtClean="0"/>
              <a:pPr/>
              <a:t>4/4/2021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5078D-DF5A-47D9-9C84-9D0D2098045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251E06-0F28-479F-9D5E-C6148478A22B}" type="datetimeFigureOut">
              <a:rPr lang="el-GR" smtClean="0"/>
              <a:pPr/>
              <a:t>4/4/2021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5078D-DF5A-47D9-9C84-9D0D20980451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2123728" y="188640"/>
            <a:ext cx="4104456" cy="216024"/>
          </a:xfrm>
        </p:spPr>
        <p:txBody>
          <a:bodyPr>
            <a:normAutofit fontScale="90000"/>
          </a:bodyPr>
          <a:lstStyle/>
          <a:p>
            <a:r>
              <a:rPr lang="el-GR" b="1" dirty="0" smtClean="0">
                <a:latin typeface="Comic Sans MS" panose="030F0702030302020204" pitchFamily="66" charset="0"/>
                <a:ea typeface="Aka-AcidGR-ScrachThis" pitchFamily="2" charset="-95"/>
              </a:rPr>
              <a:t>Στη βιβλιοθήκη </a:t>
            </a:r>
            <a:endParaRPr lang="el-GR" b="1" dirty="0">
              <a:latin typeface="Comic Sans MS" panose="030F0702030302020204" pitchFamily="66" charset="0"/>
              <a:ea typeface="Aka-AcidGR-ScrachThis" pitchFamily="2" charset="-95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457890"/>
            <a:ext cx="91440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ΔΑΣΚΑΛΑ : ΕΛΕΥΘΕΡΙΑ ΠΑΠΑΔΗΜΗΤΡΙΟΥ</a:t>
            </a:r>
            <a:endParaRPr lang="el-GR" sz="2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 contrast="40000"/>
          </a:blip>
          <a:srcRect/>
          <a:stretch>
            <a:fillRect/>
          </a:stretch>
        </p:blipFill>
        <p:spPr bwMode="auto">
          <a:xfrm>
            <a:off x="214282" y="3357562"/>
            <a:ext cx="8643998" cy="3166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4 - Εικόνα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48" y="717334"/>
            <a:ext cx="2133593" cy="2070840"/>
          </a:xfrm>
          <a:prstGeom prst="rect">
            <a:avLst/>
          </a:prstGeom>
        </p:spPr>
      </p:pic>
      <p:sp>
        <p:nvSpPr>
          <p:cNvPr id="6" name="5 - Επεξήγηση με στρογγυλεμένο παραλληλόγραμμο"/>
          <p:cNvSpPr/>
          <p:nvPr/>
        </p:nvSpPr>
        <p:spPr>
          <a:xfrm>
            <a:off x="3286116" y="214290"/>
            <a:ext cx="5357850" cy="2214578"/>
          </a:xfrm>
          <a:prstGeom prst="wedgeRoundRectCallout">
            <a:avLst>
              <a:gd name="adj1" fmla="val -56804"/>
              <a:gd name="adj2" fmla="val 25657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Τα παιδιά τι βιβλία διάλεξαν; Βρες και υπογράμμισε.</a:t>
            </a:r>
            <a:endParaRPr lang="el-GR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7" name="6 - Ευθεία γραμμή σύνδεσης"/>
          <p:cNvCxnSpPr/>
          <p:nvPr/>
        </p:nvCxnSpPr>
        <p:spPr>
          <a:xfrm>
            <a:off x="571472" y="3786190"/>
            <a:ext cx="8072494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- Ευθεία γραμμή σύνδεσης"/>
          <p:cNvCxnSpPr/>
          <p:nvPr/>
        </p:nvCxnSpPr>
        <p:spPr>
          <a:xfrm>
            <a:off x="357158" y="4214818"/>
            <a:ext cx="8358246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- Ευθεία γραμμή σύνδεσης"/>
          <p:cNvCxnSpPr/>
          <p:nvPr/>
        </p:nvCxnSpPr>
        <p:spPr>
          <a:xfrm>
            <a:off x="357158" y="4572008"/>
            <a:ext cx="5357850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- Ευθεία γραμμή σύνδεσης"/>
          <p:cNvCxnSpPr/>
          <p:nvPr/>
        </p:nvCxnSpPr>
        <p:spPr>
          <a:xfrm>
            <a:off x="5072066" y="6072206"/>
            <a:ext cx="3857652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- Ευθεία γραμμή σύνδεσης"/>
          <p:cNvCxnSpPr/>
          <p:nvPr/>
        </p:nvCxnSpPr>
        <p:spPr>
          <a:xfrm>
            <a:off x="285720" y="6572272"/>
            <a:ext cx="1714512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20000"/>
          </a:blip>
          <a:srcRect/>
          <a:stretch>
            <a:fillRect/>
          </a:stretch>
        </p:blipFill>
        <p:spPr bwMode="auto">
          <a:xfrm>
            <a:off x="0" y="0"/>
            <a:ext cx="8786842" cy="6857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Ορθογώνιο"/>
          <p:cNvSpPr/>
          <p:nvPr/>
        </p:nvSpPr>
        <p:spPr>
          <a:xfrm>
            <a:off x="1513061" y="4078813"/>
            <a:ext cx="224131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600" b="1" dirty="0" smtClean="0"/>
              <a:t>Ζωρζ </a:t>
            </a:r>
            <a:r>
              <a:rPr lang="el-GR" sz="3600" b="1" dirty="0" err="1" smtClean="0"/>
              <a:t>Σαρή</a:t>
            </a:r>
            <a:endParaRPr lang="el-GR" sz="3600" b="1" dirty="0"/>
          </a:p>
        </p:txBody>
      </p:sp>
      <p:sp>
        <p:nvSpPr>
          <p:cNvPr id="6" name="5 - Ορθογώνιο"/>
          <p:cNvSpPr/>
          <p:nvPr/>
        </p:nvSpPr>
        <p:spPr>
          <a:xfrm>
            <a:off x="1684463" y="5086925"/>
            <a:ext cx="263174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600" b="1" dirty="0" smtClean="0"/>
              <a:t>Το γαϊτανάκι</a:t>
            </a:r>
            <a:endParaRPr lang="el-G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20000"/>
          </a:blip>
          <a:srcRect/>
          <a:stretch>
            <a:fillRect/>
          </a:stretch>
        </p:blipFill>
        <p:spPr bwMode="auto">
          <a:xfrm>
            <a:off x="-1" y="571480"/>
            <a:ext cx="9144001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4 - Εικόνα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62228"/>
            <a:ext cx="2114550" cy="2114550"/>
          </a:xfrm>
          <a:prstGeom prst="rect">
            <a:avLst/>
          </a:prstGeom>
        </p:spPr>
      </p:pic>
      <p:sp>
        <p:nvSpPr>
          <p:cNvPr id="6" name="5 - Επεξήγηση με στρογγυλεμένο παραλληλόγραμμο"/>
          <p:cNvSpPr/>
          <p:nvPr/>
        </p:nvSpPr>
        <p:spPr>
          <a:xfrm>
            <a:off x="3491880" y="2658873"/>
            <a:ext cx="4865194" cy="2714644"/>
          </a:xfrm>
          <a:prstGeom prst="wedgeRoundRectCallout">
            <a:avLst>
              <a:gd name="adj1" fmla="val -75013"/>
              <a:gd name="adj2" fmla="val -27662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Ο καθένας θα καταγράψει 2 από τα βιβλία της δανειστικής βιβλιοθήκης μας στο γαλάζιο τετράδιο.</a:t>
            </a:r>
            <a:endParaRPr lang="el-GR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-13004" y="1571612"/>
            <a:ext cx="9157004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4 - Εικόνα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10" y="3717032"/>
            <a:ext cx="2351863" cy="2351863"/>
          </a:xfrm>
          <a:prstGeom prst="rect">
            <a:avLst/>
          </a:prstGeom>
        </p:spPr>
      </p:pic>
      <p:sp>
        <p:nvSpPr>
          <p:cNvPr id="6" name="5 - Επεξήγηση με στρογγυλεμένο παραλληλόγραμμο"/>
          <p:cNvSpPr/>
          <p:nvPr/>
        </p:nvSpPr>
        <p:spPr>
          <a:xfrm>
            <a:off x="3929058" y="3429000"/>
            <a:ext cx="4714908" cy="1928826"/>
          </a:xfrm>
          <a:prstGeom prst="wedgeRoundRectCallout">
            <a:avLst>
              <a:gd name="adj1" fmla="val -65290"/>
              <a:gd name="adj2" fmla="val 35514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Τι λέει ο </a:t>
            </a:r>
            <a:r>
              <a:rPr lang="el-GR" sz="32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Μολύβιος</a:t>
            </a:r>
            <a:r>
              <a:rPr lang="el-GR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; Παρατηρήστε τις λέξεις με κόκκινα και πράσινα γράμματα. </a:t>
            </a:r>
            <a:endParaRPr lang="el-GR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1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22049" y="3165169"/>
            <a:ext cx="2190762" cy="1056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64843" y="3484811"/>
            <a:ext cx="2500330" cy="826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932" y="4917430"/>
            <a:ext cx="373220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4002" y="4941636"/>
            <a:ext cx="3929090" cy="1061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- Δεξιό βέλος"/>
          <p:cNvSpPr/>
          <p:nvPr/>
        </p:nvSpPr>
        <p:spPr>
          <a:xfrm>
            <a:off x="3143240" y="3612060"/>
            <a:ext cx="1071570" cy="285752"/>
          </a:xfrm>
          <a:prstGeom prst="rightArrow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8 - Δεξιό βέλος"/>
          <p:cNvSpPr/>
          <p:nvPr/>
        </p:nvSpPr>
        <p:spPr>
          <a:xfrm>
            <a:off x="3931405" y="5274620"/>
            <a:ext cx="857256" cy="285752"/>
          </a:xfrm>
          <a:prstGeom prst="rightArrow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11 - Ορθογώνιο"/>
          <p:cNvSpPr/>
          <p:nvPr/>
        </p:nvSpPr>
        <p:spPr>
          <a:xfrm>
            <a:off x="971254" y="2071678"/>
            <a:ext cx="19415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Τώρα</a:t>
            </a:r>
            <a:endParaRPr lang="el-GR" sz="54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12 - Ορθογώνιο"/>
          <p:cNvSpPr/>
          <p:nvPr/>
        </p:nvSpPr>
        <p:spPr>
          <a:xfrm>
            <a:off x="3857620" y="2071678"/>
            <a:ext cx="485778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5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Χθες </a:t>
            </a:r>
            <a:r>
              <a:rPr lang="el-GR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για μια στιγμή</a:t>
            </a:r>
            <a:endParaRPr lang="el-GR" sz="5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13 - Έλλειψη"/>
          <p:cNvSpPr/>
          <p:nvPr/>
        </p:nvSpPr>
        <p:spPr>
          <a:xfrm>
            <a:off x="5607851" y="3511151"/>
            <a:ext cx="1357322" cy="857256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00B050"/>
              </a:solidFill>
            </a:endParaRPr>
          </a:p>
        </p:txBody>
      </p:sp>
      <p:sp>
        <p:nvSpPr>
          <p:cNvPr id="15" name="14 - Έλλειψη"/>
          <p:cNvSpPr/>
          <p:nvPr/>
        </p:nvSpPr>
        <p:spPr>
          <a:xfrm>
            <a:off x="7422491" y="5043966"/>
            <a:ext cx="1357322" cy="85725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7" name="16 - Εικόνα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93" y="486684"/>
            <a:ext cx="1701137" cy="1445966"/>
          </a:xfrm>
          <a:prstGeom prst="rect">
            <a:avLst/>
          </a:prstGeom>
        </p:spPr>
      </p:pic>
      <p:sp>
        <p:nvSpPr>
          <p:cNvPr id="18" name="17 - Επεξήγηση με στρογγυλεμένο παραλληλόγραμμο"/>
          <p:cNvSpPr/>
          <p:nvPr/>
        </p:nvSpPr>
        <p:spPr>
          <a:xfrm>
            <a:off x="2928926" y="596716"/>
            <a:ext cx="5491202" cy="1474962"/>
          </a:xfrm>
          <a:prstGeom prst="wedgeRoundRectCallout">
            <a:avLst>
              <a:gd name="adj1" fmla="val -65112"/>
              <a:gd name="adj2" fmla="val -17470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Στο χθες </a:t>
            </a:r>
            <a:r>
              <a:rPr lang="el-GR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: Κάποια ρήματα γράφουν το –</a:t>
            </a:r>
            <a:r>
              <a:rPr lang="el-GR" sz="32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ησα</a:t>
            </a:r>
            <a:r>
              <a:rPr lang="el-GR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με ήτα και κάποια με γιώτα, -</a:t>
            </a:r>
            <a:r>
              <a:rPr lang="el-GR" sz="32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ισα</a:t>
            </a:r>
            <a:r>
              <a:rPr lang="el-GR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.</a:t>
            </a:r>
            <a:endParaRPr lang="el-GR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37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4" grpId="0" animBg="1"/>
      <p:bldP spid="15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ΤΕΤΡΑΔΙΟ ΕΡΓΑΣΙΩΝ – Β’ ΤΕΥΧΟΣ ΣΕΛ.60</a:t>
            </a:r>
            <a:endParaRPr lang="el-GR" sz="28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-1" y="1142984"/>
            <a:ext cx="9085811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5089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0" y="-1"/>
            <a:ext cx="8429652" cy="6860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Ορθογώνιο"/>
          <p:cNvSpPr/>
          <p:nvPr/>
        </p:nvSpPr>
        <p:spPr>
          <a:xfrm>
            <a:off x="4247759" y="3862789"/>
            <a:ext cx="206428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600" b="1" dirty="0" smtClean="0"/>
              <a:t>Ξεκίνησα </a:t>
            </a:r>
            <a:endParaRPr lang="el-GR" sz="3600" b="1" dirty="0"/>
          </a:p>
        </p:txBody>
      </p:sp>
      <p:sp>
        <p:nvSpPr>
          <p:cNvPr id="6" name="5 - Ορθογώνιο"/>
          <p:cNvSpPr/>
          <p:nvPr/>
        </p:nvSpPr>
        <p:spPr>
          <a:xfrm>
            <a:off x="2428235" y="4149874"/>
            <a:ext cx="245304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600" b="1" dirty="0" smtClean="0"/>
              <a:t>Σταμάτησα</a:t>
            </a:r>
            <a:r>
              <a:rPr lang="el-GR" sz="40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endParaRPr lang="el-GR" sz="4000" b="1" cap="none" spc="0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500018" y="4507064"/>
            <a:ext cx="242745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600" b="1" dirty="0" smtClean="0"/>
              <a:t>Συνάντησα </a:t>
            </a:r>
            <a:endParaRPr lang="el-GR" sz="3600" b="1" dirty="0"/>
          </a:p>
        </p:txBody>
      </p:sp>
      <p:sp>
        <p:nvSpPr>
          <p:cNvPr id="8" name="7 - Ορθογώνιο"/>
          <p:cNvSpPr/>
          <p:nvPr/>
        </p:nvSpPr>
        <p:spPr>
          <a:xfrm>
            <a:off x="1299374" y="4870901"/>
            <a:ext cx="171874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600" b="1" dirty="0" smtClean="0"/>
              <a:t>ρώτησα</a:t>
            </a:r>
            <a:endParaRPr lang="el-GR" sz="3600" b="1" dirty="0"/>
          </a:p>
        </p:txBody>
      </p:sp>
      <p:sp>
        <p:nvSpPr>
          <p:cNvPr id="9" name="8 - Ορθογώνιο"/>
          <p:cNvSpPr/>
          <p:nvPr/>
        </p:nvSpPr>
        <p:spPr>
          <a:xfrm>
            <a:off x="3034660" y="5221444"/>
            <a:ext cx="211038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600" b="1" dirty="0" smtClean="0"/>
              <a:t>απάντησε</a:t>
            </a:r>
            <a:endParaRPr lang="el-GR" sz="3600" b="1" dirty="0"/>
          </a:p>
        </p:txBody>
      </p:sp>
      <p:sp>
        <p:nvSpPr>
          <p:cNvPr id="10" name="9 - Ορθογώνιο"/>
          <p:cNvSpPr/>
          <p:nvPr/>
        </p:nvSpPr>
        <p:spPr>
          <a:xfrm>
            <a:off x="913172" y="5590981"/>
            <a:ext cx="158056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600" b="1" dirty="0" smtClean="0"/>
              <a:t>μίλησα</a:t>
            </a:r>
            <a:endParaRPr lang="el-GR" sz="3600" b="1" dirty="0"/>
          </a:p>
        </p:txBody>
      </p:sp>
      <p:sp>
        <p:nvSpPr>
          <p:cNvPr id="11" name="10 - Ορθογώνιο"/>
          <p:cNvSpPr/>
          <p:nvPr/>
        </p:nvSpPr>
        <p:spPr>
          <a:xfrm>
            <a:off x="2519847" y="5951021"/>
            <a:ext cx="185441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600" b="1" dirty="0" smtClean="0"/>
              <a:t>οδήγησε</a:t>
            </a:r>
            <a:endParaRPr lang="el-GR" sz="3600" b="1" dirty="0"/>
          </a:p>
        </p:txBody>
      </p:sp>
    </p:spTree>
    <p:extLst>
      <p:ext uri="{BB962C8B-B14F-4D97-AF65-F5344CB8AC3E}">
        <p14:creationId xmlns:p14="http://schemas.microsoft.com/office/powerpoint/2010/main" val="720850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3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2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1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0" y="0"/>
            <a:ext cx="8501090" cy="686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- Ορθογώνιο"/>
          <p:cNvSpPr/>
          <p:nvPr/>
        </p:nvSpPr>
        <p:spPr>
          <a:xfrm>
            <a:off x="532245" y="4214818"/>
            <a:ext cx="187769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600" b="1" dirty="0" smtClean="0"/>
              <a:t>Γνώρισε</a:t>
            </a:r>
            <a:r>
              <a:rPr lang="el-GR" sz="40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endParaRPr lang="el-GR" sz="4000" b="1" cap="none" spc="0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1501151" y="4649940"/>
            <a:ext cx="149605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600" b="1" dirty="0" smtClean="0"/>
              <a:t>χάρισε</a:t>
            </a:r>
            <a:endParaRPr lang="el-GR" sz="3600" b="1" dirty="0"/>
          </a:p>
        </p:txBody>
      </p:sp>
      <p:sp>
        <p:nvSpPr>
          <p:cNvPr id="10" name="9 - Ορθογώνιο"/>
          <p:cNvSpPr/>
          <p:nvPr/>
        </p:nvSpPr>
        <p:spPr>
          <a:xfrm>
            <a:off x="1043020" y="5086925"/>
            <a:ext cx="223548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600" b="1" dirty="0" smtClean="0"/>
              <a:t>ξεφύλλισα</a:t>
            </a:r>
            <a:endParaRPr lang="el-GR" sz="3600" b="1" dirty="0"/>
          </a:p>
        </p:txBody>
      </p:sp>
      <p:sp>
        <p:nvSpPr>
          <p:cNvPr id="11" name="10 - Ορθογώνιο"/>
          <p:cNvSpPr/>
          <p:nvPr/>
        </p:nvSpPr>
        <p:spPr>
          <a:xfrm>
            <a:off x="3578849" y="5086925"/>
            <a:ext cx="167642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600" b="1" dirty="0" smtClean="0"/>
              <a:t>Άρχισα </a:t>
            </a:r>
            <a:endParaRPr lang="el-GR" sz="3600" b="1" dirty="0"/>
          </a:p>
        </p:txBody>
      </p:sp>
      <p:sp>
        <p:nvSpPr>
          <p:cNvPr id="12" name="11 - Ορθογώνιο"/>
          <p:cNvSpPr/>
          <p:nvPr/>
        </p:nvSpPr>
        <p:spPr>
          <a:xfrm>
            <a:off x="2206996" y="5446965"/>
            <a:ext cx="261283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600" b="1" dirty="0" smtClean="0"/>
              <a:t>αναγνώρισα</a:t>
            </a:r>
            <a:endParaRPr lang="el-GR" sz="3600" b="1" dirty="0"/>
          </a:p>
        </p:txBody>
      </p:sp>
      <p:sp>
        <p:nvSpPr>
          <p:cNvPr id="13" name="12 - Ορθογώνιο"/>
          <p:cNvSpPr/>
          <p:nvPr/>
        </p:nvSpPr>
        <p:spPr>
          <a:xfrm>
            <a:off x="538113" y="6239053"/>
            <a:ext cx="216399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600" b="1" dirty="0" smtClean="0"/>
              <a:t>Ξεχώρισα </a:t>
            </a:r>
            <a:endParaRPr lang="el-GR" sz="3600" b="1" dirty="0"/>
          </a:p>
        </p:txBody>
      </p:sp>
    </p:spTree>
    <p:extLst>
      <p:ext uri="{BB962C8B-B14F-4D97-AF65-F5344CB8AC3E}">
        <p14:creationId xmlns:p14="http://schemas.microsoft.com/office/powerpoint/2010/main" val="3424713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3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2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20000"/>
          </a:blip>
          <a:srcRect/>
          <a:stretch>
            <a:fillRect/>
          </a:stretch>
        </p:blipFill>
        <p:spPr bwMode="auto">
          <a:xfrm>
            <a:off x="-1" y="214290"/>
            <a:ext cx="9010722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7188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 l="40287"/>
          <a:stretch>
            <a:fillRect/>
          </a:stretch>
        </p:blipFill>
        <p:spPr bwMode="auto">
          <a:xfrm>
            <a:off x="214282" y="3428976"/>
            <a:ext cx="6786610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Ορθογώνιο"/>
          <p:cNvSpPr/>
          <p:nvPr/>
        </p:nvSpPr>
        <p:spPr>
          <a:xfrm>
            <a:off x="3923928" y="5302949"/>
            <a:ext cx="280935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600" b="1" dirty="0"/>
              <a:t>ε</a:t>
            </a:r>
            <a:r>
              <a:rPr lang="el-GR" sz="3600" b="1" dirty="0" smtClean="0"/>
              <a:t>ίναι μεγάλη.</a:t>
            </a:r>
            <a:endParaRPr lang="el-GR" sz="3600" b="1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20000"/>
          </a:blip>
          <a:srcRect/>
          <a:stretch>
            <a:fillRect/>
          </a:stretch>
        </p:blipFill>
        <p:spPr bwMode="auto">
          <a:xfrm>
            <a:off x="2428860" y="121045"/>
            <a:ext cx="3500462" cy="3095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51895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-1" y="3929066"/>
            <a:ext cx="9046787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1928794" y="1071546"/>
            <a:ext cx="5143536" cy="263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Ορθογώνιο"/>
          <p:cNvSpPr/>
          <p:nvPr/>
        </p:nvSpPr>
        <p:spPr>
          <a:xfrm>
            <a:off x="4358710" y="5446965"/>
            <a:ext cx="356982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600" b="1" dirty="0" smtClean="0"/>
              <a:t>έχει κοντά πόδια.</a:t>
            </a:r>
            <a:endParaRPr lang="el-GR" sz="3600" b="1" dirty="0"/>
          </a:p>
        </p:txBody>
      </p:sp>
    </p:spTree>
    <p:extLst>
      <p:ext uri="{BB962C8B-B14F-4D97-AF65-F5344CB8AC3E}">
        <p14:creationId xmlns:p14="http://schemas.microsoft.com/office/powerpoint/2010/main" val="2884350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0" y="3929066"/>
            <a:ext cx="8358246" cy="1864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857232"/>
            <a:ext cx="5143536" cy="2724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Ορθογώνιο"/>
          <p:cNvSpPr/>
          <p:nvPr/>
        </p:nvSpPr>
        <p:spPr>
          <a:xfrm>
            <a:off x="683568" y="5085184"/>
            <a:ext cx="539057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600" b="1" dirty="0"/>
              <a:t>κ</a:t>
            </a:r>
            <a:r>
              <a:rPr lang="el-GR" sz="3600" b="1" dirty="0" smtClean="0"/>
              <a:t>οράκι έχει κλειστό στόμα.</a:t>
            </a:r>
            <a:endParaRPr lang="el-GR" sz="3600" b="1" dirty="0"/>
          </a:p>
        </p:txBody>
      </p:sp>
    </p:spTree>
    <p:extLst>
      <p:ext uri="{BB962C8B-B14F-4D97-AF65-F5344CB8AC3E}">
        <p14:creationId xmlns:p14="http://schemas.microsoft.com/office/powerpoint/2010/main" val="4038478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561974" y="1857364"/>
            <a:ext cx="8582025" cy="3453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143380"/>
            <a:ext cx="990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Ορθογώνιο"/>
          <p:cNvSpPr/>
          <p:nvPr/>
        </p:nvSpPr>
        <p:spPr>
          <a:xfrm>
            <a:off x="2159138" y="3811687"/>
            <a:ext cx="48763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dirty="0" smtClean="0">
                <a:solidFill>
                  <a:srgbClr val="FF0000"/>
                </a:solidFill>
              </a:rPr>
              <a:t>η</a:t>
            </a:r>
            <a:endParaRPr lang="el-GR" sz="4400" dirty="0">
              <a:solidFill>
                <a:srgbClr val="FF0000"/>
              </a:solidFill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2511519" y="4254187"/>
            <a:ext cx="360997" cy="830997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800" b="1" dirty="0" smtClean="0">
                <a:solidFill>
                  <a:srgbClr val="0070C0"/>
                </a:solidFill>
              </a:rPr>
              <a:t>ι</a:t>
            </a:r>
            <a:endParaRPr lang="el-GR" sz="4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629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857364"/>
            <a:ext cx="857256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Ορθογώνιο"/>
          <p:cNvSpPr/>
          <p:nvPr/>
        </p:nvSpPr>
        <p:spPr>
          <a:xfrm>
            <a:off x="687840" y="2857496"/>
            <a:ext cx="775520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800" b="1" dirty="0" smtClean="0"/>
              <a:t>Συνάντησα την κουκουβάγια.</a:t>
            </a:r>
          </a:p>
          <a:p>
            <a:pPr algn="ctr"/>
            <a:r>
              <a:rPr lang="el-GR" sz="4800" b="1" dirty="0" smtClean="0"/>
              <a:t>Μου χάρισε ένα βιβλίο. </a:t>
            </a:r>
            <a:endParaRPr lang="el-GR" sz="4800" b="1" dirty="0"/>
          </a:p>
        </p:txBody>
      </p:sp>
    </p:spTree>
    <p:extLst>
      <p:ext uri="{BB962C8B-B14F-4D97-AF65-F5344CB8AC3E}">
        <p14:creationId xmlns:p14="http://schemas.microsoft.com/office/powerpoint/2010/main" val="1536919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2639" y="2071744"/>
            <a:ext cx="1980817" cy="366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Επεξήγηση με στρογγυλεμένο παραλληλόγραμμο 3"/>
          <p:cNvSpPr/>
          <p:nvPr/>
        </p:nvSpPr>
        <p:spPr>
          <a:xfrm>
            <a:off x="3743400" y="692696"/>
            <a:ext cx="4861048" cy="3312368"/>
          </a:xfrm>
          <a:prstGeom prst="wedgeRoundRectCallout">
            <a:avLst>
              <a:gd name="adj1" fmla="val -77631"/>
              <a:gd name="adj2" fmla="val -4208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solidFill>
                  <a:srgbClr val="CC00CC"/>
                </a:solidFill>
                <a:latin typeface="Book Antiqua" panose="02040602050305030304" pitchFamily="18" charset="0"/>
              </a:rPr>
              <a:t>Θα ήθελα να διαβάσετε ξανά το κείμενο του βιβλίου 3-4 φορές και να αντιγράψετε τη φράση στην άσκηση </a:t>
            </a:r>
            <a:r>
              <a:rPr lang="el-GR" sz="2400" b="1" dirty="0">
                <a:solidFill>
                  <a:srgbClr val="CC00CC"/>
                </a:solidFill>
                <a:latin typeface="Book Antiqua" panose="02040602050305030304" pitchFamily="18" charset="0"/>
              </a:rPr>
              <a:t>5</a:t>
            </a:r>
            <a:r>
              <a:rPr lang="el-GR" sz="2400" b="1" dirty="0" smtClean="0">
                <a:solidFill>
                  <a:srgbClr val="CC00CC"/>
                </a:solidFill>
                <a:latin typeface="Book Antiqua" panose="02040602050305030304" pitchFamily="18" charset="0"/>
              </a:rPr>
              <a:t> στο γαλάζιο τετράδιο 3 φορές .Φυσικά την έχουμε και για ορθογραφία.</a:t>
            </a:r>
            <a:endParaRPr lang="el-GR" sz="2400" b="1" dirty="0">
              <a:solidFill>
                <a:srgbClr val="CC00CC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2014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124744"/>
            <a:ext cx="4478808" cy="4702161"/>
          </a:xfrm>
        </p:spPr>
      </p:pic>
      <p:sp>
        <p:nvSpPr>
          <p:cNvPr id="5" name="TextBox 4"/>
          <p:cNvSpPr txBox="1"/>
          <p:nvPr/>
        </p:nvSpPr>
        <p:spPr>
          <a:xfrm>
            <a:off x="2987824" y="5517232"/>
            <a:ext cx="345638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latin typeface="Comic Sans MS" panose="030F0702030302020204" pitchFamily="66" charset="0"/>
              </a:rPr>
              <a:t>ΜΠΡΑΒΟ  ΣΕ ΟΛΟΥΣ !</a:t>
            </a:r>
            <a:endParaRPr lang="el-GR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04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20000"/>
          </a:blip>
          <a:srcRect/>
          <a:stretch>
            <a:fillRect/>
          </a:stretch>
        </p:blipFill>
        <p:spPr bwMode="auto">
          <a:xfrm>
            <a:off x="-1" y="0"/>
            <a:ext cx="91774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347864" y="0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ΒΙΒΛΙΟ ΓΛΩΣΣΑΣ- Β’ ΤΕΥΧΟΣ ΣΕΛ. 58</a:t>
            </a:r>
            <a:endParaRPr lang="el-GR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4 - Επεξήγηση με στρογγυλεμένο παραλληλόγραμμο"/>
          <p:cNvSpPr/>
          <p:nvPr/>
        </p:nvSpPr>
        <p:spPr>
          <a:xfrm>
            <a:off x="179512" y="5005714"/>
            <a:ext cx="3168352" cy="1839510"/>
          </a:xfrm>
          <a:prstGeom prst="wedgeRoundRectCallout">
            <a:avLst>
              <a:gd name="adj1" fmla="val 12761"/>
              <a:gd name="adj2" fmla="val -31352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Πού βρίσκονται τα παιδιά ;</a:t>
            </a:r>
            <a:endParaRPr lang="el-GR" sz="28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2" y="0"/>
            <a:ext cx="5021036" cy="6858000"/>
          </a:xfrm>
          <a:prstGeom prst="rect">
            <a:avLst/>
          </a:prstGeom>
        </p:spPr>
      </p:pic>
      <p:sp>
        <p:nvSpPr>
          <p:cNvPr id="4" name="Ορθογώνιο 3"/>
          <p:cNvSpPr/>
          <p:nvPr/>
        </p:nvSpPr>
        <p:spPr>
          <a:xfrm>
            <a:off x="25252" y="5805264"/>
            <a:ext cx="5266828" cy="10527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013" y="1052736"/>
            <a:ext cx="2123876" cy="2123876"/>
          </a:xfrm>
          <a:prstGeom prst="rect">
            <a:avLst/>
          </a:prstGeom>
        </p:spPr>
      </p:pic>
      <p:sp>
        <p:nvSpPr>
          <p:cNvPr id="9" name="4 - Επεξήγηση με στρογγυλεμένο παραλληλόγραμμο"/>
          <p:cNvSpPr/>
          <p:nvPr/>
        </p:nvSpPr>
        <p:spPr>
          <a:xfrm>
            <a:off x="4932040" y="3919738"/>
            <a:ext cx="3567910" cy="2428892"/>
          </a:xfrm>
          <a:prstGeom prst="wedgeRoundRectCallout">
            <a:avLst>
              <a:gd name="adj1" fmla="val 12761"/>
              <a:gd name="adj2" fmla="val -79018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Ακούμε προσεκτικά το κείμενο</a:t>
            </a:r>
            <a:r>
              <a:rPr lang="el-GR" sz="3600" dirty="0">
                <a:solidFill>
                  <a:schemeClr val="tx1"/>
                </a:solidFill>
                <a:latin typeface="Comic Sans MS" panose="030F0702030302020204" pitchFamily="66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2" y="0"/>
            <a:ext cx="5021036" cy="6568395"/>
          </a:xfrm>
          <a:prstGeom prst="rect">
            <a:avLst/>
          </a:prstGeom>
        </p:spPr>
      </p:pic>
      <p:sp>
        <p:nvSpPr>
          <p:cNvPr id="4" name="Ορθογώνιο 3"/>
          <p:cNvSpPr/>
          <p:nvPr/>
        </p:nvSpPr>
        <p:spPr>
          <a:xfrm>
            <a:off x="25252" y="5805264"/>
            <a:ext cx="5266828" cy="10527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836712"/>
            <a:ext cx="2123876" cy="1520695"/>
          </a:xfrm>
          <a:prstGeom prst="rect">
            <a:avLst/>
          </a:prstGeom>
        </p:spPr>
      </p:pic>
      <p:sp>
        <p:nvSpPr>
          <p:cNvPr id="9" name="4 - Επεξήγηση με στρογγυλεμένο παραλληλόγραμμο"/>
          <p:cNvSpPr/>
          <p:nvPr/>
        </p:nvSpPr>
        <p:spPr>
          <a:xfrm>
            <a:off x="5292080" y="3569014"/>
            <a:ext cx="3567910" cy="2428892"/>
          </a:xfrm>
          <a:prstGeom prst="wedgeRoundRectCallout">
            <a:avLst>
              <a:gd name="adj1" fmla="val 12761"/>
              <a:gd name="adj2" fmla="val -79018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Και στην άλλη σελίδα...</a:t>
            </a:r>
            <a:endParaRPr lang="el-GR" sz="3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0" y="2708920"/>
            <a:ext cx="5046288" cy="4149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25252" y="0"/>
            <a:ext cx="5122812" cy="1166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6336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Επεξήγηση με στρογγυλεμένο παραλληλόγραμμο"/>
          <p:cNvSpPr/>
          <p:nvPr/>
        </p:nvSpPr>
        <p:spPr>
          <a:xfrm>
            <a:off x="2339752" y="260648"/>
            <a:ext cx="4071966" cy="2428892"/>
          </a:xfrm>
          <a:prstGeom prst="wedgeRoundRectCallout">
            <a:avLst>
              <a:gd name="adj1" fmla="val -25684"/>
              <a:gd name="adj2" fmla="val 66412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Τι συμβαίνει στη σημερινή μας ιστορία;</a:t>
            </a:r>
            <a:endParaRPr lang="el-GR" sz="4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5 - Επεξήγηση με στρογγυλεμένο παραλληλόγραμμο"/>
          <p:cNvSpPr/>
          <p:nvPr/>
        </p:nvSpPr>
        <p:spPr>
          <a:xfrm>
            <a:off x="4932040" y="3501008"/>
            <a:ext cx="3657893" cy="1679363"/>
          </a:xfrm>
          <a:prstGeom prst="wedgeRoundRectCallout">
            <a:avLst>
              <a:gd name="adj1" fmla="val -63043"/>
              <a:gd name="adj2" fmla="val 16491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Πώς είναι η βιβλιοθήκη ;</a:t>
            </a:r>
            <a:endParaRPr lang="el-GR" sz="32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3 - Θέση περιεχομένου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796" y="3175148"/>
            <a:ext cx="1728161" cy="2201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 contrast="20000"/>
          </a:blip>
          <a:srcRect t="18868"/>
          <a:stretch>
            <a:fillRect/>
          </a:stretch>
        </p:blipFill>
        <p:spPr bwMode="auto">
          <a:xfrm>
            <a:off x="611560" y="2708921"/>
            <a:ext cx="6500826" cy="3804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- Ορθογώνιο"/>
          <p:cNvSpPr/>
          <p:nvPr/>
        </p:nvSpPr>
        <p:spPr>
          <a:xfrm>
            <a:off x="628043" y="2708920"/>
            <a:ext cx="6500826" cy="1902413"/>
          </a:xfrm>
          <a:prstGeom prst="rect">
            <a:avLst/>
          </a:prstGeom>
          <a:solidFill>
            <a:srgbClr val="FFFF00">
              <a:alpha val="34118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5 - Επεξήγηση με στρογγυλεμένο παραλληλόγραμμο"/>
          <p:cNvSpPr/>
          <p:nvPr/>
        </p:nvSpPr>
        <p:spPr>
          <a:xfrm>
            <a:off x="611560" y="188640"/>
            <a:ext cx="3835328" cy="2088232"/>
          </a:xfrm>
          <a:prstGeom prst="wedgeRoundRectCallout">
            <a:avLst>
              <a:gd name="adj1" fmla="val 79810"/>
              <a:gd name="adj2" fmla="val -3027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Υπογραμμίζουμε με κίτρινο χρώμα.</a:t>
            </a:r>
            <a:endParaRPr lang="el-GR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9" name="3 - Θέση περιεχομένου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41946"/>
            <a:ext cx="2322959" cy="23229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45715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Επεξήγηση με στρογγυλεμένο παραλληλόγραμμο"/>
          <p:cNvSpPr/>
          <p:nvPr/>
        </p:nvSpPr>
        <p:spPr>
          <a:xfrm>
            <a:off x="4716015" y="176797"/>
            <a:ext cx="3657893" cy="3358726"/>
          </a:xfrm>
          <a:prstGeom prst="wedgeRoundRectCallout">
            <a:avLst>
              <a:gd name="adj1" fmla="val -5171"/>
              <a:gd name="adj2" fmla="val 57515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b="1" dirty="0" smtClean="0">
                <a:solidFill>
                  <a:schemeClr val="tx1"/>
                </a:solidFill>
              </a:rPr>
              <a:t>Σ’ αυτό το κομμάτι του κειμένου βρείτε αντίθετες λέξεις και κυκλώστε. </a:t>
            </a:r>
            <a:endParaRPr lang="el-GR" sz="3200" b="1" dirty="0">
              <a:solidFill>
                <a:schemeClr val="tx1"/>
              </a:solidFill>
            </a:endParaRPr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 contrast="20000"/>
          </a:blip>
          <a:srcRect r="58334" b="45912"/>
          <a:stretch>
            <a:fillRect/>
          </a:stretch>
        </p:blipFill>
        <p:spPr bwMode="auto">
          <a:xfrm>
            <a:off x="210024" y="214290"/>
            <a:ext cx="4505992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10 - Εικόνα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86512" y="3810148"/>
            <a:ext cx="2087397" cy="2087397"/>
          </a:xfrm>
          <a:prstGeom prst="rect">
            <a:avLst/>
          </a:prstGeom>
        </p:spPr>
      </p:pic>
      <p:sp>
        <p:nvSpPr>
          <p:cNvPr id="12" name="11 - Έλλειψη"/>
          <p:cNvSpPr/>
          <p:nvPr/>
        </p:nvSpPr>
        <p:spPr>
          <a:xfrm>
            <a:off x="107504" y="4720495"/>
            <a:ext cx="1214446" cy="57150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13" name="12 - Έλλειψη"/>
          <p:cNvSpPr/>
          <p:nvPr/>
        </p:nvSpPr>
        <p:spPr>
          <a:xfrm>
            <a:off x="3204387" y="4584549"/>
            <a:ext cx="1214446" cy="57150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sysClr val="windowText" lastClr="000000"/>
              </a:solidFill>
            </a:endParaRPr>
          </a:p>
        </p:txBody>
      </p:sp>
      <p:sp>
        <p:nvSpPr>
          <p:cNvPr id="15" name="14 - Έλλειψη"/>
          <p:cNvSpPr/>
          <p:nvPr/>
        </p:nvSpPr>
        <p:spPr>
          <a:xfrm>
            <a:off x="139852" y="5675428"/>
            <a:ext cx="1571636" cy="571504"/>
          </a:xfrm>
          <a:prstGeom prst="ellipse">
            <a:avLst/>
          </a:prstGeom>
          <a:noFill/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sysClr val="windowText" lastClr="000000"/>
              </a:solidFill>
            </a:endParaRPr>
          </a:p>
        </p:txBody>
      </p:sp>
      <p:sp>
        <p:nvSpPr>
          <p:cNvPr id="16" name="15 - Έλλειψη"/>
          <p:cNvSpPr/>
          <p:nvPr/>
        </p:nvSpPr>
        <p:spPr>
          <a:xfrm>
            <a:off x="1321950" y="5139726"/>
            <a:ext cx="1571636" cy="571504"/>
          </a:xfrm>
          <a:prstGeom prst="ellipse">
            <a:avLst/>
          </a:prstGeom>
          <a:noFill/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sysClr val="windowText" lastClr="000000"/>
              </a:solidFill>
            </a:endParaRPr>
          </a:p>
        </p:txBody>
      </p:sp>
      <p:sp>
        <p:nvSpPr>
          <p:cNvPr id="17" name="11 - Έλλειψη"/>
          <p:cNvSpPr/>
          <p:nvPr/>
        </p:nvSpPr>
        <p:spPr>
          <a:xfrm>
            <a:off x="3811610" y="4148991"/>
            <a:ext cx="904406" cy="57150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3" grpId="0" animBg="1"/>
      <p:bldP spid="15" grpId="0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Θέση περιεχομένου"/>
          <p:cNvSpPr>
            <a:spLocks noGrp="1"/>
          </p:cNvSpPr>
          <p:nvPr>
            <p:ph idx="1"/>
          </p:nvPr>
        </p:nvSpPr>
        <p:spPr>
          <a:xfrm>
            <a:off x="0" y="1600201"/>
            <a:ext cx="9144000" cy="247174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sz="4000" b="1" dirty="0" smtClean="0"/>
              <a:t>   Βιβλία με σκληρό εξώφυλλο και βιβλία με μαλακό εξώφυλλο. Βιβλία παλιά και βιβλία καινούρια.</a:t>
            </a:r>
            <a:endParaRPr lang="el-GR" sz="4000" b="1" dirty="0"/>
          </a:p>
        </p:txBody>
      </p:sp>
      <p:sp>
        <p:nvSpPr>
          <p:cNvPr id="6" name="5 - Έλλειψη"/>
          <p:cNvSpPr/>
          <p:nvPr/>
        </p:nvSpPr>
        <p:spPr>
          <a:xfrm>
            <a:off x="2500298" y="1714488"/>
            <a:ext cx="1785950" cy="571504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sysClr val="windowText" lastClr="000000"/>
              </a:solidFill>
            </a:endParaRPr>
          </a:p>
        </p:txBody>
      </p:sp>
      <p:sp>
        <p:nvSpPr>
          <p:cNvPr id="7" name="6 - Έλλειψη"/>
          <p:cNvSpPr/>
          <p:nvPr/>
        </p:nvSpPr>
        <p:spPr>
          <a:xfrm>
            <a:off x="928662" y="2285992"/>
            <a:ext cx="1785950" cy="714380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sysClr val="windowText" lastClr="000000"/>
              </a:solidFill>
            </a:endParaRPr>
          </a:p>
        </p:txBody>
      </p:sp>
      <p:sp>
        <p:nvSpPr>
          <p:cNvPr id="9" name="8 - Έλλειψη"/>
          <p:cNvSpPr/>
          <p:nvPr/>
        </p:nvSpPr>
        <p:spPr>
          <a:xfrm>
            <a:off x="6588224" y="2285992"/>
            <a:ext cx="1584176" cy="642942"/>
          </a:xfrm>
          <a:prstGeom prst="ellipse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sysClr val="windowText" lastClr="000000"/>
              </a:solidFill>
            </a:endParaRPr>
          </a:p>
        </p:txBody>
      </p:sp>
      <p:sp>
        <p:nvSpPr>
          <p:cNvPr id="10" name="9 - Έλλειψη"/>
          <p:cNvSpPr/>
          <p:nvPr/>
        </p:nvSpPr>
        <p:spPr>
          <a:xfrm>
            <a:off x="1840793" y="2786058"/>
            <a:ext cx="2500330" cy="714380"/>
          </a:xfrm>
          <a:prstGeom prst="ellipse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sysClr val="windowText" lastClr="000000"/>
              </a:solidFill>
            </a:endParaRPr>
          </a:p>
        </p:txBody>
      </p:sp>
      <p:pic>
        <p:nvPicPr>
          <p:cNvPr id="13" name="12 - Εικόνα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789040"/>
            <a:ext cx="2448272" cy="2151984"/>
          </a:xfrm>
          <a:prstGeom prst="rect">
            <a:avLst/>
          </a:prstGeom>
        </p:spPr>
      </p:pic>
      <p:sp>
        <p:nvSpPr>
          <p:cNvPr id="12" name="5 - Επεξήγηση με στρογγυλεμένο παραλληλόγραμμο"/>
          <p:cNvSpPr/>
          <p:nvPr/>
        </p:nvSpPr>
        <p:spPr>
          <a:xfrm>
            <a:off x="343303" y="3717032"/>
            <a:ext cx="3657893" cy="1679363"/>
          </a:xfrm>
          <a:prstGeom prst="wedgeRoundRectCallout">
            <a:avLst>
              <a:gd name="adj1" fmla="val 84548"/>
              <a:gd name="adj2" fmla="val 6795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b="1" dirty="0" smtClean="0">
                <a:solidFill>
                  <a:schemeClr val="tx1"/>
                </a:solidFill>
              </a:rPr>
              <a:t>Συνεχίστε και παρακάτω…</a:t>
            </a:r>
            <a:endParaRPr lang="el-GR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2" grpId="0" animBg="1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538</TotalTime>
  <Words>227</Words>
  <Application>Microsoft Office PowerPoint</Application>
  <PresentationFormat>Προβολή στην οθόνη (4:3)</PresentationFormat>
  <Paragraphs>43</Paragraphs>
  <Slides>25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25</vt:i4>
      </vt:variant>
    </vt:vector>
  </HeadingPairs>
  <TitlesOfParts>
    <vt:vector size="26" baseType="lpstr">
      <vt:lpstr>Θέμα του Office</vt:lpstr>
      <vt:lpstr>Στη βιβλιοθήκη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ΤΕΤΡΑΔΙΟ ΕΡΓΑΣΙΩΝ – Β’ ΤΕΥΧΟΣ ΣΕΛ.60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Στη βιβλιοθήκη</dc:title>
  <dc:creator>Ιωαννα</dc:creator>
  <cp:lastModifiedBy>Eleftheria Papadimitriou</cp:lastModifiedBy>
  <cp:revision>62</cp:revision>
  <dcterms:created xsi:type="dcterms:W3CDTF">2013-05-17T16:15:47Z</dcterms:created>
  <dcterms:modified xsi:type="dcterms:W3CDTF">2021-04-04T16:44:49Z</dcterms:modified>
</cp:coreProperties>
</file>