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1" r:id="rId11"/>
    <p:sldId id="272" r:id="rId12"/>
    <p:sldId id="297" r:id="rId13"/>
    <p:sldId id="298" r:id="rId14"/>
    <p:sldId id="278" r:id="rId15"/>
    <p:sldId id="294" r:id="rId16"/>
    <p:sldId id="295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66A7-5215-4ACC-BCFE-7231F7A4B527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A982-BD1A-4EB0-91B8-48269730FF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7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 μελοποιημένο το ποίημα από τα </a:t>
            </a:r>
            <a:r>
              <a:rPr lang="el-GR" dirty="0" err="1" smtClean="0"/>
              <a:t>Λαχανα</a:t>
            </a:r>
            <a:r>
              <a:rPr lang="el-GR" dirty="0" smtClean="0"/>
              <a:t> και </a:t>
            </a:r>
            <a:r>
              <a:rPr lang="el-GR" dirty="0" err="1" smtClean="0"/>
              <a:t>χαχανα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A982-BD1A-4EB0-91B8-48269730FF9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81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7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8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1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5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6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2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3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DB7C-BABE-4824-8F45-DC6F99D1019D}" type="datetimeFigureOut">
              <a:rPr lang="el-GR" smtClean="0"/>
              <a:t>7/10/2020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2C5B-A0A1-4534-A3B6-F7215B3176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10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29;&#953;&#957;&#972;&#954;&#949;&#961;&#959;&#962;%20&#954;&#945;&#953;%20&#954;&#972;&#954;&#959;&#961;&#945;&#962;-%20&#929;&#961;-%20&#915;&#955;&#974;&#963;&#963;&#945;%20&#913;&#900;%20&#916;&#951;&#956;&#959;&#964;&#953;&#954;&#959;&#973;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  <a:ea typeface="Aka-AcidGR5yearsold" pitchFamily="2" charset="-95"/>
              </a:rPr>
              <a:t>Ρινόκερος και κόκορας</a:t>
            </a:r>
            <a:endParaRPr lang="el-GR" sz="4000" dirty="0"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07504" y="2791036"/>
            <a:ext cx="1864296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err="1" smtClean="0">
                <a:solidFill>
                  <a:srgbClr val="0070C0"/>
                </a:solidFill>
              </a:rPr>
              <a:t>Ρ,ρ</a:t>
            </a:r>
            <a:endParaRPr lang="el-GR" sz="6600" b="1" dirty="0">
              <a:solidFill>
                <a:srgbClr val="0070C0"/>
              </a:solidFill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924944"/>
            <a:ext cx="161732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126"/>
            <a:ext cx="8140824" cy="675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3145466" y="2443535"/>
            <a:ext cx="484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Ρ</a:t>
            </a:r>
            <a:endParaRPr lang="el-GR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950474" y="2443535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ρ</a:t>
            </a:r>
            <a:endParaRPr lang="el-GR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691491" y="2443535"/>
            <a:ext cx="4844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ρ</a:t>
            </a:r>
            <a:endParaRPr lang="el-GR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665" y="389012"/>
            <a:ext cx="91260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03334"/>
            <a:ext cx="2080301" cy="151601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938425" y="4813563"/>
            <a:ext cx="3672408" cy="1502327"/>
          </a:xfrm>
          <a:prstGeom prst="wedgeRoundRectCallout">
            <a:avLst>
              <a:gd name="adj1" fmla="val 80137"/>
              <a:gd name="adj2" fmla="val 56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TotallyPlain" pitchFamily="2" charset="0"/>
              </a:rPr>
              <a:t>Διαβάζουμε.</a:t>
            </a:r>
            <a:endParaRPr lang="el-GR" sz="3600" b="1" dirty="0">
              <a:ea typeface="Aka-AcidGR-TotallyPlain" pitchFamily="2" charset="0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506196" y="4813564"/>
            <a:ext cx="5104637" cy="1502327"/>
          </a:xfrm>
          <a:prstGeom prst="wedgeRoundRectCallout">
            <a:avLst>
              <a:gd name="adj1" fmla="val 71007"/>
              <a:gd name="adj2" fmla="val 56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TotallyPlain" pitchFamily="2" charset="0"/>
              </a:rPr>
              <a:t>Κυκλώνουμε όλα </a:t>
            </a:r>
            <a:r>
              <a:rPr lang="el-GR" sz="3600" b="1" dirty="0" smtClean="0">
                <a:ea typeface="Aka-AcidGR-TotallyPlain" pitchFamily="2" charset="0"/>
              </a:rPr>
              <a:t>τα ρ.</a:t>
            </a:r>
            <a:endParaRPr lang="el-GR" sz="3600" b="1" dirty="0">
              <a:ea typeface="Aka-AcidGR-TotallyPlai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06982" y="1412776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7"/>
          <p:cNvSpPr/>
          <p:nvPr/>
        </p:nvSpPr>
        <p:spPr>
          <a:xfrm>
            <a:off x="4788024" y="1412388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7"/>
          <p:cNvSpPr/>
          <p:nvPr/>
        </p:nvSpPr>
        <p:spPr>
          <a:xfrm>
            <a:off x="3563888" y="2179712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Oval 7"/>
          <p:cNvSpPr/>
          <p:nvPr/>
        </p:nvSpPr>
        <p:spPr>
          <a:xfrm>
            <a:off x="5131296" y="2179712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Oval 7"/>
          <p:cNvSpPr/>
          <p:nvPr/>
        </p:nvSpPr>
        <p:spPr>
          <a:xfrm>
            <a:off x="3491880" y="2971800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Oval 7"/>
          <p:cNvSpPr/>
          <p:nvPr/>
        </p:nvSpPr>
        <p:spPr>
          <a:xfrm>
            <a:off x="5635352" y="2899792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Oval 7"/>
          <p:cNvSpPr/>
          <p:nvPr/>
        </p:nvSpPr>
        <p:spPr>
          <a:xfrm>
            <a:off x="3331096" y="3691880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Oval 7"/>
          <p:cNvSpPr/>
          <p:nvPr/>
        </p:nvSpPr>
        <p:spPr>
          <a:xfrm>
            <a:off x="5851376" y="3691880"/>
            <a:ext cx="3048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96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4000" dirty="0" smtClean="0">
                <a:latin typeface="Comic Sans MS" panose="030F0702030302020204" pitchFamily="66" charset="0"/>
                <a:ea typeface="Aka-AcidGR5yearsold" pitchFamily="2" charset="-95"/>
              </a:rPr>
              <a:t>Ρινόκερος και κόκορας</a:t>
            </a:r>
            <a:endParaRPr lang="el-GR" sz="4000" dirty="0"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07504" y="2791036"/>
            <a:ext cx="1864296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err="1" smtClean="0">
                <a:solidFill>
                  <a:srgbClr val="0070C0"/>
                </a:solidFill>
              </a:rPr>
              <a:t>Ρ,ρ</a:t>
            </a:r>
            <a:endParaRPr lang="el-GR" sz="6600" b="1" dirty="0">
              <a:solidFill>
                <a:srgbClr val="0070C0"/>
              </a:solidFill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924944"/>
            <a:ext cx="1617327" cy="1916832"/>
          </a:xfrm>
          <a:prstGeom prst="rect">
            <a:avLst/>
          </a:prstGeom>
        </p:spPr>
      </p:pic>
      <p:sp>
        <p:nvSpPr>
          <p:cNvPr id="7" name="Υπότιτλος 2"/>
          <p:cNvSpPr txBox="1">
            <a:spLocks/>
          </p:cNvSpPr>
          <p:nvPr/>
        </p:nvSpPr>
        <p:spPr>
          <a:xfrm>
            <a:off x="2339752" y="3861048"/>
            <a:ext cx="27363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4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Διαβάζουμε 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824831"/>
            <a:ext cx="7200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Τ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ι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βλέπουμε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στις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εικόνες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;</a:t>
            </a:r>
            <a:b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Κυκλώνουμε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όπου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βλέπουμε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 Ρ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ρ</a:t>
            </a:r>
            <a:r>
              <a:rPr lang="en-US" sz="3600" dirty="0" smtClean="0">
                <a:solidFill>
                  <a:srgbClr val="FF0000"/>
                </a:solidFill>
                <a:latin typeface="+mn-lt"/>
                <a:ea typeface="Aka-AcidGR5yearsold" pitchFamily="2" charset="-95"/>
              </a:rPr>
              <a:t>. </a:t>
            </a:r>
            <a:endParaRPr lang="en-US" sz="3600" dirty="0">
              <a:solidFill>
                <a:srgbClr val="FF0000"/>
              </a:solidFill>
              <a:latin typeface="+mn-lt"/>
              <a:ea typeface="Aka-AcidGR5yearsold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4" y="1524000"/>
            <a:ext cx="908845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743200" y="2667000"/>
            <a:ext cx="1524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3352800"/>
            <a:ext cx="2286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3581400"/>
            <a:ext cx="3048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2895600"/>
            <a:ext cx="3048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2438400"/>
            <a:ext cx="2286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2267744" y="1772816"/>
            <a:ext cx="2286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379062"/>
            <a:ext cx="7118394" cy="6362306"/>
          </a:xfrm>
          <a:prstGeom prst="rect">
            <a:avLst/>
          </a:prstGeom>
        </p:spPr>
      </p:pic>
      <p:cxnSp>
        <p:nvCxnSpPr>
          <p:cNvPr id="12" name="Ευθύγραμμο βέλος σύνδεσης 11"/>
          <p:cNvCxnSpPr>
            <a:endCxn id="13" idx="1"/>
          </p:cNvCxnSpPr>
          <p:nvPr/>
        </p:nvCxnSpPr>
        <p:spPr>
          <a:xfrm>
            <a:off x="3275856" y="1484784"/>
            <a:ext cx="3435012" cy="3834572"/>
          </a:xfrm>
          <a:prstGeom prst="straightConnector1">
            <a:avLst/>
          </a:prstGeom>
          <a:ln w="762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6660232" y="5301208"/>
            <a:ext cx="345761" cy="123922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97990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155556" y="2462"/>
            <a:ext cx="63993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κόκορας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28099" y="2057400"/>
            <a:ext cx="19406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κό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384877" y="2057399"/>
            <a:ext cx="19406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836429" y="2057398"/>
            <a:ext cx="28873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ρας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626" y="4794409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177216" y="4794407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ό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601639" y="4808629"/>
            <a:ext cx="10342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κ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786782" y="4819780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105761" y="4753211"/>
            <a:ext cx="11224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ρ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438519" y="4813409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8028384" y="4741401"/>
            <a:ext cx="9044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ς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4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95400"/>
            <a:ext cx="89585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76800" y="4953000"/>
            <a:ext cx="1447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458200" cy="60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807935" y="230242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ν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07935" y="3160303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ε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84694" y="4054635"/>
            <a:ext cx="54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ρ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75077" y="486916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ο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724128" y="3131305"/>
            <a:ext cx="1564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νερό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5178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2180928" y="3884855"/>
            <a:ext cx="20265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a typeface="Aka-AcidGR-TotallyPlain" pitchFamily="2" charset="0"/>
              </a:rPr>
              <a:t>νερό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021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1143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Ιωάννα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30390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Μαρίνα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971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Άρης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2351212" cy="199486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81200" y="188640"/>
            <a:ext cx="6400800" cy="864096"/>
          </a:xfrm>
          <a:prstGeom prst="wedgeRoundRectCallout">
            <a:avLst>
              <a:gd name="adj1" fmla="val -56372"/>
              <a:gd name="adj2" fmla="val 840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Ποιο</a:t>
            </a:r>
            <a:r>
              <a:rPr lang="el-GR" sz="3600" b="1" dirty="0" smtClean="0">
                <a:ea typeface="Aka-AcidGR5yearsold" pitchFamily="2" charset="-95"/>
              </a:rPr>
              <a:t>ι είναι</a:t>
            </a:r>
            <a:r>
              <a:rPr lang="el-GR" sz="3600" b="1" dirty="0" smtClean="0">
                <a:ea typeface="Aka-AcidGR5yearsold" pitchFamily="2" charset="-95"/>
              </a:rPr>
              <a:t> </a:t>
            </a:r>
            <a:r>
              <a:rPr lang="el-GR" sz="3600" b="1" dirty="0" smtClean="0">
                <a:ea typeface="Aka-AcidGR5yearsold" pitchFamily="2" charset="-95"/>
              </a:rPr>
              <a:t>στην εικόνα;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88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6721"/>
            <a:ext cx="8839200" cy="63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962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γάτα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0356" y="234888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παπαγάλος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8" y="415311"/>
            <a:ext cx="2171700" cy="1582626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2769956" y="44624"/>
            <a:ext cx="6400800" cy="864096"/>
          </a:xfrm>
          <a:prstGeom prst="wedgeRoundRectCallout">
            <a:avLst>
              <a:gd name="adj1" fmla="val -56372"/>
              <a:gd name="adj2" fmla="val 11422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Ποια ζωάκια </a:t>
            </a:r>
            <a:r>
              <a:rPr lang="el-GR" sz="3600" b="1" dirty="0" smtClean="0">
                <a:ea typeface="Aka-AcidGR5yearsold" pitchFamily="2" charset="-95"/>
              </a:rPr>
              <a:t>βλέπουμε </a:t>
            </a:r>
            <a:r>
              <a:rPr lang="el-GR" sz="3600" b="1" dirty="0" smtClean="0">
                <a:ea typeface="Aka-AcidGR5yearsold" pitchFamily="2" charset="-95"/>
              </a:rPr>
              <a:t>;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326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3000" cy="629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πόρτα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χόρτο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953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τοίχος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28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παράθυρο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219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καρότο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71700" cy="2060847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2209800" y="150495"/>
            <a:ext cx="6972300" cy="864096"/>
          </a:xfrm>
          <a:prstGeom prst="wedgeRoundRectCallout">
            <a:avLst>
              <a:gd name="adj1" fmla="val -48244"/>
              <a:gd name="adj2" fmla="val 10258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5yearsold" pitchFamily="2" charset="-95"/>
              </a:rPr>
              <a:t>Τι πράγματα  βλέπουμε στην εικόνα;</a:t>
            </a:r>
            <a:endParaRPr lang="el-GR" sz="32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657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056930"/>
            <a:ext cx="271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πόρτα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9358" y="519053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παράθυρο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3809" y="2179629"/>
            <a:ext cx="271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καρότο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645024"/>
            <a:ext cx="2902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Μαρίνα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012" y="4267200"/>
            <a:ext cx="2361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Άρης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256299"/>
            <a:ext cx="224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a typeface="Aka-AcidGR-TotallyPlain" pitchFamily="2" charset="0"/>
              </a:rPr>
              <a:t>χόρτο</a:t>
            </a:r>
            <a:endParaRPr lang="en-US" sz="5400" b="1" dirty="0">
              <a:solidFill>
                <a:srgbClr val="FF0000"/>
              </a:solidFill>
              <a:ea typeface="Aka-AcidGR-TotallyPlain" pitchFamily="2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5729"/>
            <a:ext cx="2171700" cy="1447800"/>
          </a:xfrm>
          <a:prstGeom prst="rect">
            <a:avLst/>
          </a:prstGeom>
        </p:spPr>
      </p:pic>
      <p:sp>
        <p:nvSpPr>
          <p:cNvPr id="12" name="Επεξήγηση με στρογγυλεμένο παραλληλόγραμμο 11"/>
          <p:cNvSpPr/>
          <p:nvPr/>
        </p:nvSpPr>
        <p:spPr>
          <a:xfrm>
            <a:off x="1763688" y="188640"/>
            <a:ext cx="7380312" cy="864096"/>
          </a:xfrm>
          <a:prstGeom prst="wedgeRoundRectCallout">
            <a:avLst>
              <a:gd name="adj1" fmla="val -47118"/>
              <a:gd name="adj2" fmla="val 8013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ea typeface="Aka-AcidGR5yearsold" pitchFamily="2" charset="-95"/>
              </a:rPr>
              <a:t>Ποιο γράμμα </a:t>
            </a:r>
            <a:r>
              <a:rPr lang="el-GR" sz="3600" dirty="0" smtClean="0">
                <a:ea typeface="Aka-AcidGR5yearsold" pitchFamily="2" charset="-95"/>
              </a:rPr>
              <a:t>έχουν όλες οι λέξεις</a:t>
            </a:r>
            <a:r>
              <a:rPr lang="el-GR" sz="3600" dirty="0" smtClean="0">
                <a:ea typeface="Aka-AcidGR5yearsold" pitchFamily="2" charset="-95"/>
              </a:rPr>
              <a:t> ;</a:t>
            </a:r>
            <a:endParaRPr lang="el-GR" sz="3600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691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Ρρ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 rot="22806">
            <a:off x="1212904" y="2532567"/>
            <a:ext cx="648072" cy="3678045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εφάνη 6"/>
          <p:cNvSpPr/>
          <p:nvPr/>
        </p:nvSpPr>
        <p:spPr>
          <a:xfrm rot="5400000">
            <a:off x="731543" y="2285106"/>
            <a:ext cx="2283250" cy="2842847"/>
          </a:xfrm>
          <a:prstGeom prst="blockArc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 rot="22806">
            <a:off x="4997296" y="4654092"/>
            <a:ext cx="294783" cy="2034379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ουλούρα 8"/>
          <p:cNvSpPr/>
          <p:nvPr/>
        </p:nvSpPr>
        <p:spPr>
          <a:xfrm>
            <a:off x="4981454" y="4243696"/>
            <a:ext cx="1296144" cy="1208917"/>
          </a:xfrm>
          <a:prstGeom prst="don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16965" y="1980168"/>
            <a:ext cx="131318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ρ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31721" y="1049144"/>
            <a:ext cx="18389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ρ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06633" y="3147910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8" y="4283235"/>
            <a:ext cx="747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98018" y="2062336"/>
            <a:ext cx="13885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ρ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57896" y="3070448"/>
            <a:ext cx="17604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ρ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07682" y="4150568"/>
            <a:ext cx="16375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a typeface="Aka-AcidGR-DiaryGirl" pitchFamily="2" charset="-95"/>
              </a:rPr>
              <a:t>ρ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328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159" y="4005064"/>
            <a:ext cx="366984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93"/>
            <a:ext cx="8458200" cy="47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059832" y="4778751"/>
            <a:ext cx="2563688" cy="1502327"/>
          </a:xfrm>
          <a:prstGeom prst="wedgeRoundRectCallout">
            <a:avLst>
              <a:gd name="adj1" fmla="val -69599"/>
              <a:gd name="adj2" fmla="val 231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TotallyPlain" pitchFamily="2" charset="0"/>
              </a:rPr>
              <a:t>Ποιοι μιλάνε;</a:t>
            </a:r>
            <a:endParaRPr lang="el-GR" sz="3600" b="1" dirty="0">
              <a:ea typeface="Aka-AcidGR-TotallyPlain" pitchFamily="2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7220"/>
            <a:ext cx="2747764" cy="1805390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2855268" y="4823498"/>
            <a:ext cx="2768252" cy="1279138"/>
          </a:xfrm>
          <a:prstGeom prst="wedgeRoundRectCallout">
            <a:avLst>
              <a:gd name="adj1" fmla="val -69599"/>
              <a:gd name="adj2" fmla="val 231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TotallyPlain" pitchFamily="2" charset="0"/>
              </a:rPr>
              <a:t>Ακούμε!</a:t>
            </a:r>
            <a:endParaRPr lang="el-GR" sz="3600" b="1" dirty="0">
              <a:ea typeface="Aka-AcidGR-TotallyPlain" pitchFamily="2" charset="0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827268" y="4823498"/>
            <a:ext cx="2768252" cy="1242538"/>
          </a:xfrm>
          <a:prstGeom prst="wedgeRoundRectCallout">
            <a:avLst>
              <a:gd name="adj1" fmla="val -69599"/>
              <a:gd name="adj2" fmla="val 231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-TotallyPlain" pitchFamily="2" charset="0"/>
              </a:rPr>
              <a:t>Διαβάζουμε!</a:t>
            </a:r>
            <a:endParaRPr lang="el-GR" sz="36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845840"/>
            <a:ext cx="47244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  <a:ea typeface="Aka-AcidGR-TotallyPlain" pitchFamily="2" charset="0"/>
              </a:rPr>
              <a:t>Κυκλώνουμε</a:t>
            </a:r>
            <a:r>
              <a:rPr lang="en-US" sz="3600" b="1" dirty="0" smtClean="0">
                <a:latin typeface="+mn-lt"/>
                <a:ea typeface="Aka-AcidGR-TotallyPlain" pitchFamily="2" charset="0"/>
              </a:rPr>
              <a:t> </a:t>
            </a:r>
            <a:r>
              <a:rPr lang="en-US" sz="3600" b="1" dirty="0" err="1" smtClean="0">
                <a:latin typeface="+mn-lt"/>
                <a:ea typeface="Aka-AcidGR-TotallyPlain" pitchFamily="2" charset="0"/>
              </a:rPr>
              <a:t>τα</a:t>
            </a:r>
            <a:r>
              <a:rPr lang="en-US" sz="3600" b="1" dirty="0" smtClean="0">
                <a:latin typeface="+mn-lt"/>
                <a:ea typeface="Aka-AcidGR-TotallyPlain" pitchFamily="2" charset="0"/>
              </a:rPr>
              <a:t> Ρ </a:t>
            </a:r>
            <a:r>
              <a:rPr lang="en-US" sz="3600" b="1" dirty="0" err="1" smtClean="0">
                <a:latin typeface="+mn-lt"/>
                <a:ea typeface="Aka-AcidGR-TotallyPlain" pitchFamily="2" charset="0"/>
              </a:rPr>
              <a:t>ρ</a:t>
            </a:r>
            <a:endParaRPr lang="en-US" sz="3600" b="1" dirty="0">
              <a:latin typeface="+mn-lt"/>
              <a:ea typeface="Aka-AcidGR-TotallyPlai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35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399"/>
            <a:ext cx="8458200" cy="478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895600" y="54864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37338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86200" y="3810000"/>
            <a:ext cx="304800" cy="4572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8305800" y="22860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23622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23622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23622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800" y="42672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54864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400" y="60198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48768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53200" y="43434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62400" y="4343400"/>
            <a:ext cx="304800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58" y="-21221"/>
            <a:ext cx="1119084" cy="93256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4114800" y="836712"/>
            <a:ext cx="4495800" cy="1220687"/>
          </a:xfrm>
          <a:prstGeom prst="wedgeRoundRectCallout">
            <a:avLst>
              <a:gd name="adj1" fmla="val -11917"/>
              <a:gd name="adj2" fmla="val -78082"/>
              <a:gd name="adj3" fmla="val 1666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2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125</Words>
  <Application>Microsoft Office PowerPoint</Application>
  <PresentationFormat>Προβολή στην οθόνη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Ρινόκερος και κόκορας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Κυκλώνουμε τα Ρ ρ</vt:lpstr>
      <vt:lpstr>Παρουσίαση του PowerPoint</vt:lpstr>
      <vt:lpstr>Παρουσίαση του PowerPoint</vt:lpstr>
      <vt:lpstr>Ρινόκερος και κόκορας</vt:lpstr>
      <vt:lpstr>Διαβάζουμε !</vt:lpstr>
      <vt:lpstr>Τι βλέπουμε στις εικόνες; Κυκλώνουμε όπου βλέπουμε Ρ ρ.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Ρινόκερος και κόκορας</dc:title>
  <dc:creator>Ιωάννα</dc:creator>
  <cp:lastModifiedBy>Eleftheria Papadimitriou</cp:lastModifiedBy>
  <cp:revision>32</cp:revision>
  <dcterms:created xsi:type="dcterms:W3CDTF">2014-11-08T15:22:10Z</dcterms:created>
  <dcterms:modified xsi:type="dcterms:W3CDTF">2020-10-07T10:59:15Z</dcterms:modified>
</cp:coreProperties>
</file>