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9" r:id="rId13"/>
    <p:sldId id="266" r:id="rId14"/>
    <p:sldId id="267" r:id="rId15"/>
    <p:sldId id="276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68F8-B2FF-4180-A038-8D70781EFC7A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09AD-E1A5-4903-9138-A1156885BC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883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Τόπι , ποτό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F09AD-E1A5-4903-9138-A1156885BC29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285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96B6-B85F-4DA6-B249-9261476B1C0D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1E65-5464-480B-9EFC-03398E7937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038832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96B6-B85F-4DA6-B249-9261476B1C0D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1E65-5464-480B-9EFC-03398E7937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169718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96B6-B85F-4DA6-B249-9261476B1C0D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1E65-5464-480B-9EFC-03398E7937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231109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96B6-B85F-4DA6-B249-9261476B1C0D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1E65-5464-480B-9EFC-03398E7937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5186813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96B6-B85F-4DA6-B249-9261476B1C0D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1E65-5464-480B-9EFC-03398E7937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5995479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96B6-B85F-4DA6-B249-9261476B1C0D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1E65-5464-480B-9EFC-03398E7937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888173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96B6-B85F-4DA6-B249-9261476B1C0D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1E65-5464-480B-9EFC-03398E7937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875534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96B6-B85F-4DA6-B249-9261476B1C0D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1E65-5464-480B-9EFC-03398E7937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4295786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96B6-B85F-4DA6-B249-9261476B1C0D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1E65-5464-480B-9EFC-03398E7937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1249191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96B6-B85F-4DA6-B249-9261476B1C0D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1E65-5464-480B-9EFC-03398E7937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6804429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96B6-B85F-4DA6-B249-9261476B1C0D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1E65-5464-480B-9EFC-03398E7937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7324622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096B6-B85F-4DA6-B249-9261476B1C0D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31E65-5464-480B-9EFC-03398E7937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304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png"/><Relationship Id="rId9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051720" y="2852936"/>
            <a:ext cx="6400800" cy="1752600"/>
          </a:xfrm>
        </p:spPr>
        <p:txBody>
          <a:bodyPr>
            <a:norm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ε</a:t>
            </a:r>
            <a:r>
              <a:rPr lang="el-GR" sz="4800" b="1" dirty="0" smtClean="0">
                <a:solidFill>
                  <a:srgbClr val="FF0000"/>
                </a:solidFill>
              </a:rPr>
              <a:t> , λα έλα</a:t>
            </a:r>
            <a:endParaRPr lang="el-GR" sz="4800" b="1" dirty="0">
              <a:solidFill>
                <a:srgbClr val="FF0000"/>
              </a:solidFill>
            </a:endParaRPr>
          </a:p>
        </p:txBody>
      </p:sp>
      <p:sp>
        <p:nvSpPr>
          <p:cNvPr id="4" name="Τίτλος 1"/>
          <p:cNvSpPr>
            <a:spLocks noGrp="1"/>
          </p:cNvSpPr>
          <p:nvPr>
            <p:ph type="ctrTitle"/>
          </p:nvPr>
        </p:nvSpPr>
        <p:spPr>
          <a:xfrm>
            <a:off x="1763688" y="764704"/>
            <a:ext cx="6984776" cy="1470025"/>
          </a:xfrm>
        </p:spPr>
        <p:txBody>
          <a:bodyPr>
            <a:noAutofit/>
          </a:bodyPr>
          <a:lstStyle/>
          <a:p>
            <a:r>
              <a:rPr lang="el-GR" sz="6000" b="1" spc="600" dirty="0" smtClean="0">
                <a:latin typeface="Comic Sans MS" panose="030F0702030302020204" pitchFamily="66" charset="0"/>
                <a:ea typeface="Aka-AcidGR5yearsold" pitchFamily="2" charset="-95"/>
              </a:rPr>
              <a:t>Πού είναι ο Άρης </a:t>
            </a:r>
            <a:r>
              <a:rPr lang="el-GR" sz="6000" b="1" spc="600" dirty="0">
                <a:latin typeface="Comic Sans MS" panose="030F0702030302020204" pitchFamily="66" charset="0"/>
                <a:ea typeface="Aka-AcidGR5yearsold" pitchFamily="2" charset="-95"/>
              </a:rPr>
              <a:t>;</a:t>
            </a: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2699792" y="5949280"/>
            <a:ext cx="4968552" cy="3375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b="1" dirty="0" smtClean="0">
                <a:solidFill>
                  <a:srgbClr val="00B050"/>
                </a:solidFill>
                <a:ea typeface="Aka-AcidGR-Curly" pitchFamily="2" charset="-95"/>
              </a:rPr>
              <a:t>Δασκάλα : Ελευθερία </a:t>
            </a:r>
            <a:r>
              <a:rPr lang="el-GR" sz="2000" b="1" dirty="0">
                <a:solidFill>
                  <a:srgbClr val="00B050"/>
                </a:solidFill>
                <a:ea typeface="Aka-AcidGR-Curly" pitchFamily="2" charset="-95"/>
              </a:rPr>
              <a:t>Π</a:t>
            </a:r>
            <a:r>
              <a:rPr lang="el-GR" sz="2000" b="1" dirty="0" smtClean="0">
                <a:solidFill>
                  <a:srgbClr val="00B050"/>
                </a:solidFill>
                <a:ea typeface="Aka-AcidGR-Curly" pitchFamily="2" charset="-95"/>
              </a:rPr>
              <a:t>απαδημητρίου</a:t>
            </a:r>
            <a:endParaRPr lang="el-GR" sz="2000" b="1" dirty="0">
              <a:solidFill>
                <a:srgbClr val="00B050"/>
              </a:solidFill>
              <a:ea typeface="Aka-AcidGR-Curl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455855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208019" cy="6705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Στρογγυλεμένο ορθογώνιο 2"/>
          <p:cNvSpPr/>
          <p:nvPr/>
        </p:nvSpPr>
        <p:spPr>
          <a:xfrm>
            <a:off x="3347864" y="836712"/>
            <a:ext cx="1273549" cy="5624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3325804" y="1187039"/>
            <a:ext cx="1656185" cy="5624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8721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294" y="774204"/>
            <a:ext cx="1485829" cy="2081995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615151" y="2634734"/>
            <a:ext cx="93647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spc="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KBFunHouse" pitchFamily="2" charset="0"/>
              </a:rPr>
              <a:t>ε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a typeface="KBFunHouse" pitchFamily="2" charset="0"/>
            </a:endParaRPr>
          </a:p>
        </p:txBody>
      </p:sp>
      <p:sp>
        <p:nvSpPr>
          <p:cNvPr id="5" name="Επεξήγηση με στρογγυλεμένο παραλληλόγραμμο 4"/>
          <p:cNvSpPr/>
          <p:nvPr/>
        </p:nvSpPr>
        <p:spPr>
          <a:xfrm>
            <a:off x="2820580" y="805003"/>
            <a:ext cx="5832648" cy="1656184"/>
          </a:xfrm>
          <a:prstGeom prst="wedgeRoundRectCallout">
            <a:avLst>
              <a:gd name="adj1" fmla="val -62143"/>
              <a:gd name="adj2" fmla="val 17327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Βρείτε το </a:t>
            </a:r>
            <a:r>
              <a:rPr lang="el-GR" sz="4000" b="1" dirty="0" smtClean="0">
                <a:solidFill>
                  <a:srgbClr val="FF0000"/>
                </a:solidFill>
                <a:ea typeface="Aka-AcidGR-DiaryGirl" pitchFamily="2" charset="-95"/>
              </a:rPr>
              <a:t>ε</a:t>
            </a:r>
            <a:r>
              <a:rPr lang="el-GR" sz="3200" b="1" dirty="0" smtClean="0">
                <a:ea typeface="Aka-AcidGR-DiaryGirl" pitchFamily="2" charset="-95"/>
              </a:rPr>
              <a:t> πού είναι!</a:t>
            </a:r>
            <a:endParaRPr lang="el-GR" sz="3200" b="1" dirty="0">
              <a:ea typeface="Aka-AcidGR-DiaryGirl" pitchFamily="2" charset="-95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428312" y="4649182"/>
            <a:ext cx="93647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spc="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KBFunHouse" pitchFamily="2" charset="0"/>
              </a:rPr>
              <a:t>ε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a typeface="KBFunHouse" pitchFamily="2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736904" y="4433969"/>
            <a:ext cx="96212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spc="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KBFunHouse" pitchFamily="2" charset="0"/>
                <a:cs typeface="Arial" pitchFamily="34" charset="0"/>
              </a:rPr>
              <a:t>ε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a typeface="KBFunHouse" pitchFamily="2" charset="0"/>
              <a:cs typeface="Arial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332185" y="2214211"/>
            <a:ext cx="93647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spc="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Curly" pitchFamily="2" charset="-95"/>
              </a:rPr>
              <a:t>ε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Curly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7475718" y="2410154"/>
            <a:ext cx="93968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spc="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Fristgrade" pitchFamily="2" charset="0"/>
              </a:rPr>
              <a:t>ε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Fristgrade" pitchFamily="2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2329726" y="2410154"/>
            <a:ext cx="113364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KBFunHouse" pitchFamily="2" charset="0"/>
              </a:rPr>
              <a:t>α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a typeface="KBFunHouse" pitchFamily="2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7378735" y="4649182"/>
            <a:ext cx="113364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KBFunHouse" pitchFamily="2" charset="0"/>
              </a:rPr>
              <a:t>α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a typeface="KBFunHouse" pitchFamily="2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769156" y="4496782"/>
            <a:ext cx="113364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KBFunHouse" pitchFamily="2" charset="0"/>
              </a:rPr>
              <a:t>α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a typeface="KBFunHouse" pitchFamily="2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4128452" y="4649182"/>
            <a:ext cx="105509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KBFunHouse" pitchFamily="2" charset="0"/>
              </a:rPr>
              <a:t>ο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a typeface="KBFunHouse" pitchFamily="2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5712296" y="2438867"/>
            <a:ext cx="113364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KBFunHouse" pitchFamily="2" charset="0"/>
              </a:rPr>
              <a:t>α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a typeface="KBFunHous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1143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11" y="296375"/>
            <a:ext cx="1791865" cy="2004884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323528" y="374330"/>
            <a:ext cx="5328592" cy="1656184"/>
          </a:xfrm>
          <a:prstGeom prst="wedgeRoundRectCallout">
            <a:avLst>
              <a:gd name="adj1" fmla="val 61221"/>
              <a:gd name="adj2" fmla="val 15654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ka-AcidGR-DiaryGirl" pitchFamily="2" charset="-95"/>
              </a:rPr>
              <a:t>Βρίσκω λέξεις που ξεκινούν με </a:t>
            </a:r>
            <a:r>
              <a:rPr lang="el-G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ka-AcidGR-DiaryGirl" pitchFamily="2" charset="-95"/>
              </a:rPr>
              <a:t>ε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ka-AcidGR-DiaryGirl" pitchFamily="2" charset="-95"/>
              </a:rPr>
              <a:t>.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ka-AcidGR-DiaryGirl" pitchFamily="2" charset="-95"/>
            </a:endParaRPr>
          </a:p>
        </p:txBody>
      </p:sp>
      <p:pic>
        <p:nvPicPr>
          <p:cNvPr id="9" name="Εικόνα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990" y="2456987"/>
            <a:ext cx="1647170" cy="1395906"/>
          </a:xfrm>
          <a:prstGeom prst="rect">
            <a:avLst/>
          </a:prstGeom>
        </p:spPr>
      </p:pic>
      <p:pic>
        <p:nvPicPr>
          <p:cNvPr id="11" name="Εικόνα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579186"/>
            <a:ext cx="1495814" cy="1785918"/>
          </a:xfrm>
          <a:prstGeom prst="rect">
            <a:avLst/>
          </a:prstGeom>
        </p:spPr>
      </p:pic>
      <p:pic>
        <p:nvPicPr>
          <p:cNvPr id="12" name="Εικόνα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1485833" cy="2376264"/>
          </a:xfrm>
          <a:prstGeom prst="rect">
            <a:avLst/>
          </a:prstGeom>
        </p:spPr>
      </p:pic>
      <p:pic>
        <p:nvPicPr>
          <p:cNvPr id="13" name="Εικόνα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41" y="4240678"/>
            <a:ext cx="1180847" cy="1484967"/>
          </a:xfrm>
          <a:prstGeom prst="rect">
            <a:avLst/>
          </a:prstGeom>
        </p:spPr>
      </p:pic>
      <p:pic>
        <p:nvPicPr>
          <p:cNvPr id="14" name="Εικόνα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72" y="4670883"/>
            <a:ext cx="1259592" cy="1545511"/>
          </a:xfrm>
          <a:prstGeom prst="rect">
            <a:avLst/>
          </a:prstGeom>
        </p:spPr>
      </p:pic>
      <p:pic>
        <p:nvPicPr>
          <p:cNvPr id="15" name="Εικόνα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1086" y="2306021"/>
            <a:ext cx="1272733" cy="143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Εικόνα 15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5185016"/>
            <a:ext cx="1901825" cy="1277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Εικόνα 16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470591"/>
            <a:ext cx="1426075" cy="155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958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984" y="692696"/>
            <a:ext cx="1944216" cy="1944216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2713179" y="425811"/>
            <a:ext cx="5832648" cy="1656184"/>
          </a:xfrm>
          <a:prstGeom prst="wedgeRoundRectCallout">
            <a:avLst>
              <a:gd name="adj1" fmla="val -62143"/>
              <a:gd name="adj2" fmla="val 17327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Ας διαβάσουμε!</a:t>
            </a:r>
            <a:endParaRPr lang="el-GR" sz="3200" b="1" dirty="0">
              <a:ea typeface="Aka-AcidGR-DiaryGirl" pitchFamily="2" charset="-95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327525" y="2397549"/>
            <a:ext cx="107112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KBFunHouse" pitchFamily="2" charset="0"/>
              </a:rPr>
              <a:t>έ</a:t>
            </a:r>
            <a:endParaRPr lang="el-GR" sz="138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a typeface="KBFunHouse" pitchFamily="2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5282556" y="2429094"/>
            <a:ext cx="222721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λα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7775280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10035 0.2724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1361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6563 0.257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208019" cy="6705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0203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062" y="476672"/>
            <a:ext cx="1632548" cy="2004884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539552" y="332656"/>
            <a:ext cx="4896544" cy="1656184"/>
          </a:xfrm>
          <a:prstGeom prst="wedgeRoundRectCallout">
            <a:avLst>
              <a:gd name="adj1" fmla="val 61221"/>
              <a:gd name="adj2" fmla="val 15654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Με τα καρτελάκια σας φτιάξτε τις παρακάτω λέξεις!</a:t>
            </a:r>
            <a:endParaRPr lang="el-GR" sz="3200" b="1" dirty="0">
              <a:ea typeface="Aka-AcidGR-DiaryGirl" pitchFamily="2" charset="-95"/>
            </a:endParaRPr>
          </a:p>
        </p:txBody>
      </p:sp>
      <p:pic>
        <p:nvPicPr>
          <p:cNvPr id="4" name="Εικόνα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146296"/>
            <a:ext cx="1331600" cy="229892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335" y="2921606"/>
            <a:ext cx="2523617" cy="252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433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" y="980728"/>
            <a:ext cx="86772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7427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347788"/>
            <a:ext cx="863917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375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700213"/>
            <a:ext cx="83343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8710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8200"/>
            <a:ext cx="903649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2583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2440" cy="6872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0816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43000"/>
            <a:ext cx="84010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2605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08294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0519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759966" y="0"/>
            <a:ext cx="3654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τόπι</a:t>
            </a:r>
            <a:endParaRPr lang="el-GR" sz="138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625586" y="2215255"/>
            <a:ext cx="197015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cap="none" spc="6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τό</a:t>
            </a:r>
            <a:endParaRPr lang="el-GR" sz="138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668824" y="2215254"/>
            <a:ext cx="186942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πι</a:t>
            </a:r>
            <a:endParaRPr lang="el-GR" sz="138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920778" y="4431245"/>
            <a:ext cx="9557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τ</a:t>
            </a:r>
            <a:endParaRPr lang="el-GR" sz="138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371234" y="4456251"/>
            <a:ext cx="121379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ό</a:t>
            </a:r>
            <a:endParaRPr lang="el-GR" sz="138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682450" y="4431246"/>
            <a:ext cx="128592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π</a:t>
            </a:r>
            <a:endParaRPr lang="el-GR" sz="138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7870743" y="4360556"/>
            <a:ext cx="76815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ι</a:t>
            </a:r>
            <a:endParaRPr lang="el-GR" sz="138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1" y="553194"/>
            <a:ext cx="1918363" cy="190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393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43010"/>
            <a:ext cx="1872208" cy="1872208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539552" y="332656"/>
            <a:ext cx="4896544" cy="1656184"/>
          </a:xfrm>
          <a:prstGeom prst="wedgeRoundRectCallout">
            <a:avLst>
              <a:gd name="adj1" fmla="val 61221"/>
              <a:gd name="adj2" fmla="val 15654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Με τα καρτελάκια σας φτιάξτε τις παρακάτω λέξεις!</a:t>
            </a:r>
            <a:endParaRPr lang="el-GR" sz="3200" b="1" dirty="0">
              <a:ea typeface="Aka-AcidGR-DiaryGirl" pitchFamily="2" charset="-95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05" y="3146667"/>
            <a:ext cx="1815555" cy="180701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397" y="3382162"/>
            <a:ext cx="17621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21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4705"/>
            <a:ext cx="6646810" cy="4366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Στρογγυλεμένο ορθογώνιο 2"/>
          <p:cNvSpPr/>
          <p:nvPr/>
        </p:nvSpPr>
        <p:spPr>
          <a:xfrm>
            <a:off x="3901333" y="1273047"/>
            <a:ext cx="2304256" cy="11248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818842"/>
            <a:ext cx="1872208" cy="1955505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1453061" y="4968411"/>
            <a:ext cx="4896544" cy="1656184"/>
          </a:xfrm>
          <a:prstGeom prst="wedgeRoundRectCallout">
            <a:avLst>
              <a:gd name="adj1" fmla="val 64035"/>
              <a:gd name="adj2" fmla="val -46364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Τι είναι αυτό;</a:t>
            </a:r>
            <a:endParaRPr lang="el-GR" sz="3200" b="1" dirty="0">
              <a:ea typeface="Aka-AcidGR-DiaryGirl" pitchFamily="2" charset="-95"/>
            </a:endParaRPr>
          </a:p>
        </p:txBody>
      </p:sp>
      <p:sp>
        <p:nvSpPr>
          <p:cNvPr id="6" name="Επεξήγηση με στρογγυλεμένο παραλληλόγραμμο 5"/>
          <p:cNvSpPr/>
          <p:nvPr/>
        </p:nvSpPr>
        <p:spPr>
          <a:xfrm>
            <a:off x="1453061" y="4948698"/>
            <a:ext cx="4896544" cy="1656184"/>
          </a:xfrm>
          <a:prstGeom prst="wedgeRoundRectCallout">
            <a:avLst>
              <a:gd name="adj1" fmla="val 63779"/>
              <a:gd name="adj2" fmla="val -4560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Τι τραγουδάει;</a:t>
            </a:r>
            <a:endParaRPr lang="el-GR" sz="3200" b="1" dirty="0"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7478477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530028" y="475749"/>
            <a:ext cx="222721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λα</a:t>
            </a:r>
            <a:endParaRPr lang="el-GR" sz="138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410349" y="476672"/>
            <a:ext cx="222721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λα</a:t>
            </a:r>
            <a:endParaRPr lang="el-GR" sz="138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578699" y="476671"/>
            <a:ext cx="222721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λα</a:t>
            </a:r>
            <a:endParaRPr lang="el-GR" sz="138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169667" y="1268760"/>
            <a:ext cx="306276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99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λα</a:t>
            </a:r>
            <a:endParaRPr lang="el-GR" sz="199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368558" y="3672819"/>
            <a:ext cx="150233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99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λ</a:t>
            </a:r>
            <a:endParaRPr lang="el-GR" sz="199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6609355" y="3429000"/>
            <a:ext cx="177003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99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α</a:t>
            </a:r>
            <a:endParaRPr lang="el-GR" sz="199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142325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48" y="609379"/>
            <a:ext cx="2260800" cy="1686904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755576" y="374330"/>
            <a:ext cx="4896544" cy="1656184"/>
          </a:xfrm>
          <a:prstGeom prst="wedgeRoundRectCallout">
            <a:avLst>
              <a:gd name="adj1" fmla="val 57128"/>
              <a:gd name="adj2" fmla="val 15654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Βρείτε το </a:t>
            </a:r>
            <a:r>
              <a:rPr lang="el-GR" sz="4400" b="1" dirty="0" smtClean="0">
                <a:solidFill>
                  <a:srgbClr val="FF0000"/>
                </a:solidFill>
                <a:ea typeface="Aka-AcidGR-DiaryGirl" pitchFamily="2" charset="-95"/>
              </a:rPr>
              <a:t>λ</a:t>
            </a:r>
            <a:r>
              <a:rPr lang="el-GR" sz="3200" b="1" dirty="0" smtClean="0">
                <a:ea typeface="Aka-AcidGR-DiaryGirl" pitchFamily="2" charset="-95"/>
              </a:rPr>
              <a:t>.</a:t>
            </a:r>
            <a:endParaRPr lang="el-GR" sz="3200" b="1" dirty="0">
              <a:ea typeface="Aka-AcidGR-DiaryGirl" pitchFamily="2" charset="-95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52822" y="2780928"/>
            <a:ext cx="8611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λ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786324" y="4941168"/>
            <a:ext cx="8611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Curly" pitchFamily="2" charset="-95"/>
              </a:rPr>
              <a:t>λ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Curly" pitchFamily="2" charset="-95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58246" y="4826782"/>
            <a:ext cx="8611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Fristgrade" pitchFamily="2" charset="0"/>
              </a:rPr>
              <a:t>λ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Fristgrade" pitchFamily="2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779912" y="2500001"/>
            <a:ext cx="8739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+mj-lt"/>
                <a:ea typeface="Aka-AcidGR-DiaryGirl" pitchFamily="2" charset="-95"/>
              </a:rPr>
              <a:t>λ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+mj-lt"/>
              <a:ea typeface="Aka-AcidGR-DiaryGirl" pitchFamily="2" charset="-95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6611500" y="4807788"/>
            <a:ext cx="8611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  <a:cs typeface="Arial" pitchFamily="34" charset="0"/>
              </a:rPr>
              <a:t>λ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  <a:cs typeface="Arial" pitchFamily="34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882668" y="2605698"/>
            <a:ext cx="8611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Calligram" pitchFamily="2" charset="0"/>
              </a:rPr>
              <a:t>λ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Calligram" pitchFamily="2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2063106" y="3456225"/>
            <a:ext cx="9749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π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2125700" y="2030514"/>
            <a:ext cx="8418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ν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7822780" y="4022958"/>
            <a:ext cx="8531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κ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1893142" y="5086443"/>
            <a:ext cx="7457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τ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4994557" y="4301613"/>
            <a:ext cx="9557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μ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7292932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07" y="296375"/>
            <a:ext cx="1805473" cy="2004884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755576" y="374330"/>
            <a:ext cx="4896544" cy="1656184"/>
          </a:xfrm>
          <a:prstGeom prst="wedgeRoundRectCallout">
            <a:avLst>
              <a:gd name="adj1" fmla="val 61221"/>
              <a:gd name="adj2" fmla="val 15654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Βρείτε την παρεούλα που λέει</a:t>
            </a:r>
            <a:r>
              <a:rPr lang="el-GR" sz="3200" b="1" dirty="0" smtClean="0">
                <a:solidFill>
                  <a:srgbClr val="FF0000"/>
                </a:solidFill>
                <a:ea typeface="Aka-AcidGR-DiaryGirl" pitchFamily="2" charset="-95"/>
              </a:rPr>
              <a:t> </a:t>
            </a:r>
            <a:r>
              <a:rPr lang="el-GR" sz="4800" b="1" dirty="0" smtClean="0">
                <a:solidFill>
                  <a:srgbClr val="FF0000"/>
                </a:solidFill>
                <a:ea typeface="Aka-AcidGR-DiaryGirl" pitchFamily="2" charset="-95"/>
              </a:rPr>
              <a:t>λα</a:t>
            </a:r>
            <a:r>
              <a:rPr lang="el-GR" sz="3200" b="1" dirty="0" smtClean="0">
                <a:ea typeface="Aka-AcidGR-DiaryGirl" pitchFamily="2" charset="-95"/>
              </a:rPr>
              <a:t>.</a:t>
            </a:r>
            <a:endParaRPr lang="el-GR" sz="3200" b="1" dirty="0">
              <a:ea typeface="Aka-AcidGR-DiaryGirl" pitchFamily="2" charset="-95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56495" y="2449462"/>
            <a:ext cx="16537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a typeface="Aka-AcidGR-DiaryGirl" pitchFamily="2" charset="-95"/>
              </a:rPr>
              <a:t>λα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a typeface="Aka-AcidGR-DiaryGirl" pitchFamily="2" charset="-95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73787" y="4826782"/>
            <a:ext cx="13067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a typeface="Aka-AcidGR-Fristgrade" pitchFamily="2" charset="0"/>
              </a:rPr>
              <a:t>λε</a:t>
            </a:r>
            <a:endParaRPr lang="el-GR" sz="80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a typeface="Aka-AcidGR-Fristgrade" pitchFamily="2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449971" y="2301259"/>
            <a:ext cx="12816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6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a typeface="Aka-AcidGR-DiaryGirl" pitchFamily="2" charset="-95"/>
              </a:rPr>
              <a:t>λι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a typeface="Aka-AcidGR-DiaryGirl" pitchFamily="2" charset="-95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6234853" y="5142567"/>
            <a:ext cx="16537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a typeface="Aka-AcidGR-DiaryGirl" pitchFamily="2" charset="-95"/>
                <a:cs typeface="Arial" pitchFamily="34" charset="0"/>
              </a:rPr>
              <a:t>λα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a typeface="Aka-AcidGR-DiaryGirl" pitchFamily="2" charset="-95"/>
              <a:cs typeface="Arial" pitchFamily="34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486342" y="2605698"/>
            <a:ext cx="16537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a typeface="Aka-AcidGR-Calligram" pitchFamily="2" charset="0"/>
              </a:rPr>
              <a:t>λα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a typeface="Aka-AcidGR-Calligram" pitchFamily="2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666780" y="3456225"/>
            <a:ext cx="17676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a typeface="Aka-AcidGR-DiaryGirl" pitchFamily="2" charset="-95"/>
              </a:rPr>
              <a:t>πα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a typeface="Aka-AcidGR-DiaryGirl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2489548" y="2030514"/>
            <a:ext cx="14285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a typeface="Aka-AcidGR-DiaryGirl" pitchFamily="2" charset="-95"/>
              </a:rPr>
              <a:t>να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7546806" y="4022958"/>
            <a:ext cx="14050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a typeface="Aka-AcidGR-DiaryGirl" pitchFamily="2" charset="-95"/>
              </a:rPr>
              <a:t>κα</a:t>
            </a:r>
            <a:endParaRPr lang="el-GR" sz="9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a typeface="Aka-AcidGR-DiaryGirl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2079603" y="5056361"/>
            <a:ext cx="133780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a typeface="Aka-AcidGR-DiaryGirl" pitchFamily="2" charset="-95"/>
              </a:rPr>
              <a:t>τα</a:t>
            </a:r>
            <a:endParaRPr lang="el-GR" sz="80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a typeface="Aka-AcidGR-DiaryGirl" pitchFamily="2" charset="-95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4374309" y="4362095"/>
            <a:ext cx="14330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spc="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a typeface="Aka-AcidGR-DiaryGirl" pitchFamily="2" charset="-95"/>
              </a:rPr>
              <a:t>λ</a:t>
            </a:r>
            <a:r>
              <a:rPr lang="el-GR" sz="80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a typeface="Aka-AcidGR-DiaryGirl" pitchFamily="2" charset="-95"/>
              </a:rPr>
              <a:t>α</a:t>
            </a:r>
            <a:endParaRPr lang="el-GR" sz="80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5445071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857" y="296375"/>
            <a:ext cx="1856374" cy="2004884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323528" y="374330"/>
            <a:ext cx="5328592" cy="1656184"/>
          </a:xfrm>
          <a:prstGeom prst="wedgeRoundRectCallout">
            <a:avLst>
              <a:gd name="adj1" fmla="val 61221"/>
              <a:gd name="adj2" fmla="val 15654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Βρίσκω λέξεις που ξεκινούν με </a:t>
            </a:r>
            <a:r>
              <a:rPr lang="el-GR" sz="4800" b="1" dirty="0" smtClean="0">
                <a:solidFill>
                  <a:srgbClr val="FF0000"/>
                </a:solidFill>
                <a:ea typeface="Aka-AcidGR-DiaryGirl" pitchFamily="2" charset="-95"/>
              </a:rPr>
              <a:t>λα</a:t>
            </a:r>
            <a:r>
              <a:rPr lang="el-GR" sz="3200" b="1" dirty="0" smtClean="0">
                <a:ea typeface="Aka-AcidGR-DiaryGirl" pitchFamily="2" charset="-95"/>
              </a:rPr>
              <a:t>.</a:t>
            </a:r>
            <a:endParaRPr lang="el-GR" sz="3200" b="1" dirty="0">
              <a:ea typeface="Aka-AcidGR-DiaryGirl" pitchFamily="2" charset="-95"/>
            </a:endParaRPr>
          </a:p>
        </p:txBody>
      </p:sp>
      <p:pic>
        <p:nvPicPr>
          <p:cNvPr id="4" name="Εικόνα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08731"/>
            <a:ext cx="1753554" cy="1891067"/>
          </a:xfrm>
          <a:prstGeom prst="rect">
            <a:avLst/>
          </a:prstGeom>
        </p:spPr>
      </p:pic>
      <p:pic>
        <p:nvPicPr>
          <p:cNvPr id="5" name="Εικόνα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82" y="4553176"/>
            <a:ext cx="1311325" cy="2003013"/>
          </a:xfrm>
          <a:prstGeom prst="rect">
            <a:avLst/>
          </a:prstGeom>
        </p:spPr>
      </p:pic>
      <p:pic>
        <p:nvPicPr>
          <p:cNvPr id="4098" name="Εικόνα 4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2782" y="2415570"/>
            <a:ext cx="1884229" cy="188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921" y="4941168"/>
            <a:ext cx="1704975" cy="140815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210" y="2373728"/>
            <a:ext cx="1550862" cy="1926071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6444208" y="2030514"/>
            <a:ext cx="2376264" cy="378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340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122</Words>
  <Application>Microsoft Office PowerPoint</Application>
  <PresentationFormat>Προβολή στην οθόνη (4:3)</PresentationFormat>
  <Paragraphs>61</Paragraphs>
  <Slides>21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Πού είναι ο Άρης 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Πού είναι ο Άρης (6)</dc:title>
  <dc:creator>Ιωάννα</dc:creator>
  <cp:lastModifiedBy>Eleftheria Papadimitriou</cp:lastModifiedBy>
  <cp:revision>25</cp:revision>
  <dcterms:created xsi:type="dcterms:W3CDTF">2014-09-29T15:29:03Z</dcterms:created>
  <dcterms:modified xsi:type="dcterms:W3CDTF">2020-09-17T14:34:32Z</dcterms:modified>
</cp:coreProperties>
</file>