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C79-3648-4974-B799-8C7996073A4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34C-94D5-49EC-AB38-0631982630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65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C79-3648-4974-B799-8C7996073A4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34C-94D5-49EC-AB38-0631982630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56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C79-3648-4974-B799-8C7996073A4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34C-94D5-49EC-AB38-0631982630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483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C79-3648-4974-B799-8C7996073A4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34C-94D5-49EC-AB38-0631982630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39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C79-3648-4974-B799-8C7996073A4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34C-94D5-49EC-AB38-0631982630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63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C79-3648-4974-B799-8C7996073A4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34C-94D5-49EC-AB38-0631982630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C79-3648-4974-B799-8C7996073A4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34C-94D5-49EC-AB38-0631982630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694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C79-3648-4974-B799-8C7996073A4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34C-94D5-49EC-AB38-0631982630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81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C79-3648-4974-B799-8C7996073A4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34C-94D5-49EC-AB38-0631982630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70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C79-3648-4974-B799-8C7996073A4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34C-94D5-49EC-AB38-0631982630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74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C79-3648-4974-B799-8C7996073A4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34C-94D5-49EC-AB38-0631982630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1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88C79-3648-4974-B799-8C7996073A4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1334C-94D5-49EC-AB38-0631982630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313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400800" cy="1080120"/>
          </a:xfrm>
        </p:spPr>
        <p:txBody>
          <a:bodyPr>
            <a:normAutofit/>
          </a:bodyPr>
          <a:lstStyle/>
          <a:p>
            <a:r>
              <a:rPr lang="el-GR" sz="4800" b="1" dirty="0" smtClean="0">
                <a:solidFill>
                  <a:schemeClr val="accent6">
                    <a:lumMod val="75000"/>
                  </a:schemeClr>
                </a:solidFill>
              </a:rPr>
              <a:t>ο, </a:t>
            </a:r>
            <a:r>
              <a:rPr lang="el-GR" sz="4800" b="1" dirty="0" err="1" smtClean="0">
                <a:solidFill>
                  <a:schemeClr val="accent6">
                    <a:lumMod val="75000"/>
                  </a:schemeClr>
                </a:solidFill>
              </a:rPr>
              <a:t>πο</a:t>
            </a:r>
            <a:r>
              <a:rPr lang="el-GR" sz="4800" b="1" dirty="0" smtClean="0">
                <a:solidFill>
                  <a:schemeClr val="accent6">
                    <a:lumMod val="75000"/>
                  </a:schemeClr>
                </a:solidFill>
              </a:rPr>
              <a:t> , το</a:t>
            </a:r>
            <a:endParaRPr lang="el-GR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496944" cy="1470025"/>
          </a:xfrm>
        </p:spPr>
        <p:txBody>
          <a:bodyPr>
            <a:noAutofit/>
          </a:bodyPr>
          <a:lstStyle/>
          <a:p>
            <a:r>
              <a:rPr lang="el-GR" sz="6000" b="1" spc="600" dirty="0" smtClean="0">
                <a:latin typeface="Comic Sans MS" panose="030F0702030302020204" pitchFamily="66" charset="0"/>
                <a:ea typeface="Aka-AcidGR-Curly" pitchFamily="2" charset="-95"/>
              </a:rPr>
              <a:t>Πού είναι ο Άρης ;</a:t>
            </a:r>
            <a:endParaRPr lang="el-GR" sz="6000" b="1" spc="600" dirty="0">
              <a:latin typeface="Comic Sans MS" panose="030F0702030302020204" pitchFamily="66" charset="0"/>
              <a:ea typeface="Aka-AcidGR-Curly" pitchFamily="2" charset="-95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3779912" y="5733256"/>
            <a:ext cx="4752528" cy="33759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 smtClean="0">
                <a:solidFill>
                  <a:srgbClr val="0070C0"/>
                </a:solidFill>
                <a:ea typeface="Aka-AcidGR-Curly" pitchFamily="2" charset="-95"/>
              </a:rPr>
              <a:t>Δασκάλα : Ελευθερία Παπαδημητρίου</a:t>
            </a:r>
            <a:endParaRPr lang="el-GR" sz="2000" b="1" dirty="0">
              <a:solidFill>
                <a:srgbClr val="0070C0"/>
              </a:solidFill>
              <a:ea typeface="Aka-AcidGR-Curl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726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3451" y="227709"/>
            <a:ext cx="1830537" cy="1761132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107504" y="188640"/>
            <a:ext cx="6192688" cy="1656184"/>
          </a:xfrm>
          <a:prstGeom prst="wedgeRoundRectCallout">
            <a:avLst>
              <a:gd name="adj1" fmla="val 62720"/>
              <a:gd name="adj2" fmla="val 1160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Ποιες λέξεις παίρνουν μπροστά τη λεξούλα </a:t>
            </a:r>
            <a:r>
              <a:rPr lang="el-GR" sz="5400" b="1" dirty="0" smtClean="0">
                <a:solidFill>
                  <a:srgbClr val="FF0000"/>
                </a:solidFill>
              </a:rPr>
              <a:t>ο</a:t>
            </a:r>
            <a:r>
              <a:rPr lang="el-GR" sz="3600" b="1" dirty="0" smtClean="0"/>
              <a:t>;</a:t>
            </a:r>
            <a:endParaRPr lang="el-GR" sz="36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93" y="4295459"/>
            <a:ext cx="1819064" cy="185303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57" y="2437695"/>
            <a:ext cx="1184741" cy="172535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41" y="3038428"/>
            <a:ext cx="1320552" cy="209274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47" y="4163047"/>
            <a:ext cx="1811311" cy="1905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6" y="2387297"/>
            <a:ext cx="1144448" cy="10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3838" y="188640"/>
            <a:ext cx="1380275" cy="1512168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107504" y="188640"/>
            <a:ext cx="6192688" cy="1656184"/>
          </a:xfrm>
          <a:prstGeom prst="wedgeRoundRectCallout">
            <a:avLst>
              <a:gd name="adj1" fmla="val 62720"/>
              <a:gd name="adj2" fmla="val 116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Ποιες λέξεις παίρνουν μπροστά τη λεξούλα </a:t>
            </a:r>
            <a:r>
              <a:rPr lang="el-GR" sz="6600" b="1" dirty="0" smtClean="0">
                <a:solidFill>
                  <a:srgbClr val="FF0000"/>
                </a:solidFill>
              </a:rPr>
              <a:t>το</a:t>
            </a:r>
            <a:r>
              <a:rPr lang="el-GR" sz="3600" b="1" dirty="0" smtClean="0"/>
              <a:t>;</a:t>
            </a:r>
            <a:endParaRPr lang="el-GR" sz="3600" b="1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90" y="4297987"/>
            <a:ext cx="1183880" cy="122119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12" y="2010920"/>
            <a:ext cx="1265499" cy="1343101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71" y="4620436"/>
            <a:ext cx="1659977" cy="1452479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53601"/>
            <a:ext cx="1174357" cy="1866528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49" y="2232465"/>
            <a:ext cx="1545559" cy="1478360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0" y="2010920"/>
            <a:ext cx="2071627" cy="2305050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82" y="2479293"/>
            <a:ext cx="1236440" cy="10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5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2962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7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6263"/>
            <a:ext cx="9144000" cy="50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639"/>
            <a:ext cx="9041849" cy="520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61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26" y="404665"/>
            <a:ext cx="6191250" cy="6453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158771"/>
            <a:ext cx="3904878" cy="3692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2012553" cy="2204864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1547664" y="0"/>
            <a:ext cx="3384376" cy="1196752"/>
          </a:xfrm>
          <a:prstGeom prst="wedgeRoundRectCallout">
            <a:avLst>
              <a:gd name="adj1" fmla="val -44986"/>
              <a:gd name="adj2" fmla="val 8174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Τι φωνάζει το παπί;</a:t>
            </a:r>
            <a:endParaRPr lang="el-GR" sz="3600" b="1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6228184" y="863971"/>
            <a:ext cx="2304256" cy="11248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1547664" y="0"/>
            <a:ext cx="3384376" cy="1196752"/>
          </a:xfrm>
          <a:prstGeom prst="wedgeRoundRectCallout">
            <a:avLst>
              <a:gd name="adj1" fmla="val -44986"/>
              <a:gd name="adj2" fmla="val 8174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Τι του λέει η Μαρίνα;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27206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92" y="1001593"/>
            <a:ext cx="2181848" cy="2204864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4648713" y="768135"/>
            <a:ext cx="3772691" cy="1867136"/>
          </a:xfrm>
          <a:prstGeom prst="wedgeRoundRectCallout">
            <a:avLst>
              <a:gd name="adj1" fmla="val -76135"/>
              <a:gd name="adj2" fmla="val 115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Βρείτε το </a:t>
            </a:r>
            <a:r>
              <a:rPr lang="el-GR" sz="3600" b="1" dirty="0" smtClean="0">
                <a:solidFill>
                  <a:srgbClr val="FF0000"/>
                </a:solidFill>
              </a:rPr>
              <a:t>ο</a:t>
            </a:r>
            <a:r>
              <a:rPr lang="el-GR" sz="3600" b="1" dirty="0" smtClean="0"/>
              <a:t> πού είναι!</a:t>
            </a:r>
            <a:endParaRPr lang="el-GR" sz="3600" b="1" dirty="0"/>
          </a:p>
        </p:txBody>
      </p:sp>
      <p:grpSp>
        <p:nvGrpSpPr>
          <p:cNvPr id="17" name="Ομάδα 16"/>
          <p:cNvGrpSpPr/>
          <p:nvPr/>
        </p:nvGrpSpPr>
        <p:grpSpPr>
          <a:xfrm>
            <a:off x="122837" y="2744792"/>
            <a:ext cx="7938270" cy="4096796"/>
            <a:chOff x="122837" y="2744792"/>
            <a:chExt cx="7938270" cy="4096796"/>
          </a:xfrm>
        </p:grpSpPr>
        <p:sp>
          <p:nvSpPr>
            <p:cNvPr id="6" name="Ορθογώνιο 5"/>
            <p:cNvSpPr/>
            <p:nvPr/>
          </p:nvSpPr>
          <p:spPr>
            <a:xfrm>
              <a:off x="2414516" y="4943383"/>
              <a:ext cx="5565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l-GR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AC-Hollow" pitchFamily="2" charset="-95"/>
                </a:rPr>
                <a:t>ο</a:t>
              </a:r>
              <a:endPara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C-Hollow" pitchFamily="2" charset="-95"/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3467962" y="3702267"/>
              <a:ext cx="5565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l-GR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Aka-AcidGR5yearsold" pitchFamily="2" charset="-95"/>
                </a:rPr>
                <a:t>ο</a:t>
              </a:r>
              <a:endPara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5yearsold" pitchFamily="2" charset="-95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6952922" y="3457091"/>
              <a:ext cx="6094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l-GR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ka-AcidGR-RomanScript" pitchFamily="65" charset="-95"/>
                  <a:ea typeface="Aka-AcidGR-RomanScript" pitchFamily="65" charset="-95"/>
                </a:rPr>
                <a:t>ο</a:t>
              </a:r>
              <a:endPara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RomanScript" pitchFamily="65" charset="-95"/>
                <a:ea typeface="Aka-AcidGR-RomanScript" pitchFamily="65" charset="-95"/>
              </a:endParaRP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7504544" y="5085184"/>
              <a:ext cx="5565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l-GR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AC-Hollow" pitchFamily="2" charset="-95"/>
                </a:rPr>
                <a:t>ο</a:t>
              </a:r>
              <a:endPara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C-Hollow" pitchFamily="2" charset="-95"/>
              </a:endParaRPr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122837" y="4625597"/>
              <a:ext cx="1645522" cy="221599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3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KBFunHouse" pitchFamily="2" charset="0"/>
                </a:rPr>
                <a:t>o</a:t>
              </a:r>
              <a:endParaRPr lang="el-GR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KBFunHouse" pitchFamily="2" charset="0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6134511" y="4810262"/>
              <a:ext cx="38343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l-GR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AC-Hollow" pitchFamily="2" charset="-95"/>
                </a:rPr>
                <a:t>ι</a:t>
              </a:r>
              <a:endPara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C-Hollow" pitchFamily="2" charset="-95"/>
              </a:endParaRPr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2215774" y="3457091"/>
              <a:ext cx="851515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l-GR" sz="8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AC-Hollow" pitchFamily="2" charset="-95"/>
                </a:rPr>
                <a:t>α</a:t>
              </a:r>
              <a:endParaRPr lang="el-GR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C-Hollow" pitchFamily="2" charset="-95"/>
              </a:endParaRPr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3968420" y="5143438"/>
              <a:ext cx="851515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l-GR" sz="8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Aka-AcidGR5yearsold" pitchFamily="2" charset="-95"/>
                </a:rPr>
                <a:t>α</a:t>
              </a:r>
              <a:endParaRPr lang="el-GR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5yearsold" pitchFamily="2" charset="-95"/>
              </a:endParaRPr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5300906" y="3457091"/>
              <a:ext cx="851516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l-GR" sz="8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AC-Hollow" pitchFamily="2" charset="-95"/>
                </a:rPr>
                <a:t>α</a:t>
              </a:r>
              <a:endParaRPr lang="el-GR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C-Hollow" pitchFamily="2" charset="-95"/>
              </a:endParaRPr>
            </a:p>
          </p:txBody>
        </p:sp>
        <p:sp>
          <p:nvSpPr>
            <p:cNvPr id="15" name="Ορθογώνιο 14"/>
            <p:cNvSpPr/>
            <p:nvPr/>
          </p:nvSpPr>
          <p:spPr>
            <a:xfrm>
              <a:off x="6109141" y="2744792"/>
              <a:ext cx="38343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l-GR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Aka-AcidGR-DiaryGirl" pitchFamily="2" charset="-95"/>
                </a:rPr>
                <a:t>ι</a:t>
              </a:r>
              <a:endPara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endParaRPr>
            </a:p>
          </p:txBody>
        </p:sp>
        <p:sp>
          <p:nvSpPr>
            <p:cNvPr id="16" name="Ορθογώνιο 15"/>
            <p:cNvSpPr/>
            <p:nvPr/>
          </p:nvSpPr>
          <p:spPr>
            <a:xfrm>
              <a:off x="688897" y="3589091"/>
              <a:ext cx="38343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l-GR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AC-Hollow" pitchFamily="2" charset="-95"/>
                </a:rPr>
                <a:t>ι</a:t>
              </a:r>
              <a:endPara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C-Hollow" pitchFamily="2" charset="-95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2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6" y="764090"/>
            <a:ext cx="1639503" cy="1656798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483768" y="1097300"/>
            <a:ext cx="5688632" cy="1867136"/>
          </a:xfrm>
          <a:prstGeom prst="wedgeRoundRectCallout">
            <a:avLst>
              <a:gd name="adj1" fmla="val -58206"/>
              <a:gd name="adj2" fmla="val -4007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Ας το βάλουμε μαζί με άλλες φωνούλες !</a:t>
            </a:r>
            <a:endParaRPr lang="el-GR" sz="36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487036" y="3284984"/>
            <a:ext cx="256191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πο</a:t>
            </a:r>
            <a:endParaRPr lang="el-GR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606849" y="3314150"/>
            <a:ext cx="214667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τ</a:t>
            </a:r>
            <a:r>
              <a:rPr lang="el-GR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ο</a:t>
            </a:r>
            <a:endParaRPr lang="el-GR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2888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7089"/>
            <a:ext cx="6580018" cy="6858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1722" y="4456274"/>
            <a:ext cx="2060848" cy="2012357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5148064" y="2780928"/>
            <a:ext cx="3772691" cy="1102432"/>
          </a:xfrm>
          <a:prstGeom prst="wedgeRoundRectCallout">
            <a:avLst>
              <a:gd name="adj1" fmla="val 11935"/>
              <a:gd name="adj2" fmla="val 9203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Ας διαβάσουμε!</a:t>
            </a:r>
            <a:endParaRPr lang="el-GR" sz="3600" b="1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3131840" y="7089"/>
            <a:ext cx="4176464" cy="2197775"/>
          </a:xfrm>
          <a:prstGeom prst="wedgeEllipseCallout">
            <a:avLst>
              <a:gd name="adj1" fmla="val -55549"/>
              <a:gd name="adj2" fmla="val 435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3427135" y="404664"/>
            <a:ext cx="1144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Ο , 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314856" y="404664"/>
            <a:ext cx="1096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ο !</a:t>
            </a:r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088940" y="404664"/>
            <a:ext cx="1318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Πο, 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134044" y="404664"/>
            <a:ext cx="1438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π</a:t>
            </a:r>
            <a:r>
              <a:rPr lang="el-GR" sz="5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ο</a:t>
            </a:r>
            <a:r>
              <a:rPr lang="el-GR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039941" y="1105976"/>
            <a:ext cx="823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το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050181" y="1105976"/>
            <a:ext cx="1970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π</a:t>
            </a:r>
            <a:r>
              <a:rPr lang="el-GR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απί !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8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20000"/>
                <a:lumOff val="80000"/>
              </a:schemeClr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431587" y="19294"/>
            <a:ext cx="141737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π</a:t>
            </a:r>
            <a:endParaRPr lang="el-GR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746020" y="-27384"/>
            <a:ext cx="132921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ο</a:t>
            </a:r>
            <a:endParaRPr lang="el-GR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2068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19774 0.237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1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19827 0.248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74 0.23773 L -0.03246 0.430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96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27 0.24815 L 0.03351 0.426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2452" y="188640"/>
            <a:ext cx="1587869" cy="1728192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107504" y="188640"/>
            <a:ext cx="6192688" cy="1102432"/>
          </a:xfrm>
          <a:prstGeom prst="wedgeRoundRectCallout">
            <a:avLst>
              <a:gd name="adj1" fmla="val 62720"/>
              <a:gd name="adj2" fmla="val 116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Ποιες λέξεις ξεκινούν με </a:t>
            </a:r>
            <a:r>
              <a:rPr lang="el-GR" sz="5400" b="1" dirty="0" err="1" smtClean="0">
                <a:solidFill>
                  <a:srgbClr val="FF0000"/>
                </a:solidFill>
              </a:rPr>
              <a:t>πο</a:t>
            </a:r>
            <a:r>
              <a:rPr lang="el-GR" sz="3600" b="1" dirty="0" smtClean="0"/>
              <a:t>;</a:t>
            </a:r>
            <a:endParaRPr lang="el-GR" sz="36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6" y="3424582"/>
            <a:ext cx="1792508" cy="113360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05676"/>
            <a:ext cx="2132547" cy="155371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42" y="3529303"/>
            <a:ext cx="1281113" cy="126254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67" y="3801481"/>
            <a:ext cx="1366838" cy="833438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55" y="4662236"/>
            <a:ext cx="1320122" cy="140490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91" y="4653685"/>
            <a:ext cx="1480179" cy="142200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85" y="1820741"/>
            <a:ext cx="634359" cy="145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630360" y="19294"/>
            <a:ext cx="10198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DiaryGirl" pitchFamily="2" charset="-95"/>
              </a:rPr>
              <a:t>τ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746020" y="-27384"/>
            <a:ext cx="132921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DiaryGirl" pitchFamily="2" charset="-95"/>
              </a:rPr>
              <a:t>ο</a:t>
            </a:r>
            <a:endParaRPr lang="el-GR" sz="1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23054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19774 0.237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1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19827 0.248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74 0.23773 L -0.03246 0.430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96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27 0.24815 L 0.03351 0.426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4237" y="310872"/>
            <a:ext cx="1528638" cy="1380551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107504" y="188640"/>
            <a:ext cx="6192688" cy="1102432"/>
          </a:xfrm>
          <a:prstGeom prst="wedgeRoundRectCallout">
            <a:avLst>
              <a:gd name="adj1" fmla="val 62720"/>
              <a:gd name="adj2" fmla="val 1160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Ποιες λέξεις ξεκινούν με </a:t>
            </a:r>
            <a:r>
              <a:rPr lang="el-GR" sz="5400" b="1" dirty="0">
                <a:solidFill>
                  <a:srgbClr val="FF0000"/>
                </a:solidFill>
              </a:rPr>
              <a:t>τ</a:t>
            </a:r>
            <a:r>
              <a:rPr lang="el-GR" sz="5400" b="1" dirty="0" smtClean="0">
                <a:solidFill>
                  <a:srgbClr val="FF0000"/>
                </a:solidFill>
              </a:rPr>
              <a:t>ο</a:t>
            </a:r>
            <a:r>
              <a:rPr lang="el-GR" sz="3600" b="1" dirty="0" smtClean="0"/>
              <a:t>;</a:t>
            </a:r>
            <a:endParaRPr lang="el-GR" sz="36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80" y="1813655"/>
            <a:ext cx="1455986" cy="164651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9831" y="3131460"/>
            <a:ext cx="2085525" cy="208552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12" y="3959685"/>
            <a:ext cx="2156406" cy="215640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01117"/>
            <a:ext cx="1819275" cy="103173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20" y="2290652"/>
            <a:ext cx="1556868" cy="16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98</Words>
  <Application>Microsoft Office PowerPoint</Application>
  <PresentationFormat>Προβολή στην οθόνη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Πού είναι ο Άρης 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Πού είναι ο Άρης (5)</dc:title>
  <dc:creator>Ιωάννα</dc:creator>
  <cp:lastModifiedBy>Eleftheria Papadimitriou</cp:lastModifiedBy>
  <cp:revision>20</cp:revision>
  <dcterms:created xsi:type="dcterms:W3CDTF">2014-09-28T08:53:41Z</dcterms:created>
  <dcterms:modified xsi:type="dcterms:W3CDTF">2020-09-17T14:34:04Z</dcterms:modified>
</cp:coreProperties>
</file>