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68" r:id="rId4"/>
    <p:sldId id="269" r:id="rId5"/>
    <p:sldId id="258" r:id="rId6"/>
    <p:sldId id="259" r:id="rId7"/>
    <p:sldId id="260" r:id="rId8"/>
    <p:sldId id="264" r:id="rId9"/>
    <p:sldId id="261" r:id="rId10"/>
    <p:sldId id="262" r:id="rId11"/>
    <p:sldId id="263" r:id="rId12"/>
    <p:sldId id="265" r:id="rId13"/>
    <p:sldId id="266" r:id="rId14"/>
    <p:sldId id="267" r:id="rId1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05" autoAdjust="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05EA0E-0742-486D-B115-B5386462A7C2}" type="datetimeFigureOut">
              <a:rPr lang="el-GR" smtClean="0"/>
              <a:t>17/9/2020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815315-A6FC-47DC-B1AA-9A576A3F338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773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dirty="0" smtClean="0"/>
              <a:t>Διαβάζουμε πολλές φορές : χαρούμενα, λυπημένα , θυμωμένα , αγριεμένα, έκπληκτα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15315-A6FC-47DC-B1AA-9A576A3F3384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25401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B02E0-17A6-49B7-8C47-BB5824795102}" type="datetimeFigureOut">
              <a:rPr lang="el-GR" smtClean="0"/>
              <a:t>17/9/2020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EDBAC-409D-4685-85BA-80AC71E8C5A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99814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B02E0-17A6-49B7-8C47-BB5824795102}" type="datetimeFigureOut">
              <a:rPr lang="el-GR" smtClean="0"/>
              <a:t>17/9/2020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EDBAC-409D-4685-85BA-80AC71E8C5A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51351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B02E0-17A6-49B7-8C47-BB5824795102}" type="datetimeFigureOut">
              <a:rPr lang="el-GR" smtClean="0"/>
              <a:t>17/9/2020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EDBAC-409D-4685-85BA-80AC71E8C5A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08458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B02E0-17A6-49B7-8C47-BB5824795102}" type="datetimeFigureOut">
              <a:rPr lang="el-GR" smtClean="0"/>
              <a:t>17/9/2020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EDBAC-409D-4685-85BA-80AC71E8C5A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3044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B02E0-17A6-49B7-8C47-BB5824795102}" type="datetimeFigureOut">
              <a:rPr lang="el-GR" smtClean="0"/>
              <a:t>17/9/2020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EDBAC-409D-4685-85BA-80AC71E8C5A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94992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B02E0-17A6-49B7-8C47-BB5824795102}" type="datetimeFigureOut">
              <a:rPr lang="el-GR" smtClean="0"/>
              <a:t>17/9/2020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EDBAC-409D-4685-85BA-80AC71E8C5A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13755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B02E0-17A6-49B7-8C47-BB5824795102}" type="datetimeFigureOut">
              <a:rPr lang="el-GR" smtClean="0"/>
              <a:t>17/9/2020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EDBAC-409D-4685-85BA-80AC71E8C5A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35883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B02E0-17A6-49B7-8C47-BB5824795102}" type="datetimeFigureOut">
              <a:rPr lang="el-GR" smtClean="0"/>
              <a:t>17/9/2020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EDBAC-409D-4685-85BA-80AC71E8C5A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46032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B02E0-17A6-49B7-8C47-BB5824795102}" type="datetimeFigureOut">
              <a:rPr lang="el-GR" smtClean="0"/>
              <a:t>17/9/2020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EDBAC-409D-4685-85BA-80AC71E8C5A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3053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B02E0-17A6-49B7-8C47-BB5824795102}" type="datetimeFigureOut">
              <a:rPr lang="el-GR" smtClean="0"/>
              <a:t>17/9/2020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EDBAC-409D-4685-85BA-80AC71E8C5A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09782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B02E0-17A6-49B7-8C47-BB5824795102}" type="datetimeFigureOut">
              <a:rPr lang="el-GR" smtClean="0"/>
              <a:t>17/9/2020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EDBAC-409D-4685-85BA-80AC71E8C5A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7491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4B02E0-17A6-49B7-8C47-BB5824795102}" type="datetimeFigureOut">
              <a:rPr lang="el-GR" smtClean="0"/>
              <a:t>17/9/2020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BEDBAC-409D-4685-85BA-80AC71E8C5A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60611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Relationship Id="rId9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1" y="3645024"/>
            <a:ext cx="6400800" cy="1752600"/>
          </a:xfrm>
        </p:spPr>
        <p:txBody>
          <a:bodyPr>
            <a:normAutofit/>
          </a:bodyPr>
          <a:lstStyle/>
          <a:p>
            <a:r>
              <a:rPr lang="el-GR" sz="4800" b="1" dirty="0" smtClean="0">
                <a:solidFill>
                  <a:srgbClr val="FF0000"/>
                </a:solidFill>
              </a:rPr>
              <a:t>π ,ι, πι</a:t>
            </a:r>
            <a:endParaRPr lang="el-GR" sz="4800" b="1" dirty="0">
              <a:solidFill>
                <a:srgbClr val="FF0000"/>
              </a:solidFill>
            </a:endParaRPr>
          </a:p>
        </p:txBody>
      </p:sp>
      <p:sp>
        <p:nvSpPr>
          <p:cNvPr id="4" name="Τίτλο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6000" b="1" dirty="0" smtClean="0">
                <a:solidFill>
                  <a:srgbClr val="FFC000"/>
                </a:solidFill>
                <a:latin typeface="Comic Sans MS" panose="030F0702030302020204" pitchFamily="66" charset="0"/>
                <a:ea typeface="AC-Hollow" pitchFamily="2" charset="-95"/>
              </a:rPr>
              <a:t>Πού είναι ο Άρης ;</a:t>
            </a:r>
            <a:endParaRPr lang="el-GR" sz="6000" b="1" dirty="0">
              <a:solidFill>
                <a:srgbClr val="FFC000"/>
              </a:solidFill>
              <a:latin typeface="Comic Sans MS" panose="030F0702030302020204" pitchFamily="66" charset="0"/>
              <a:ea typeface="AC-Hollow" pitchFamily="2" charset="-95"/>
            </a:endParaRPr>
          </a:p>
        </p:txBody>
      </p:sp>
      <p:sp>
        <p:nvSpPr>
          <p:cNvPr id="5" name="Υπότιτλος 2"/>
          <p:cNvSpPr txBox="1">
            <a:spLocks/>
          </p:cNvSpPr>
          <p:nvPr/>
        </p:nvSpPr>
        <p:spPr>
          <a:xfrm>
            <a:off x="2699792" y="5949280"/>
            <a:ext cx="5328592" cy="3375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000" dirty="0" smtClean="0">
                <a:solidFill>
                  <a:srgbClr val="00B0F0"/>
                </a:solidFill>
                <a:ea typeface="Aka-AcidGR5yearsold" pitchFamily="2" charset="-95"/>
              </a:rPr>
              <a:t>Δασκάλα : Ελευθερία Παπαδημητρίου</a:t>
            </a:r>
            <a:endParaRPr lang="el-GR" sz="2000" dirty="0">
              <a:solidFill>
                <a:srgbClr val="00B0F0"/>
              </a:solidFill>
              <a:ea typeface="Aka-AcidGR5yearsold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609596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5536" y="614003"/>
            <a:ext cx="1405983" cy="1405983"/>
          </a:xfrm>
          <a:prstGeom prst="rect">
            <a:avLst/>
          </a:prstGeom>
        </p:spPr>
      </p:pic>
      <p:sp>
        <p:nvSpPr>
          <p:cNvPr id="3" name="Επεξήγηση με στρογγυλεμένο παραλληλόγραμμο 2"/>
          <p:cNvSpPr/>
          <p:nvPr/>
        </p:nvSpPr>
        <p:spPr>
          <a:xfrm>
            <a:off x="2771800" y="188641"/>
            <a:ext cx="6192688" cy="1440160"/>
          </a:xfrm>
          <a:prstGeom prst="wedgeRoundRectCallout">
            <a:avLst>
              <a:gd name="adj1" fmla="val -63830"/>
              <a:gd name="adj2" fmla="val 43530"/>
              <a:gd name="adj3" fmla="val 16667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b="1" dirty="0" smtClean="0"/>
              <a:t>Βρείτε όλες τις φωνούλες που φωνάζουν ι.</a:t>
            </a:r>
            <a:endParaRPr lang="el-GR" sz="3600" b="1" dirty="0"/>
          </a:p>
        </p:txBody>
      </p:sp>
      <p:sp>
        <p:nvSpPr>
          <p:cNvPr id="4" name="Ορθογώνιο 3"/>
          <p:cNvSpPr/>
          <p:nvPr/>
        </p:nvSpPr>
        <p:spPr>
          <a:xfrm>
            <a:off x="805614" y="3113954"/>
            <a:ext cx="68159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72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ο</a:t>
            </a:r>
            <a:endParaRPr lang="el-GR" sz="72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7414872" y="2523538"/>
            <a:ext cx="72968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7200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α</a:t>
            </a:r>
            <a:endParaRPr lang="el-GR" sz="72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7524456" y="5445224"/>
            <a:ext cx="44916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7200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ι</a:t>
            </a:r>
            <a:endParaRPr lang="el-GR" sz="72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625117" y="5232762"/>
            <a:ext cx="44916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7200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ι</a:t>
            </a:r>
            <a:endParaRPr lang="el-GR" sz="72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4157330" y="5229200"/>
            <a:ext cx="84670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72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ω</a:t>
            </a:r>
            <a:endParaRPr lang="el-GR" sz="72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Ορθογώνιο 8"/>
          <p:cNvSpPr/>
          <p:nvPr/>
        </p:nvSpPr>
        <p:spPr>
          <a:xfrm>
            <a:off x="6732368" y="3799707"/>
            <a:ext cx="44916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7200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ι</a:t>
            </a:r>
            <a:endParaRPr lang="el-GR" sz="72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Ορθογώνιο 9"/>
          <p:cNvSpPr/>
          <p:nvPr/>
        </p:nvSpPr>
        <p:spPr>
          <a:xfrm>
            <a:off x="3196634" y="2728941"/>
            <a:ext cx="60786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72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ε</a:t>
            </a:r>
            <a:endParaRPr lang="el-GR" sz="72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Ορθογώνιο 10"/>
          <p:cNvSpPr/>
          <p:nvPr/>
        </p:nvSpPr>
        <p:spPr>
          <a:xfrm>
            <a:off x="2088091" y="4060933"/>
            <a:ext cx="44916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7200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ι</a:t>
            </a:r>
            <a:endParaRPr lang="el-GR" sz="72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Ορθογώνιο 11"/>
          <p:cNvSpPr/>
          <p:nvPr/>
        </p:nvSpPr>
        <p:spPr>
          <a:xfrm>
            <a:off x="5600217" y="4968341"/>
            <a:ext cx="60786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72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ε</a:t>
            </a:r>
            <a:endParaRPr lang="el-GR" sz="72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Ορθογώνιο 12"/>
          <p:cNvSpPr/>
          <p:nvPr/>
        </p:nvSpPr>
        <p:spPr>
          <a:xfrm>
            <a:off x="6154164" y="2072814"/>
            <a:ext cx="44916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7200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ι</a:t>
            </a:r>
            <a:endParaRPr lang="el-GR" sz="72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Ορθογώνιο 13"/>
          <p:cNvSpPr/>
          <p:nvPr/>
        </p:nvSpPr>
        <p:spPr>
          <a:xfrm>
            <a:off x="3855781" y="3904068"/>
            <a:ext cx="44916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7200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ι</a:t>
            </a:r>
            <a:endParaRPr lang="el-GR" sz="72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Ορθογώνιο 14"/>
          <p:cNvSpPr/>
          <p:nvPr/>
        </p:nvSpPr>
        <p:spPr>
          <a:xfrm>
            <a:off x="2345983" y="2061873"/>
            <a:ext cx="44916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7200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ι</a:t>
            </a:r>
            <a:endParaRPr lang="el-GR" sz="72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Ορθογώνιο 15"/>
          <p:cNvSpPr/>
          <p:nvPr/>
        </p:nvSpPr>
        <p:spPr>
          <a:xfrm>
            <a:off x="5113474" y="2671473"/>
            <a:ext cx="72968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7200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α</a:t>
            </a:r>
            <a:endParaRPr lang="el-GR" sz="72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Ορθογώνιο 16"/>
          <p:cNvSpPr/>
          <p:nvPr/>
        </p:nvSpPr>
        <p:spPr>
          <a:xfrm>
            <a:off x="2290230" y="5430006"/>
            <a:ext cx="60785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7200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ε</a:t>
            </a:r>
            <a:endParaRPr lang="el-GR" sz="72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82336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5536" y="520629"/>
            <a:ext cx="1405983" cy="1581726"/>
          </a:xfrm>
          <a:prstGeom prst="rect">
            <a:avLst/>
          </a:prstGeom>
        </p:spPr>
      </p:pic>
      <p:sp>
        <p:nvSpPr>
          <p:cNvPr id="3" name="Επεξήγηση με στρογγυλεμένο παραλληλόγραμμο 2"/>
          <p:cNvSpPr/>
          <p:nvPr/>
        </p:nvSpPr>
        <p:spPr>
          <a:xfrm>
            <a:off x="2771800" y="183138"/>
            <a:ext cx="6192688" cy="2093369"/>
          </a:xfrm>
          <a:prstGeom prst="wedgeRoundRectCallout">
            <a:avLst>
              <a:gd name="adj1" fmla="val -63628"/>
              <a:gd name="adj2" fmla="val 911"/>
              <a:gd name="adj3" fmla="val 1666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b="1" dirty="0" smtClean="0"/>
              <a:t>Με τα καρτελάκια μας προσπαθούμε να φτιάξουμε λέξεις.</a:t>
            </a:r>
            <a:endParaRPr lang="el-GR" sz="3600" b="1" dirty="0"/>
          </a:p>
        </p:txBody>
      </p:sp>
      <p:sp>
        <p:nvSpPr>
          <p:cNvPr id="4" name="Ορθογώνιο 3"/>
          <p:cNvSpPr/>
          <p:nvPr/>
        </p:nvSpPr>
        <p:spPr>
          <a:xfrm>
            <a:off x="827584" y="2439011"/>
            <a:ext cx="3146118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199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πα</a:t>
            </a:r>
            <a:endParaRPr lang="el-GR" sz="199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5364088" y="2434530"/>
            <a:ext cx="2393605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199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πι</a:t>
            </a:r>
            <a:endParaRPr lang="el-GR" sz="54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25114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05"/>
            <a:ext cx="9144000" cy="519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0000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3438"/>
            <a:ext cx="9144000" cy="519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785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8970660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3627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Επεξήγηση με στρογγυλεμένο παραλληλόγραμμο 2"/>
          <p:cNvSpPr/>
          <p:nvPr/>
        </p:nvSpPr>
        <p:spPr>
          <a:xfrm>
            <a:off x="2627784" y="3789040"/>
            <a:ext cx="3168352" cy="1296144"/>
          </a:xfrm>
          <a:prstGeom prst="wedgeRoundRectCallout">
            <a:avLst>
              <a:gd name="adj1" fmla="val -34172"/>
              <a:gd name="adj2" fmla="val 76610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A</a:t>
            </a:r>
            <a:r>
              <a:rPr lang="el-GR" sz="3200" b="1" dirty="0"/>
              <a:t>ς</a:t>
            </a:r>
            <a:r>
              <a:rPr lang="el-GR" sz="3200" b="1" dirty="0" smtClean="0"/>
              <a:t> θυμηθούμε !</a:t>
            </a:r>
            <a:endParaRPr lang="el-GR" sz="3200" b="1" dirty="0"/>
          </a:p>
        </p:txBody>
      </p:sp>
    </p:spTree>
    <p:extLst>
      <p:ext uri="{BB962C8B-B14F-4D97-AF65-F5344CB8AC3E}">
        <p14:creationId xmlns:p14="http://schemas.microsoft.com/office/powerpoint/2010/main" val="594382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29425" cy="52863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987" y="2564904"/>
            <a:ext cx="1471352" cy="2995966"/>
          </a:xfrm>
          <a:prstGeom prst="rect">
            <a:avLst/>
          </a:prstGeom>
        </p:spPr>
      </p:pic>
      <p:sp>
        <p:nvSpPr>
          <p:cNvPr id="4" name="Επεξήγηση με στρογγυλεμένο παραλληλόγραμμο 3"/>
          <p:cNvSpPr/>
          <p:nvPr/>
        </p:nvSpPr>
        <p:spPr>
          <a:xfrm>
            <a:off x="3114894" y="5333586"/>
            <a:ext cx="3356426" cy="1166961"/>
          </a:xfrm>
          <a:prstGeom prst="wedgeRoundRectCallout">
            <a:avLst>
              <a:gd name="adj1" fmla="val 76731"/>
              <a:gd name="adj2" fmla="val -188081"/>
              <a:gd name="adj3" fmla="val 16667"/>
            </a:avLst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b="1" dirty="0" smtClean="0"/>
              <a:t>Ας </a:t>
            </a:r>
            <a:r>
              <a:rPr lang="el-GR" sz="4000" b="1" dirty="0"/>
              <a:t>δ</a:t>
            </a:r>
            <a:r>
              <a:rPr lang="el-GR" sz="4000" b="1" dirty="0" smtClean="0"/>
              <a:t>ιαβάσουμε</a:t>
            </a:r>
            <a:r>
              <a:rPr lang="el-GR" sz="4800" b="1" dirty="0" smtClean="0"/>
              <a:t>!</a:t>
            </a:r>
            <a:endParaRPr lang="el-GR" sz="4800" b="1" dirty="0"/>
          </a:p>
        </p:txBody>
      </p:sp>
    </p:spTree>
    <p:extLst>
      <p:ext uri="{BB962C8B-B14F-4D97-AF65-F5344CB8AC3E}">
        <p14:creationId xmlns:p14="http://schemas.microsoft.com/office/powerpoint/2010/main" val="676066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297956" cy="59492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320" y="2259175"/>
            <a:ext cx="2182492" cy="2455296"/>
          </a:xfrm>
          <a:prstGeom prst="rect">
            <a:avLst/>
          </a:prstGeom>
        </p:spPr>
      </p:pic>
      <p:sp>
        <p:nvSpPr>
          <p:cNvPr id="4" name="Επεξήγηση με στρογγυλεμένο παραλληλόγραμμο 3"/>
          <p:cNvSpPr/>
          <p:nvPr/>
        </p:nvSpPr>
        <p:spPr>
          <a:xfrm>
            <a:off x="3114894" y="5333586"/>
            <a:ext cx="3356426" cy="1166961"/>
          </a:xfrm>
          <a:prstGeom prst="wedgeRoundRectCallout">
            <a:avLst>
              <a:gd name="adj1" fmla="val 78223"/>
              <a:gd name="adj2" fmla="val -94697"/>
              <a:gd name="adj3" fmla="val 16667"/>
            </a:avLst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b="1" dirty="0" smtClean="0"/>
              <a:t>Ας διαβάσουμε</a:t>
            </a:r>
            <a:r>
              <a:rPr lang="el-GR" sz="4800" b="1" dirty="0" smtClean="0"/>
              <a:t>!</a:t>
            </a:r>
            <a:endParaRPr lang="el-GR" sz="4800" b="1" dirty="0"/>
          </a:p>
        </p:txBody>
      </p:sp>
    </p:spTree>
    <p:extLst>
      <p:ext uri="{BB962C8B-B14F-4D97-AF65-F5344CB8AC3E}">
        <p14:creationId xmlns:p14="http://schemas.microsoft.com/office/powerpoint/2010/main" val="193634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6" y="3836"/>
            <a:ext cx="7067484" cy="51732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Εικόνα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2036" y="2836796"/>
            <a:ext cx="1666428" cy="2182492"/>
          </a:xfrm>
          <a:prstGeom prst="rect">
            <a:avLst/>
          </a:prstGeom>
        </p:spPr>
      </p:pic>
      <p:sp>
        <p:nvSpPr>
          <p:cNvPr id="4" name="Επεξήγηση με στρογγυλεμένο παραλληλόγραμμο 3"/>
          <p:cNvSpPr/>
          <p:nvPr/>
        </p:nvSpPr>
        <p:spPr>
          <a:xfrm>
            <a:off x="1619672" y="5445224"/>
            <a:ext cx="4689833" cy="1166961"/>
          </a:xfrm>
          <a:prstGeom prst="wedgeRoundRectCallout">
            <a:avLst>
              <a:gd name="adj1" fmla="val 70147"/>
              <a:gd name="adj2" fmla="val -215713"/>
              <a:gd name="adj3" fmla="val 1666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b="1" dirty="0" smtClean="0"/>
              <a:t>Τι βλέπουμε εδώ;</a:t>
            </a:r>
            <a:endParaRPr lang="el-GR" sz="3200" b="1" dirty="0"/>
          </a:p>
        </p:txBody>
      </p:sp>
      <p:sp>
        <p:nvSpPr>
          <p:cNvPr id="5" name="Επεξήγηση με στρογγυλεμένο παραλληλόγραμμο 4"/>
          <p:cNvSpPr/>
          <p:nvPr/>
        </p:nvSpPr>
        <p:spPr>
          <a:xfrm>
            <a:off x="1631998" y="5434902"/>
            <a:ext cx="4689833" cy="1166961"/>
          </a:xfrm>
          <a:prstGeom prst="wedgeRoundRectCallout">
            <a:avLst>
              <a:gd name="adj1" fmla="val 71216"/>
              <a:gd name="adj2" fmla="val -216787"/>
              <a:gd name="adj3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b="1" dirty="0" smtClean="0"/>
              <a:t>Τι φωνάζει το παπί;</a:t>
            </a:r>
            <a:endParaRPr lang="el-GR" sz="3200" b="1" dirty="0"/>
          </a:p>
        </p:txBody>
      </p:sp>
      <p:sp>
        <p:nvSpPr>
          <p:cNvPr id="6" name="Ορθογώνιο 5"/>
          <p:cNvSpPr/>
          <p:nvPr/>
        </p:nvSpPr>
        <p:spPr>
          <a:xfrm>
            <a:off x="1151620" y="1124744"/>
            <a:ext cx="1764196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70900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395536" y="620688"/>
            <a:ext cx="3146118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199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πα</a:t>
            </a:r>
            <a:endParaRPr lang="el-GR" sz="199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Ορθογώνιο 2"/>
          <p:cNvSpPr/>
          <p:nvPr/>
        </p:nvSpPr>
        <p:spPr>
          <a:xfrm>
            <a:off x="5364088" y="620688"/>
            <a:ext cx="2393605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199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πι</a:t>
            </a:r>
            <a:endParaRPr lang="el-GR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508" y="4002798"/>
            <a:ext cx="2182492" cy="2661575"/>
          </a:xfrm>
          <a:prstGeom prst="rect">
            <a:avLst/>
          </a:prstGeom>
        </p:spPr>
      </p:pic>
      <p:sp>
        <p:nvSpPr>
          <p:cNvPr id="5" name="Επεξήγηση με στρογγυλεμένο παραλληλόγραμμο 4"/>
          <p:cNvSpPr/>
          <p:nvPr/>
        </p:nvSpPr>
        <p:spPr>
          <a:xfrm>
            <a:off x="1619672" y="5426025"/>
            <a:ext cx="4689833" cy="1166961"/>
          </a:xfrm>
          <a:prstGeom prst="wedgeRoundRectCallout">
            <a:avLst>
              <a:gd name="adj1" fmla="val 62936"/>
              <a:gd name="adj2" fmla="val -54705"/>
              <a:gd name="adj3" fmla="val 1666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800" b="1" dirty="0" smtClean="0"/>
              <a:t>Τι είναι ίδιο;</a:t>
            </a:r>
            <a:endParaRPr lang="el-GR" sz="4800" b="1" dirty="0"/>
          </a:p>
        </p:txBody>
      </p:sp>
      <p:sp>
        <p:nvSpPr>
          <p:cNvPr id="6" name="Επεξήγηση με στρογγυλεμένο παραλληλόγραμμο 5"/>
          <p:cNvSpPr/>
          <p:nvPr/>
        </p:nvSpPr>
        <p:spPr>
          <a:xfrm>
            <a:off x="185927" y="5333585"/>
            <a:ext cx="6210385" cy="1259401"/>
          </a:xfrm>
          <a:prstGeom prst="wedgeRoundRectCallout">
            <a:avLst>
              <a:gd name="adj1" fmla="val 62936"/>
              <a:gd name="adj2" fmla="val -54705"/>
              <a:gd name="adj3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800" b="1" dirty="0" smtClean="0"/>
              <a:t>Τι είναι διαφορετικό;</a:t>
            </a:r>
            <a:endParaRPr lang="el-GR" sz="4800" b="1" dirty="0"/>
          </a:p>
        </p:txBody>
      </p:sp>
    </p:spTree>
    <p:extLst>
      <p:ext uri="{BB962C8B-B14F-4D97-AF65-F5344CB8AC3E}">
        <p14:creationId xmlns:p14="http://schemas.microsoft.com/office/powerpoint/2010/main" val="3272235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1503452" y="644165"/>
            <a:ext cx="1662635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19900" b="1" cap="none" spc="0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π</a:t>
            </a:r>
            <a:endParaRPr lang="el-GR" sz="5400" b="1" cap="none" spc="0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Ορθογώνιο 2"/>
          <p:cNvSpPr/>
          <p:nvPr/>
        </p:nvSpPr>
        <p:spPr>
          <a:xfrm>
            <a:off x="3229616" y="644165"/>
            <a:ext cx="915635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19900" b="1" cap="none" spc="0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ι</a:t>
            </a:r>
            <a:endParaRPr lang="el-GR" sz="5400" b="1" cap="none" spc="0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530" y="3573016"/>
            <a:ext cx="2141560" cy="2995966"/>
          </a:xfrm>
          <a:prstGeom prst="rect">
            <a:avLst/>
          </a:prstGeom>
        </p:spPr>
      </p:pic>
      <p:sp>
        <p:nvSpPr>
          <p:cNvPr id="5" name="Επεξήγηση με στρογγυλεμένο παραλληλόγραμμο 4"/>
          <p:cNvSpPr/>
          <p:nvPr/>
        </p:nvSpPr>
        <p:spPr>
          <a:xfrm>
            <a:off x="5508104" y="1628800"/>
            <a:ext cx="3384376" cy="1166961"/>
          </a:xfrm>
          <a:prstGeom prst="wedgeRoundRectCallout">
            <a:avLst>
              <a:gd name="adj1" fmla="val -8765"/>
              <a:gd name="adj2" fmla="val 115638"/>
              <a:gd name="adj3" fmla="val 16667"/>
            </a:avLst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b="1" dirty="0" smtClean="0"/>
              <a:t>Ας διαβάσουμε</a:t>
            </a:r>
            <a:r>
              <a:rPr lang="el-GR" sz="4800" b="1" dirty="0" smtClean="0"/>
              <a:t>!</a:t>
            </a:r>
            <a:endParaRPr lang="el-GR" sz="4800" b="1" dirty="0"/>
          </a:p>
        </p:txBody>
      </p:sp>
      <p:sp>
        <p:nvSpPr>
          <p:cNvPr id="6" name="Ορθογώνιο 5"/>
          <p:cNvSpPr/>
          <p:nvPr/>
        </p:nvSpPr>
        <p:spPr>
          <a:xfrm>
            <a:off x="5030448" y="6309320"/>
            <a:ext cx="2520280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0995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33333E-6 L -0.13021 0.31504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10" y="15741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44444E-6 L 0.10746 0.29884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65" y="1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021 0.31505 L -0.04375 0.51575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23" y="10023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746 0.29884 L -0.01059 0.5030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03" y="1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5536" y="608501"/>
            <a:ext cx="1405983" cy="1405983"/>
          </a:xfrm>
          <a:prstGeom prst="rect">
            <a:avLst/>
          </a:prstGeom>
        </p:spPr>
      </p:pic>
      <p:sp>
        <p:nvSpPr>
          <p:cNvPr id="3" name="Επεξήγηση με στρογγυλεμένο παραλληλόγραμμο 2"/>
          <p:cNvSpPr/>
          <p:nvPr/>
        </p:nvSpPr>
        <p:spPr>
          <a:xfrm>
            <a:off x="2771800" y="183138"/>
            <a:ext cx="6192688" cy="2093369"/>
          </a:xfrm>
          <a:prstGeom prst="wedgeRoundRectCallout">
            <a:avLst>
              <a:gd name="adj1" fmla="val -63628"/>
              <a:gd name="adj2" fmla="val 911"/>
              <a:gd name="adj3" fmla="val 1666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b="1" dirty="0" smtClean="0"/>
              <a:t>Ποιες λέξεις ξεκινούν με </a:t>
            </a:r>
            <a:r>
              <a:rPr lang="el-GR" sz="6600" b="1" dirty="0" smtClean="0">
                <a:solidFill>
                  <a:srgbClr val="FF0000"/>
                </a:solidFill>
              </a:rPr>
              <a:t>πι </a:t>
            </a:r>
            <a:r>
              <a:rPr lang="el-GR" sz="6600" b="1" dirty="0" smtClean="0"/>
              <a:t>;</a:t>
            </a:r>
            <a:endParaRPr lang="el-GR" sz="4800" b="1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43" y="2530936"/>
            <a:ext cx="1616968" cy="1590335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5034763"/>
            <a:ext cx="1378389" cy="1248876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0049" y="2739135"/>
            <a:ext cx="2070801" cy="2070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104252"/>
            <a:ext cx="1739930" cy="12484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711" y="2739135"/>
            <a:ext cx="1173938" cy="1173938"/>
          </a:xfrm>
          <a:prstGeom prst="rect">
            <a:avLst/>
          </a:prstGeom>
        </p:spPr>
      </p:pic>
      <p:pic>
        <p:nvPicPr>
          <p:cNvPr id="10" name="Εικόνα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021" y="4968057"/>
            <a:ext cx="1835925" cy="1315582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462" y="4561824"/>
            <a:ext cx="1751337" cy="175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396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5536" y="557764"/>
            <a:ext cx="1405983" cy="1518461"/>
          </a:xfrm>
          <a:prstGeom prst="rect">
            <a:avLst/>
          </a:prstGeom>
        </p:spPr>
      </p:pic>
      <p:sp>
        <p:nvSpPr>
          <p:cNvPr id="3" name="Επεξήγηση με στρογγυλεμένο παραλληλόγραμμο 2"/>
          <p:cNvSpPr/>
          <p:nvPr/>
        </p:nvSpPr>
        <p:spPr>
          <a:xfrm>
            <a:off x="2771800" y="188641"/>
            <a:ext cx="6192688" cy="1440160"/>
          </a:xfrm>
          <a:prstGeom prst="wedgeRoundRectCallout">
            <a:avLst>
              <a:gd name="adj1" fmla="val -66258"/>
              <a:gd name="adj2" fmla="val 40920"/>
              <a:gd name="adj3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b="1" dirty="0" smtClean="0"/>
              <a:t>Βρείτε όλες τις </a:t>
            </a:r>
            <a:r>
              <a:rPr lang="el-GR" sz="3600" b="1" dirty="0" err="1" smtClean="0"/>
              <a:t>παρεούλες</a:t>
            </a:r>
            <a:r>
              <a:rPr lang="el-GR" sz="3600" b="1" dirty="0" smtClean="0"/>
              <a:t> που φωνάζουν </a:t>
            </a:r>
            <a:r>
              <a:rPr lang="el-GR" sz="3600" b="1" dirty="0" smtClean="0">
                <a:solidFill>
                  <a:srgbClr val="FF0000"/>
                </a:solidFill>
              </a:rPr>
              <a:t>πι</a:t>
            </a:r>
            <a:r>
              <a:rPr lang="el-GR" sz="3600" b="1" dirty="0" smtClean="0"/>
              <a:t>.</a:t>
            </a:r>
            <a:endParaRPr lang="el-GR" sz="3600" b="1" dirty="0"/>
          </a:p>
        </p:txBody>
      </p:sp>
      <p:sp>
        <p:nvSpPr>
          <p:cNvPr id="4" name="Ορθογώνιο 3"/>
          <p:cNvSpPr/>
          <p:nvPr/>
        </p:nvSpPr>
        <p:spPr>
          <a:xfrm>
            <a:off x="670160" y="3113954"/>
            <a:ext cx="95250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72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βι</a:t>
            </a:r>
            <a:endParaRPr lang="el-GR" sz="72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7151691" y="2523538"/>
            <a:ext cx="125604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72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πα</a:t>
            </a:r>
            <a:endParaRPr lang="el-GR" sz="72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7256754" y="5445224"/>
            <a:ext cx="98456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72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πι</a:t>
            </a:r>
            <a:endParaRPr lang="el-GR" sz="72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357415" y="5232762"/>
            <a:ext cx="98456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72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πι</a:t>
            </a:r>
            <a:endParaRPr lang="el-GR" sz="72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4088401" y="5229200"/>
            <a:ext cx="98456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72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πι</a:t>
            </a:r>
            <a:endParaRPr lang="el-GR" sz="72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Ορθογώνιο 8"/>
          <p:cNvSpPr/>
          <p:nvPr/>
        </p:nvSpPr>
        <p:spPr>
          <a:xfrm>
            <a:off x="6464666" y="3799707"/>
            <a:ext cx="98456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72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πι</a:t>
            </a:r>
            <a:endParaRPr lang="el-GR" sz="72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Ορθογώνιο 9"/>
          <p:cNvSpPr/>
          <p:nvPr/>
        </p:nvSpPr>
        <p:spPr>
          <a:xfrm>
            <a:off x="3008282" y="2728941"/>
            <a:ext cx="98456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72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πι</a:t>
            </a:r>
            <a:endParaRPr lang="el-GR" sz="72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Ορθογώνιο 10"/>
          <p:cNvSpPr/>
          <p:nvPr/>
        </p:nvSpPr>
        <p:spPr>
          <a:xfrm>
            <a:off x="1836419" y="4060933"/>
            <a:ext cx="95250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72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σι</a:t>
            </a:r>
            <a:endParaRPr lang="el-GR" sz="72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Ορθογώνιο 11"/>
          <p:cNvSpPr/>
          <p:nvPr/>
        </p:nvSpPr>
        <p:spPr>
          <a:xfrm>
            <a:off x="5419079" y="4968341"/>
            <a:ext cx="97013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7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μι</a:t>
            </a:r>
            <a:endParaRPr lang="el-GR" sz="72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Ορθογώνιο 12"/>
          <p:cNvSpPr/>
          <p:nvPr/>
        </p:nvSpPr>
        <p:spPr>
          <a:xfrm>
            <a:off x="5886462" y="2072814"/>
            <a:ext cx="98456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72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πι</a:t>
            </a:r>
            <a:endParaRPr lang="el-GR" sz="72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Ορθογώνιο 13"/>
          <p:cNvSpPr/>
          <p:nvPr/>
        </p:nvSpPr>
        <p:spPr>
          <a:xfrm>
            <a:off x="3588079" y="3904068"/>
            <a:ext cx="98456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72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πι</a:t>
            </a:r>
            <a:endParaRPr lang="el-GR" sz="72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Ορθογώνιο 14"/>
          <p:cNvSpPr/>
          <p:nvPr/>
        </p:nvSpPr>
        <p:spPr>
          <a:xfrm>
            <a:off x="2124929" y="2061873"/>
            <a:ext cx="89127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72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λι</a:t>
            </a:r>
            <a:endParaRPr lang="el-GR" sz="72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Ορθογώνιο 15"/>
          <p:cNvSpPr/>
          <p:nvPr/>
        </p:nvSpPr>
        <p:spPr>
          <a:xfrm>
            <a:off x="5036145" y="2671473"/>
            <a:ext cx="88434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72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κι</a:t>
            </a:r>
            <a:endParaRPr lang="el-GR" sz="72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Ορθογώνιο 16"/>
          <p:cNvSpPr/>
          <p:nvPr/>
        </p:nvSpPr>
        <p:spPr>
          <a:xfrm>
            <a:off x="2022529" y="5430006"/>
            <a:ext cx="114326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72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πε</a:t>
            </a:r>
            <a:endParaRPr lang="el-GR" sz="72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8" name="Ορθογώνιο 17"/>
          <p:cNvSpPr/>
          <p:nvPr/>
        </p:nvSpPr>
        <p:spPr>
          <a:xfrm>
            <a:off x="357415" y="1916832"/>
            <a:ext cx="1665114" cy="1593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95182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123</Words>
  <Application>Microsoft Office PowerPoint</Application>
  <PresentationFormat>Προβολή στην οθόνη (4:3)</PresentationFormat>
  <Paragraphs>51</Paragraphs>
  <Slides>14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14</vt:i4>
      </vt:variant>
    </vt:vector>
  </HeadingPairs>
  <TitlesOfParts>
    <vt:vector size="15" baseType="lpstr">
      <vt:lpstr>Θέμα του Office</vt:lpstr>
      <vt:lpstr>Πού είναι ο Άρης ;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Πού είναι ο Άρης (2)</dc:title>
  <dc:creator>Ιωάννα</dc:creator>
  <cp:lastModifiedBy>Eleftheria Papadimitriou</cp:lastModifiedBy>
  <cp:revision>22</cp:revision>
  <dcterms:created xsi:type="dcterms:W3CDTF">2014-09-23T15:08:23Z</dcterms:created>
  <dcterms:modified xsi:type="dcterms:W3CDTF">2020-09-17T14:32:36Z</dcterms:modified>
</cp:coreProperties>
</file>