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80" r:id="rId11"/>
    <p:sldId id="267" r:id="rId12"/>
    <p:sldId id="270" r:id="rId13"/>
    <p:sldId id="271" r:id="rId14"/>
    <p:sldId id="273" r:id="rId15"/>
    <p:sldId id="274" r:id="rId16"/>
    <p:sldId id="275" r:id="rId17"/>
    <p:sldId id="295" r:id="rId18"/>
    <p:sldId id="296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00FF00"/>
    <a:srgbClr val="00F66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D8B45-CBF5-43E4-8E30-A8BE745CB59B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ACF8-A3ED-474A-8F0B-5EDCDEE34E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26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Καταγράφω στον πίνακα όλες τις λέξεις των αντικειμένων. Έπειτα εστιάζουμε στις λέξεις από 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ACF8-A3ED-474A-8F0B-5EDCDEE34EE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90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Διαβάζουμε. 1η φορά εγώ. Μετά τα παιδιά διαβάζουν</a:t>
            </a:r>
            <a:r>
              <a:rPr lang="el-GR" baseline="0" dirty="0" smtClean="0"/>
              <a:t> τα λόγια του παπαγάλου. Μετά τον μιμούνται.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ACF8-A3ED-474A-8F0B-5EDCDEE34EE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63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Διαβάζουμε. 1η φορά εγώ. Μετά τα παιδιά διαβάζουν</a:t>
            </a:r>
            <a:r>
              <a:rPr lang="el-GR" baseline="0" dirty="0" smtClean="0"/>
              <a:t> τα λόγια του παπαγάλου. Μετά τον μιμούνται.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ACF8-A3ED-474A-8F0B-5EDCDEE34EE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63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 από τα λάχανα και χάχανα.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ACF8-A3ED-474A-8F0B-5EDCDEE34EE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42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Διαβάζουμε. 1η φορά εγώ. Μετά τα παιδιά διαβάζουν</a:t>
            </a:r>
            <a:r>
              <a:rPr lang="el-GR" baseline="0" dirty="0" smtClean="0"/>
              <a:t> τα λόγια του παπαγάλου. Μετά τον μιμούνται.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ACF8-A3ED-474A-8F0B-5EDCDEE34EE4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63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4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1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9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2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4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6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8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3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5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3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78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97DA-D3EF-4D36-B4F0-EE921A7A6BD3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12DB-9328-44C6-84BF-D8EBBE90FC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63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548"/>
            <a:ext cx="9252520" cy="681890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994324"/>
            <a:ext cx="5792688" cy="1470025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Πεπόνι , </a:t>
            </a:r>
            <a:r>
              <a:rPr lang="el-GR" sz="5400" b="1" dirty="0" smtClean="0">
                <a:solidFill>
                  <a:srgbClr val="00B050"/>
                </a:solidFill>
              </a:rPr>
              <a:t>πεπόνι</a:t>
            </a:r>
            <a:r>
              <a:rPr lang="en-US" sz="5400" b="1" dirty="0" smtClean="0">
                <a:solidFill>
                  <a:srgbClr val="00B050"/>
                </a:solidFill>
              </a:rPr>
              <a:t> ! </a:t>
            </a:r>
            <a:endParaRPr lang="el-GR" sz="5400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</a:rPr>
              <a:t>Π</a:t>
            </a:r>
            <a:r>
              <a:rPr lang="el-GR" sz="4400" b="1" dirty="0" smtClean="0">
                <a:solidFill>
                  <a:srgbClr val="FF0000"/>
                </a:solidFill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</a:rPr>
              <a:t>π</a:t>
            </a:r>
            <a:endParaRPr lang="el-GR" sz="4400" b="1" dirty="0">
              <a:solidFill>
                <a:srgbClr val="FF0000"/>
              </a:solidFill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1259632" y="5013176"/>
            <a:ext cx="53606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00B0F0"/>
                </a:solidFill>
                <a:ea typeface="Aka-AcidGR-Curly" pitchFamily="2" charset="-95"/>
              </a:rPr>
              <a:t>Δασκάλα : Ελευθερία </a:t>
            </a:r>
            <a:r>
              <a:rPr lang="el-GR" sz="2000" b="1" dirty="0">
                <a:solidFill>
                  <a:srgbClr val="00B0F0"/>
                </a:solidFill>
                <a:ea typeface="Aka-AcidGR-Curly" pitchFamily="2" charset="-95"/>
              </a:rPr>
              <a:t>Π</a:t>
            </a:r>
            <a:r>
              <a:rPr lang="el-GR" sz="2000" b="1" dirty="0" smtClean="0">
                <a:solidFill>
                  <a:srgbClr val="00B0F0"/>
                </a:solidFill>
                <a:ea typeface="Aka-AcidGR-Curly" pitchFamily="2" charset="-95"/>
              </a:rPr>
              <a:t>απαδημητρίου</a:t>
            </a:r>
            <a:endParaRPr lang="el-GR" sz="2000" b="1" dirty="0">
              <a:solidFill>
                <a:srgbClr val="00B0F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405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64867" y="1980168"/>
            <a:ext cx="14173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167154" y="838200"/>
            <a:ext cx="18966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4" y="3147910"/>
            <a:ext cx="846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9" y="4283235"/>
            <a:ext cx="747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61950" y="2062336"/>
            <a:ext cx="14606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21829" y="3070448"/>
            <a:ext cx="18325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69466" y="4150568"/>
            <a:ext cx="17139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1412776"/>
            <a:ext cx="6984776" cy="48965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Ισοσκελές τρίγωνο 18"/>
          <p:cNvSpPr/>
          <p:nvPr/>
        </p:nvSpPr>
        <p:spPr>
          <a:xfrm>
            <a:off x="755576" y="0"/>
            <a:ext cx="6840760" cy="14127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3295876" y="260648"/>
            <a:ext cx="187127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3477496" y="390553"/>
            <a:ext cx="1515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 , π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26" y="0"/>
            <a:ext cx="4142474" cy="30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2566004"/>
            <a:ext cx="7305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15"/>
            <a:ext cx="2141382" cy="1512351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054047" y="537815"/>
            <a:ext cx="2901027" cy="2304256"/>
          </a:xfrm>
          <a:prstGeom prst="wedgeRoundRectCallout">
            <a:avLst>
              <a:gd name="adj1" fmla="val -58517"/>
              <a:gd name="adj2" fmla="val -2965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Βρίσκω όλα τα </a:t>
            </a:r>
            <a:r>
              <a:rPr lang="el-GR" sz="3200" b="1" dirty="0" err="1" smtClean="0">
                <a:solidFill>
                  <a:schemeClr val="tx1"/>
                </a:solidFill>
              </a:rPr>
              <a:t>γραμματάκια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π </a:t>
            </a:r>
            <a:r>
              <a:rPr lang="el-GR" sz="3200" b="1" dirty="0" smtClean="0">
                <a:solidFill>
                  <a:schemeClr val="tx1"/>
                </a:solidFill>
              </a:rPr>
              <a:t>και τα βάφω κίτρινα.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547664" y="3187436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141382" y="3172836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355975" y="3158236"/>
            <a:ext cx="251939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865064" y="3158236"/>
            <a:ext cx="18002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392967" y="3172836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567273" y="3906359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2160991" y="3891759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5544197" y="3906771"/>
            <a:ext cx="251939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5096114" y="3906359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1599419" y="4653136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2141382" y="4653136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3626972" y="4653136"/>
            <a:ext cx="251939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3203848" y="4653136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1561011" y="544522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2154729" y="5430624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5102241" y="5445224"/>
            <a:ext cx="19837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Στρογγυλεμένο ορθογώνιο 24"/>
          <p:cNvSpPr/>
          <p:nvPr/>
        </p:nvSpPr>
        <p:spPr>
          <a:xfrm>
            <a:off x="1599419" y="616530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Στρογγυλεμένο ορθογώνιο 26"/>
          <p:cNvSpPr/>
          <p:nvPr/>
        </p:nvSpPr>
        <p:spPr>
          <a:xfrm>
            <a:off x="3361176" y="6165304"/>
            <a:ext cx="251939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3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26" y="0"/>
            <a:ext cx="4142474" cy="30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2566004"/>
            <a:ext cx="7305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5" y="-17072"/>
            <a:ext cx="1446393" cy="2587981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23528" y="260746"/>
            <a:ext cx="3042067" cy="2305258"/>
          </a:xfrm>
          <a:prstGeom prst="wedgeRoundRectCallout">
            <a:avLst>
              <a:gd name="adj1" fmla="val 56627"/>
              <a:gd name="adj2" fmla="val -722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</a:t>
            </a:r>
            <a:r>
              <a:rPr lang="el-GR" sz="3600" b="1" dirty="0" smtClean="0"/>
              <a:t>ι </a:t>
            </a:r>
            <a:r>
              <a:rPr lang="el-GR" sz="3600" b="1" dirty="0" smtClean="0"/>
              <a:t>είναι αυτό το σημαδάκι;</a:t>
            </a:r>
            <a:endParaRPr lang="el-GR" sz="3600" b="1" dirty="0"/>
          </a:p>
        </p:txBody>
      </p:sp>
      <p:sp>
        <p:nvSpPr>
          <p:cNvPr id="7" name="Έλλειψη 6"/>
          <p:cNvSpPr/>
          <p:nvPr/>
        </p:nvSpPr>
        <p:spPr>
          <a:xfrm>
            <a:off x="6300192" y="3033400"/>
            <a:ext cx="360040" cy="755640"/>
          </a:xfrm>
          <a:prstGeom prst="ellipse">
            <a:avLst/>
          </a:prstGeom>
          <a:solidFill>
            <a:schemeClr val="accent6">
              <a:lumMod val="75000"/>
              <a:alpha val="30196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9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10449"/>
            <a:ext cx="2494825" cy="33307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50" y="4816849"/>
            <a:ext cx="2367539" cy="167207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915816" y="140614"/>
            <a:ext cx="6228184" cy="4008466"/>
          </a:xfrm>
          <a:prstGeom prst="wedgeRoundRectCallout">
            <a:avLst>
              <a:gd name="adj1" fmla="val -22493"/>
              <a:gd name="adj2" fmla="val 715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Όταν σε κάτι θέλω να δώσω</a:t>
            </a:r>
          </a:p>
          <a:p>
            <a:pPr algn="ctr"/>
            <a:r>
              <a:rPr lang="el-GR" sz="3600" b="1" dirty="0">
                <a:ea typeface="Aka-AcidGR-DiaryGirl" pitchFamily="2" charset="-95"/>
              </a:rPr>
              <a:t>χ</a:t>
            </a:r>
            <a:r>
              <a:rPr lang="el-GR" sz="3600" b="1" dirty="0" smtClean="0">
                <a:ea typeface="Aka-AcidGR-DiaryGirl" pitchFamily="2" charset="-95"/>
              </a:rPr>
              <a:t>αρά και θαυμασμό</a:t>
            </a:r>
          </a:p>
          <a:p>
            <a:pPr algn="ctr"/>
            <a:r>
              <a:rPr lang="el-GR" sz="3600" b="1" dirty="0">
                <a:ea typeface="Aka-AcidGR-DiaryGirl" pitchFamily="2" charset="-95"/>
              </a:rPr>
              <a:t>μ</a:t>
            </a:r>
            <a:r>
              <a:rPr lang="el-GR" sz="3600" b="1" dirty="0" smtClean="0">
                <a:ea typeface="Aka-AcidGR-DiaryGirl" pitchFamily="2" charset="-95"/>
              </a:rPr>
              <a:t>εμιάς θα χρησιμοποιήσω </a:t>
            </a:r>
          </a:p>
          <a:p>
            <a:pPr algn="ctr"/>
            <a:r>
              <a:rPr lang="el-GR" sz="3600" b="1" dirty="0">
                <a:ea typeface="Aka-AcidGR-DiaryGirl" pitchFamily="2" charset="-95"/>
              </a:rPr>
              <a:t>τ</a:t>
            </a:r>
            <a:r>
              <a:rPr lang="el-GR" sz="3600" b="1" dirty="0" smtClean="0">
                <a:ea typeface="Aka-AcidGR-DiaryGirl" pitchFamily="2" charset="-95"/>
              </a:rPr>
              <a:t>ο φοβερό θαυμαστικό</a:t>
            </a:r>
            <a:r>
              <a:rPr lang="el-GR" sz="4400" b="1" dirty="0" smtClean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18215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548680"/>
            <a:ext cx="8927976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896540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8158"/>
            <a:ext cx="1600958" cy="160095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317088" y="4726134"/>
            <a:ext cx="6826912" cy="1675750"/>
          </a:xfrm>
          <a:prstGeom prst="wedgeRoundRectCallout">
            <a:avLst>
              <a:gd name="adj1" fmla="val -60874"/>
              <a:gd name="adj2" fmla="val 86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Με ποια λέξη ρωτάει η γάτα;</a:t>
            </a:r>
            <a:endParaRPr lang="el-GR" sz="4000" b="1" dirty="0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2317088" y="4569673"/>
            <a:ext cx="6826912" cy="1988672"/>
          </a:xfrm>
          <a:prstGeom prst="wedgeRoundRectCallout">
            <a:avLst>
              <a:gd name="adj1" fmla="val -60062"/>
              <a:gd name="adj2" fmla="val 54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Πολύ σωστά! Με τη λέξη</a:t>
            </a:r>
            <a:r>
              <a:rPr lang="el-GR" sz="3600" b="1" dirty="0" smtClean="0">
                <a:solidFill>
                  <a:srgbClr val="FF0000"/>
                </a:solidFill>
              </a:rPr>
              <a:t> τι</a:t>
            </a:r>
            <a:r>
              <a:rPr lang="el-GR" sz="3600" b="1" dirty="0" smtClean="0">
                <a:solidFill>
                  <a:schemeClr val="bg1"/>
                </a:solidFill>
              </a:rPr>
              <a:t>.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2627784" y="4569673"/>
            <a:ext cx="6360218" cy="1988672"/>
          </a:xfrm>
          <a:prstGeom prst="wedgeRoundRectCallout">
            <a:avLst>
              <a:gd name="adj1" fmla="val -67900"/>
              <a:gd name="adj2" fmla="val 61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Βρίσκουμε όλα τα</a:t>
            </a:r>
            <a:r>
              <a:rPr lang="el-GR" sz="3600" b="1" dirty="0" smtClean="0">
                <a:solidFill>
                  <a:srgbClr val="FF0000"/>
                </a:solidFill>
              </a:rPr>
              <a:t> τι </a:t>
            </a:r>
            <a:r>
              <a:rPr lang="el-GR" sz="3600" b="1" dirty="0" smtClean="0"/>
              <a:t>και τα κυκλώνουμε.</a:t>
            </a:r>
            <a:endParaRPr lang="el-GR" sz="3600" b="1" dirty="0"/>
          </a:p>
        </p:txBody>
      </p:sp>
      <p:sp>
        <p:nvSpPr>
          <p:cNvPr id="7" name="Έλλειψη 6"/>
          <p:cNvSpPr/>
          <p:nvPr/>
        </p:nvSpPr>
        <p:spPr>
          <a:xfrm>
            <a:off x="4432310" y="764704"/>
            <a:ext cx="499730" cy="755640"/>
          </a:xfrm>
          <a:prstGeom prst="ellipse">
            <a:avLst/>
          </a:prstGeom>
          <a:solidFill>
            <a:schemeClr val="accent6">
              <a:lumMod val="75000"/>
              <a:alpha val="30196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709594" y="2286476"/>
            <a:ext cx="499730" cy="755640"/>
          </a:xfrm>
          <a:prstGeom prst="ellipse">
            <a:avLst/>
          </a:prstGeom>
          <a:solidFill>
            <a:schemeClr val="accent6">
              <a:lumMod val="75000"/>
              <a:alpha val="30196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7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0"/>
            <a:ext cx="896540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548"/>
            <a:ext cx="9252520" cy="681890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994324"/>
            <a:ext cx="5792688" cy="1470025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Πεπόνι , </a:t>
            </a:r>
            <a:r>
              <a:rPr lang="el-GR" sz="5400" b="1" dirty="0" smtClean="0">
                <a:solidFill>
                  <a:srgbClr val="00B050"/>
                </a:solidFill>
              </a:rPr>
              <a:t>πεπόνι</a:t>
            </a:r>
            <a:r>
              <a:rPr lang="en-US" sz="5400" b="1" dirty="0" smtClean="0">
                <a:solidFill>
                  <a:srgbClr val="00B050"/>
                </a:solidFill>
              </a:rPr>
              <a:t> ! </a:t>
            </a:r>
            <a:endParaRPr lang="el-GR" sz="5400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</a:rPr>
              <a:t>Π</a:t>
            </a:r>
            <a:r>
              <a:rPr lang="el-GR" sz="4400" b="1" dirty="0" smtClean="0">
                <a:solidFill>
                  <a:srgbClr val="FF0000"/>
                </a:solidFill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</a:rPr>
              <a:t>π</a:t>
            </a:r>
            <a:endParaRPr lang="el-GR" sz="4400" b="1" dirty="0">
              <a:solidFill>
                <a:srgbClr val="FF0000"/>
              </a:solidFill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1259632" y="5013176"/>
            <a:ext cx="53606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00B0F0"/>
                </a:solidFill>
                <a:ea typeface="Aka-AcidGR-Curly" pitchFamily="2" charset="-95"/>
              </a:rPr>
              <a:t>Δασκάλα : Ελευθερία </a:t>
            </a:r>
            <a:r>
              <a:rPr lang="el-GR" sz="2000" b="1" dirty="0">
                <a:solidFill>
                  <a:srgbClr val="00B0F0"/>
                </a:solidFill>
                <a:ea typeface="Aka-AcidGR-Curly" pitchFamily="2" charset="-95"/>
              </a:rPr>
              <a:t>Π</a:t>
            </a:r>
            <a:r>
              <a:rPr lang="el-GR" sz="2000" b="1" dirty="0" smtClean="0">
                <a:solidFill>
                  <a:srgbClr val="00B0F0"/>
                </a:solidFill>
                <a:ea typeface="Aka-AcidGR-Curly" pitchFamily="2" charset="-95"/>
              </a:rPr>
              <a:t>απαδημητρίου</a:t>
            </a:r>
            <a:endParaRPr lang="el-GR" sz="2000" b="1" dirty="0">
              <a:solidFill>
                <a:srgbClr val="00B0F0"/>
              </a:solidFill>
              <a:ea typeface="Aka-AcidGR-Curly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Τετράδιο   Εργασιών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8" y="1850507"/>
            <a:ext cx="7305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923928" y="155444"/>
            <a:ext cx="3042067" cy="994421"/>
          </a:xfrm>
          <a:prstGeom prst="wedgeRoundRectCallout">
            <a:avLst>
              <a:gd name="adj1" fmla="val -110972"/>
              <a:gd name="adj2" fmla="val 344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Διαβάζουμε!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8" y="398980"/>
            <a:ext cx="1777380" cy="14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0"/>
            <a:ext cx="896540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179512" y="2130425"/>
            <a:ext cx="8496944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dirty="0" smtClean="0"/>
              <a:t>Πεπόνι , </a:t>
            </a:r>
            <a:r>
              <a:rPr lang="el-GR" sz="8800" b="1" dirty="0" smtClean="0"/>
              <a:t>πεπόνι </a:t>
            </a:r>
            <a:r>
              <a:rPr lang="el-GR" sz="9600" b="1" dirty="0" smtClean="0"/>
              <a:t>!</a:t>
            </a:r>
            <a:endParaRPr lang="el-GR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67154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Ας διαβάσουμε τον τίτλο !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703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Τι είναι αυτό;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915418" y="548679"/>
            <a:ext cx="4275290" cy="2944092"/>
          </a:xfrm>
          <a:prstGeom prst="wedgeRoundRectCallout">
            <a:avLst>
              <a:gd name="adj1" fmla="val -4607"/>
              <a:gd name="adj2" fmla="val 584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Ας </a:t>
            </a:r>
            <a:r>
              <a:rPr lang="el-GR" sz="3600" b="1" dirty="0" smtClean="0">
                <a:solidFill>
                  <a:schemeClr val="tx1"/>
                </a:solidFill>
              </a:rPr>
              <a:t>βρούμε </a:t>
            </a:r>
            <a:r>
              <a:rPr lang="el-GR" sz="3600" b="1" dirty="0" smtClean="0">
                <a:solidFill>
                  <a:schemeClr val="tx1"/>
                </a:solidFill>
              </a:rPr>
              <a:t>αν υπάρχει το γράμμα </a:t>
            </a:r>
            <a:r>
              <a:rPr lang="el-GR" sz="3600" b="1" dirty="0">
                <a:solidFill>
                  <a:schemeClr val="tx1"/>
                </a:solidFill>
              </a:rPr>
              <a:t>π</a:t>
            </a:r>
            <a:r>
              <a:rPr lang="el-GR" sz="3600" b="1" dirty="0" smtClean="0">
                <a:solidFill>
                  <a:schemeClr val="tx1"/>
                </a:solidFill>
              </a:rPr>
              <a:t> στον τίτλο του.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475656" y="548679"/>
            <a:ext cx="360040" cy="9611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2286000" y="548680"/>
            <a:ext cx="394688" cy="96116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046098" cy="25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4" y="161925"/>
            <a:ext cx="4852061" cy="55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915419" y="548680"/>
            <a:ext cx="4275290" cy="2944092"/>
          </a:xfrm>
          <a:prstGeom prst="wedgeRoundRectCallout">
            <a:avLst>
              <a:gd name="adj1" fmla="val 13864"/>
              <a:gd name="adj2" fmla="val 566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δούμε </a:t>
            </a:r>
            <a:r>
              <a:rPr lang="el-GR" sz="4000" b="1" dirty="0" smtClean="0"/>
              <a:t>αν </a:t>
            </a:r>
            <a:r>
              <a:rPr lang="el-GR" sz="4000" b="1" dirty="0" smtClean="0"/>
              <a:t>υπάρχει το γράμμα </a:t>
            </a:r>
            <a:r>
              <a:rPr lang="el-GR" sz="6000" b="1" dirty="0" smtClean="0"/>
              <a:t>π</a:t>
            </a:r>
            <a:r>
              <a:rPr lang="el-GR" sz="6000" b="1" dirty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1979712" y="3645024"/>
            <a:ext cx="360040" cy="9611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9" y="3786733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990850" cy="45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αυτά;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46650" y="282677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6000" b="1" dirty="0" smtClean="0"/>
              <a:t>π</a:t>
            </a:r>
            <a:r>
              <a:rPr lang="el-GR" sz="6000" b="1" dirty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971600" y="908720"/>
            <a:ext cx="864096" cy="129614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56" y="3786733"/>
            <a:ext cx="2456815" cy="3028950"/>
          </a:xfrm>
          <a:prstGeom prst="rect">
            <a:avLst/>
          </a:prstGeom>
        </p:spPr>
      </p:pic>
      <p:sp>
        <p:nvSpPr>
          <p:cNvPr id="7" name="Έλλειψη 6"/>
          <p:cNvSpPr/>
          <p:nvPr/>
        </p:nvSpPr>
        <p:spPr>
          <a:xfrm>
            <a:off x="737855" y="2981893"/>
            <a:ext cx="864096" cy="129614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4846650" y="265700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Πού θα πάμε αν ακολουθήσουμε τις πινακίδες;</a:t>
            </a:r>
            <a:endParaRPr lang="el-GR" sz="4000" b="1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741"/>
            <a:ext cx="8318145" cy="6676942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2483768" y="1052736"/>
            <a:ext cx="504056" cy="30243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H="1">
            <a:off x="2437447" y="1052736"/>
            <a:ext cx="504056" cy="38884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2237028" y="4009427"/>
            <a:ext cx="233745" cy="135289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235655" y="4873523"/>
            <a:ext cx="233745" cy="13528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288"/>
            <a:ext cx="9036496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87653" y="2462"/>
            <a:ext cx="53351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πεπόνι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9178" y="2057400"/>
            <a:ext cx="20185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πε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74623" y="2057399"/>
            <a:ext cx="21611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πό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517704" y="2057398"/>
            <a:ext cx="15247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νι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73738" y="4794409"/>
            <a:ext cx="12089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546943" y="4794407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ε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85831" y="4808629"/>
            <a:ext cx="12089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π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958783" y="4800600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ό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477000" y="4753211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966177" y="4724400"/>
            <a:ext cx="6912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ι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8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" y="44624"/>
            <a:ext cx="90773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4"/>
          <p:cNvSpPr/>
          <p:nvPr/>
        </p:nvSpPr>
        <p:spPr>
          <a:xfrm>
            <a:off x="1600200" y="2924944"/>
            <a:ext cx="1531640" cy="7391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/>
          <p:nvPr/>
        </p:nvSpPr>
        <p:spPr>
          <a:xfrm>
            <a:off x="6804248" y="2924944"/>
            <a:ext cx="2016224" cy="7391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563888" y="4149080"/>
            <a:ext cx="5547645" cy="2391498"/>
          </a:xfrm>
          <a:prstGeom prst="wedgeRoundRectCallout">
            <a:avLst>
              <a:gd name="adj1" fmla="val -59181"/>
              <a:gd name="adj2" fmla="val 154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άλλο θα μπορούσε να φάει ο παπαγάλος που να έχει </a:t>
            </a:r>
            <a:r>
              <a:rPr lang="el-GR" sz="3600" b="1" dirty="0" smtClean="0">
                <a:solidFill>
                  <a:srgbClr val="FF0000"/>
                </a:solidFill>
              </a:rPr>
              <a:t>π</a:t>
            </a:r>
            <a:r>
              <a:rPr lang="el-GR" sz="3600" b="1" dirty="0" smtClean="0"/>
              <a:t> ;</a:t>
            </a:r>
            <a:endParaRPr lang="el-GR" sz="36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" y="4149080"/>
            <a:ext cx="2777510" cy="22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378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704856" cy="59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" y="24367"/>
            <a:ext cx="8714473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7" y="5661248"/>
            <a:ext cx="1383231" cy="112963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87914" y="5746293"/>
            <a:ext cx="6374722" cy="1080120"/>
          </a:xfrm>
          <a:prstGeom prst="wedgeRoundRectCallout">
            <a:avLst>
              <a:gd name="adj1" fmla="val -55389"/>
              <a:gd name="adj2" fmla="val -2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βλέπουμε στην εικόνα;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9413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714473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6" y="5589240"/>
            <a:ext cx="1796474" cy="126876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87824" y="5805264"/>
            <a:ext cx="5919233" cy="864096"/>
          </a:xfrm>
          <a:prstGeom prst="wedgeRoundRectCallout">
            <a:avLst>
              <a:gd name="adj1" fmla="val -69533"/>
              <a:gd name="adj2" fmla="val -693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Πόσα είναι τα </a:t>
            </a:r>
            <a:r>
              <a:rPr lang="el-GR" sz="3200" b="1" dirty="0" smtClean="0"/>
              <a:t>πρόσωπα και ποια </a:t>
            </a:r>
            <a:r>
              <a:rPr lang="el-GR" sz="3200" b="1" dirty="0" smtClean="0"/>
              <a:t>είναι;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1426151" y="1"/>
            <a:ext cx="2275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μανάβης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328017" y="2636912"/>
            <a:ext cx="23351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παππούς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807251" y="3645024"/>
            <a:ext cx="2099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Ιωάννα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1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714473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5" y="5334141"/>
            <a:ext cx="962802" cy="118701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203131" y="5927649"/>
            <a:ext cx="6480720" cy="900100"/>
          </a:xfrm>
          <a:prstGeom prst="wedgeRoundRectCallout">
            <a:avLst>
              <a:gd name="adj1" fmla="val -58325"/>
              <a:gd name="adj2" fmla="val -735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Ποιο </a:t>
            </a:r>
            <a:r>
              <a:rPr lang="el-GR" sz="3200" b="1" dirty="0" smtClean="0"/>
              <a:t>ζωάκι βλέπεις 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534059" y="-4924"/>
            <a:ext cx="2891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παπαγάλος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14473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4" y="5373216"/>
            <a:ext cx="743899" cy="133103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708562" y="5888914"/>
            <a:ext cx="7279213" cy="926395"/>
          </a:xfrm>
          <a:prstGeom prst="wedgeRoundRectCallout">
            <a:avLst>
              <a:gd name="adj1" fmla="val -53526"/>
              <a:gd name="adj2" fmla="val -2943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άλλα πράγματα </a:t>
            </a:r>
            <a:r>
              <a:rPr lang="el-GR" sz="3600" b="1" dirty="0" smtClean="0"/>
              <a:t>βλέπεις;</a:t>
            </a:r>
            <a:endParaRPr lang="el-GR" sz="36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1572333"/>
            <a:ext cx="1220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ποδιά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07798" y="0"/>
            <a:ext cx="1850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πινακίδες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470814" y="3190663"/>
            <a:ext cx="1902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ποδήλατο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969265" y="4653136"/>
            <a:ext cx="1378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πεπόνι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249656" y="5517232"/>
            <a:ext cx="1690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παγωτό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663114" y="2154759"/>
            <a:ext cx="14243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πάγκος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595878" y="3904246"/>
            <a:ext cx="1168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αμάξι</a:t>
            </a:r>
            <a:endParaRPr lang="el-GR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9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19672" y="893450"/>
            <a:ext cx="1479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οδιά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953678" y="886144"/>
            <a:ext cx="2268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ινακίδες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2708920"/>
            <a:ext cx="2329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οδήλατο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51720" y="3901921"/>
            <a:ext cx="167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επόνι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365584" y="4149080"/>
            <a:ext cx="1857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αγωτό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776526" y="2708920"/>
            <a:ext cx="1734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π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άγκος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4372379"/>
            <a:ext cx="2141382" cy="2141382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2051720" y="5144998"/>
            <a:ext cx="6840760" cy="1450200"/>
          </a:xfrm>
          <a:prstGeom prst="wedgeRoundRectCallout">
            <a:avLst>
              <a:gd name="adj1" fmla="val -56694"/>
              <a:gd name="adj2" fmla="val -462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Με ποιο γράμμα ξεκινούν όλες οι λέξεις;</a:t>
            </a:r>
            <a:endParaRPr lang="el-GR" sz="3600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3728782" y="1291419"/>
            <a:ext cx="16626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</a:t>
            </a:r>
            <a:endParaRPr lang="el-GR" sz="199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2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26" y="0"/>
            <a:ext cx="4142474" cy="30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2566004"/>
            <a:ext cx="7305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44311" r="33271" b="40281"/>
          <a:stretch/>
        </p:blipFill>
        <p:spPr bwMode="auto">
          <a:xfrm>
            <a:off x="177161" y="4536471"/>
            <a:ext cx="4682871" cy="69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959459" y="130323"/>
            <a:ext cx="3042067" cy="994421"/>
          </a:xfrm>
          <a:prstGeom prst="wedgeRoundRectCallout">
            <a:avLst>
              <a:gd name="adj1" fmla="val -35370"/>
              <a:gd name="adj2" fmla="val 77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Διαβάζουμε!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5690"/>
            <a:ext cx="1777380" cy="14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6856" y="0"/>
            <a:ext cx="8229600" cy="1570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Π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l-GR" sz="8000" b="1" dirty="0" err="1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π</a:t>
            </a:r>
            <a:endParaRPr lang="en-US" sz="8000" b="1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358059" y="2885709"/>
            <a:ext cx="648072" cy="338437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5400000">
            <a:off x="2368298" y="1516493"/>
            <a:ext cx="648074" cy="2627592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5292080" y="3024529"/>
            <a:ext cx="156970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28700" b="1" spc="0" dirty="0" smtClean="0">
                <a:solidFill>
                  <a:srgbClr val="006600"/>
                </a:solidFill>
                <a:effectLst/>
              </a:rPr>
              <a:t>ι</a:t>
            </a:r>
            <a:endParaRPr lang="el-GR" sz="28700" b="1" spc="0" dirty="0">
              <a:solidFill>
                <a:srgbClr val="006600"/>
              </a:solidFill>
              <a:effectLst/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 rot="5400000">
            <a:off x="5210367" y="3565321"/>
            <a:ext cx="597766" cy="215392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378538" y="2851071"/>
            <a:ext cx="648072" cy="338437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724400" y="4347238"/>
            <a:ext cx="456512" cy="215392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8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312</Words>
  <Application>Microsoft Office PowerPoint</Application>
  <PresentationFormat>Προβολή στην οθόνη (4:3)</PresentationFormat>
  <Paragraphs>83</Paragraphs>
  <Slides>27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Πεπόνι , πεπόνι 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Πεπόνι , πεπόνι 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Πεπόνι , πεπόνι</dc:title>
  <dc:creator>Ιωάννα</dc:creator>
  <cp:lastModifiedBy>Eleftheria Papadimitriou</cp:lastModifiedBy>
  <cp:revision>32</cp:revision>
  <dcterms:created xsi:type="dcterms:W3CDTF">2014-10-12T07:24:06Z</dcterms:created>
  <dcterms:modified xsi:type="dcterms:W3CDTF">2020-09-26T20:36:33Z</dcterms:modified>
</cp:coreProperties>
</file>