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77" r:id="rId8"/>
    <p:sldId id="268" r:id="rId9"/>
    <p:sldId id="271" r:id="rId10"/>
    <p:sldId id="270" r:id="rId11"/>
    <p:sldId id="272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6009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0E88-C1DC-4C72-BB4E-2BBB4133634E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934B-02FA-4D6F-BBAF-C19201575C2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0E88-C1DC-4C72-BB4E-2BBB4133634E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934B-02FA-4D6F-BBAF-C19201575C2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0E88-C1DC-4C72-BB4E-2BBB4133634E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934B-02FA-4D6F-BBAF-C19201575C2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0E88-C1DC-4C72-BB4E-2BBB4133634E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934B-02FA-4D6F-BBAF-C19201575C2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0E88-C1DC-4C72-BB4E-2BBB4133634E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934B-02FA-4D6F-BBAF-C19201575C2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0E88-C1DC-4C72-BB4E-2BBB4133634E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934B-02FA-4D6F-BBAF-C19201575C2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0E88-C1DC-4C72-BB4E-2BBB4133634E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934B-02FA-4D6F-BBAF-C19201575C2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0E88-C1DC-4C72-BB4E-2BBB4133634E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934B-02FA-4D6F-BBAF-C19201575C2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0E88-C1DC-4C72-BB4E-2BBB4133634E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934B-02FA-4D6F-BBAF-C19201575C2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0E88-C1DC-4C72-BB4E-2BBB4133634E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934B-02FA-4D6F-BBAF-C19201575C2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0E88-C1DC-4C72-BB4E-2BBB4133634E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934B-02FA-4D6F-BBAF-C19201575C2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90E88-C1DC-4C72-BB4E-2BBB4133634E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1934B-02FA-4D6F-BBAF-C19201575C2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920" cy="68580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771800" y="758766"/>
            <a:ext cx="6188224" cy="1470025"/>
          </a:xfrm>
        </p:spPr>
        <p:txBody>
          <a:bodyPr>
            <a:normAutofit/>
          </a:bodyPr>
          <a:lstStyle/>
          <a:p>
            <a:r>
              <a:rPr lang="el-G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ka-AcidGR-Curly" pitchFamily="2" charset="-95"/>
              </a:rPr>
              <a:t>Παιχνίδια που ταξιδεύουν</a:t>
            </a:r>
            <a:endParaRPr lang="el-G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ka-AcidGR-Curly" pitchFamily="2" charset="-95"/>
            </a:endParaRPr>
          </a:p>
        </p:txBody>
      </p:sp>
      <p:pic>
        <p:nvPicPr>
          <p:cNvPr id="4" name="3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3201946" cy="2520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061" y="572925"/>
            <a:ext cx="540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 smtClean="0">
                <a:solidFill>
                  <a:srgbClr val="FF0000"/>
                </a:solidFill>
              </a:rPr>
              <a:t>ΓΛΩΣΣΑ Α’  - ΕΝΟΤΗΤΑ  7 ΚΑΡΑΒΙΑ</a:t>
            </a:r>
            <a:endParaRPr lang="el-GR" sz="2800" b="1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6516052"/>
            <a:ext cx="5790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ΔΑΣΚΑΛΑ : ΕΛΕΥΘΕΡΙΑ ΠΑΠΑΔΗΜΗΤΡΙΟΥ</a:t>
            </a:r>
            <a:endParaRPr lang="el-GR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50944" y="1928802"/>
            <a:ext cx="1399003" cy="1866898"/>
          </a:xfr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323528" y="285728"/>
            <a:ext cx="5760640" cy="3714776"/>
          </a:xfrm>
          <a:prstGeom prst="wedgeRoundRectCallout">
            <a:avLst>
              <a:gd name="adj1" fmla="val 59266"/>
              <a:gd name="adj2" fmla="val 18427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</a:rPr>
              <a:t>Πρέπει να θυμηθούμε ότι ,όταν η λέξη έχει στην αρχή </a:t>
            </a:r>
            <a:r>
              <a:rPr lang="el-GR" sz="3600" b="1" u="sng" dirty="0" smtClean="0">
                <a:ln>
                  <a:solidFill>
                    <a:sysClr val="windowText" lastClr="000000"/>
                  </a:solidFill>
                </a:ln>
              </a:rPr>
              <a:t>το </a:t>
            </a:r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</a:rPr>
              <a:t>και στο τέλος ι , θα είναι </a:t>
            </a:r>
            <a:r>
              <a:rPr lang="el-GR" sz="3600" b="1" u="sng" dirty="0" smtClean="0">
                <a:ln>
                  <a:solidFill>
                    <a:sysClr val="windowText" lastClr="000000"/>
                  </a:solidFill>
                </a:ln>
              </a:rPr>
              <a:t>γιώτα </a:t>
            </a:r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</a:rPr>
              <a:t>!</a:t>
            </a:r>
            <a:endParaRPr lang="el-GR" sz="36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115284" y="4857760"/>
            <a:ext cx="2996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rgbClr val="006600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Aka-AcidGR-DiaryGirl" pitchFamily="2" charset="-95"/>
              </a:rPr>
              <a:t>το </a:t>
            </a:r>
            <a:r>
              <a:rPr lang="el-GR" sz="5400" b="1" dirty="0" smtClean="0">
                <a:ln w="17780" cmpd="sng">
                  <a:solidFill>
                    <a:srgbClr val="006600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Aka-AcidGR-DiaryGirl" pitchFamily="2" charset="-95"/>
              </a:rPr>
              <a:t>πεπόνι</a:t>
            </a:r>
            <a:endParaRPr lang="el-GR" sz="5400" b="1" cap="none" spc="0" dirty="0">
              <a:ln w="17780" cmpd="sng">
                <a:solidFill>
                  <a:srgbClr val="006600"/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50800" algn="tl" rotWithShape="0">
                  <a:srgbClr val="000000"/>
                </a:outerShdw>
              </a:effectLst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640371" y="4868594"/>
            <a:ext cx="3052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Aka-AcidGR-DiaryGirl" pitchFamily="2" charset="-95"/>
              </a:rPr>
              <a:t>τ</a:t>
            </a:r>
            <a:r>
              <a:rPr lang="el-GR" sz="5400" b="1" cap="none" spc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Aka-AcidGR-DiaryGirl" pitchFamily="2" charset="-95"/>
              </a:rPr>
              <a:t>ο καράβι</a:t>
            </a:r>
            <a:endParaRPr lang="el-GR" sz="54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ea typeface="Aka-AcidGR-DiaryGirl" pitchFamily="2" charset="-95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1462"/>
            <a:ext cx="91674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364768" y="428604"/>
            <a:ext cx="332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rgbClr val="006600"/>
                  </a:solidFill>
                  <a:prstDash val="solid"/>
                  <a:miter lim="800000"/>
                </a:ln>
              </a:rPr>
              <a:t>ι</a:t>
            </a:r>
            <a:endParaRPr lang="el-GR" sz="4000" b="1" cap="none" spc="0" dirty="0">
              <a:ln w="17780" cmpd="sng">
                <a:solidFill>
                  <a:srgbClr val="006600"/>
                </a:solidFill>
                <a:prstDash val="solid"/>
                <a:miter lim="800000"/>
              </a:ln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6793792" y="500042"/>
            <a:ext cx="332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rgbClr val="0066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ι</a:t>
            </a:r>
            <a:endParaRPr lang="el-GR" sz="4000" b="1" cap="none" spc="0" dirty="0">
              <a:ln w="17780" cmpd="sng">
                <a:solidFill>
                  <a:srgbClr val="0066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436206" y="945047"/>
            <a:ext cx="332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rgbClr val="006600"/>
                  </a:solidFill>
                  <a:prstDash val="solid"/>
                  <a:miter lim="800000"/>
                </a:ln>
              </a:rPr>
              <a:t>ι</a:t>
            </a:r>
            <a:endParaRPr lang="el-GR" sz="4000" b="1" cap="none" spc="0" dirty="0">
              <a:ln w="17780" cmpd="sng">
                <a:solidFill>
                  <a:srgbClr val="006600"/>
                </a:solidFill>
                <a:prstDash val="solid"/>
                <a:miter lim="800000"/>
              </a:ln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7865362" y="928670"/>
            <a:ext cx="332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rgbClr val="006600"/>
                  </a:solidFill>
                  <a:prstDash val="solid"/>
                  <a:miter lim="800000"/>
                </a:ln>
              </a:rPr>
              <a:t>ι</a:t>
            </a:r>
            <a:endParaRPr lang="el-GR" sz="4000" b="1" cap="none" spc="0" dirty="0">
              <a:ln w="17780" cmpd="sng">
                <a:solidFill>
                  <a:srgbClr val="006600"/>
                </a:solidFill>
                <a:prstDash val="solid"/>
                <a:miter lim="800000"/>
              </a:ln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221892" y="1373675"/>
            <a:ext cx="332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rgbClr val="006600"/>
                  </a:solidFill>
                  <a:prstDash val="solid"/>
                  <a:miter lim="800000"/>
                </a:ln>
              </a:rPr>
              <a:t>ι</a:t>
            </a:r>
            <a:endParaRPr lang="el-GR" sz="4000" b="1" cap="none" spc="0" dirty="0">
              <a:ln w="17780" cmpd="sng">
                <a:solidFill>
                  <a:srgbClr val="006600"/>
                </a:solidFill>
                <a:prstDash val="solid"/>
                <a:miter lim="800000"/>
              </a:ln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293198" y="1857364"/>
            <a:ext cx="3321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>
                <a:ln w="17780" cmpd="sng">
                  <a:solidFill>
                    <a:srgbClr val="006600"/>
                  </a:solidFill>
                  <a:prstDash val="solid"/>
                  <a:miter lim="800000"/>
                </a:ln>
              </a:rPr>
              <a:t>ί</a:t>
            </a:r>
            <a:endParaRPr lang="el-GR" sz="4000" b="1" cap="none" spc="0" dirty="0">
              <a:ln w="17780" cmpd="sng">
                <a:solidFill>
                  <a:srgbClr val="006600"/>
                </a:solidFill>
                <a:prstDash val="solid"/>
                <a:miter lim="800000"/>
              </a:ln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4793528" y="1857364"/>
            <a:ext cx="332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rgbClr val="006600"/>
                  </a:solidFill>
                  <a:prstDash val="solid"/>
                  <a:miter lim="800000"/>
                </a:ln>
              </a:rPr>
              <a:t>ι</a:t>
            </a:r>
            <a:endParaRPr lang="el-GR" sz="4000" b="1" cap="none" spc="0" dirty="0">
              <a:ln w="17780" cmpd="sng">
                <a:solidFill>
                  <a:srgbClr val="006600"/>
                </a:solidFill>
                <a:prstDash val="solid"/>
                <a:miter lim="800000"/>
              </a:ln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3364768" y="2285992"/>
            <a:ext cx="332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rgbClr val="006600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</a:t>
            </a:r>
            <a:endParaRPr lang="el-GR" sz="4000" b="1" cap="none" spc="0" dirty="0">
              <a:ln w="17780" cmpd="sng">
                <a:solidFill>
                  <a:srgbClr val="006600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8151114" y="2285992"/>
            <a:ext cx="332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rgbClr val="006600"/>
                  </a:solidFill>
                  <a:prstDash val="solid"/>
                  <a:miter lim="800000"/>
                </a:ln>
              </a:rPr>
              <a:t>ι</a:t>
            </a:r>
            <a:endParaRPr lang="el-GR" sz="4000" b="1" cap="none" spc="0" dirty="0">
              <a:ln w="17780" cmpd="sng">
                <a:solidFill>
                  <a:srgbClr val="006600"/>
                </a:solidFill>
                <a:prstDash val="solid"/>
                <a:miter lim="800000"/>
              </a:ln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2507512" y="3231063"/>
            <a:ext cx="332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rgbClr val="006600"/>
                  </a:solidFill>
                  <a:prstDash val="solid"/>
                  <a:miter lim="800000"/>
                </a:ln>
              </a:rPr>
              <a:t>ι</a:t>
            </a:r>
            <a:endParaRPr lang="el-GR" sz="4000" b="1" cap="none" spc="0" dirty="0">
              <a:ln w="17780" cmpd="sng">
                <a:solidFill>
                  <a:srgbClr val="006600"/>
                </a:solidFill>
                <a:prstDash val="solid"/>
                <a:miter lim="800000"/>
              </a:ln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175865" y="500042"/>
            <a:ext cx="2278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rgbClr val="006600"/>
                  </a:solidFill>
                  <a:prstDash val="solid"/>
                  <a:miter lim="800000"/>
                </a:ln>
              </a:rPr>
              <a:t>καβούρια</a:t>
            </a:r>
            <a:endParaRPr lang="el-GR" sz="4000" b="1" cap="none" spc="0" dirty="0">
              <a:ln w="17780" cmpd="sng">
                <a:solidFill>
                  <a:srgbClr val="006600"/>
                </a:solidFill>
                <a:prstDash val="solid"/>
                <a:miter lim="800000"/>
              </a:ln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785012" y="1071546"/>
            <a:ext cx="15888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rgbClr val="006600"/>
                  </a:solidFill>
                  <a:prstDash val="solid"/>
                  <a:miter lim="800000"/>
                </a:ln>
              </a:rPr>
              <a:t>ψάρια</a:t>
            </a:r>
            <a:endParaRPr lang="el-GR" sz="4000" b="1" cap="none" spc="0" dirty="0">
              <a:ln w="17780" cmpd="sng">
                <a:solidFill>
                  <a:srgbClr val="006600"/>
                </a:solidFill>
                <a:prstDash val="solid"/>
                <a:miter lim="800000"/>
              </a:ln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833647" y="1714488"/>
            <a:ext cx="25814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rgbClr val="006600"/>
                  </a:solidFill>
                  <a:prstDash val="solid"/>
                  <a:miter lim="800000"/>
                </a:ln>
              </a:rPr>
              <a:t>καλαμάρια</a:t>
            </a:r>
            <a:endParaRPr lang="el-GR" sz="4000" b="1" cap="none" spc="0" dirty="0">
              <a:ln w="17780" cmpd="sng">
                <a:solidFill>
                  <a:srgbClr val="006600"/>
                </a:solidFill>
                <a:prstDash val="solid"/>
                <a:miter lim="800000"/>
              </a:ln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02464" y="2214554"/>
            <a:ext cx="22129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rgbClr val="006600"/>
                  </a:solidFill>
                  <a:prstDash val="solid"/>
                  <a:miter lim="800000"/>
                </a:ln>
              </a:rPr>
              <a:t>χταπόδια</a:t>
            </a:r>
            <a:endParaRPr lang="el-GR" sz="4000" b="1" cap="none" spc="0" dirty="0">
              <a:ln w="17780" cmpd="sng">
                <a:solidFill>
                  <a:srgbClr val="006600"/>
                </a:solidFill>
                <a:prstDash val="solid"/>
                <a:miter lim="800000"/>
              </a:ln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734941" y="2214554"/>
            <a:ext cx="20251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rgbClr val="006600"/>
                  </a:solidFill>
                  <a:prstDash val="solid"/>
                  <a:miter lim="800000"/>
                </a:ln>
              </a:rPr>
              <a:t>καράβια</a:t>
            </a:r>
            <a:endParaRPr lang="el-GR" sz="4000" b="1" cap="none" spc="0" dirty="0">
              <a:ln w="17780" cmpd="sng">
                <a:solidFill>
                  <a:srgbClr val="006600"/>
                </a:solidFill>
                <a:prstDash val="solid"/>
                <a:miter lim="800000"/>
              </a:ln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5077700" y="2714620"/>
            <a:ext cx="17214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rgbClr val="006600"/>
                  </a:solidFill>
                  <a:prstDash val="solid"/>
                  <a:miter lim="800000"/>
                </a:ln>
              </a:rPr>
              <a:t>κουπιά</a:t>
            </a:r>
            <a:endParaRPr lang="el-GR" sz="4000" b="1" cap="none" spc="0" dirty="0">
              <a:ln w="17780" cmpd="sng">
                <a:solidFill>
                  <a:srgbClr val="006600"/>
                </a:solidFill>
                <a:prstDash val="solid"/>
                <a:miter lim="800000"/>
              </a:ln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673936" y="3286124"/>
            <a:ext cx="22129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rgbClr val="006600"/>
                  </a:solidFill>
                  <a:prstDash val="solid"/>
                  <a:miter lim="800000"/>
                </a:ln>
              </a:rPr>
              <a:t>χταπόδια</a:t>
            </a:r>
            <a:endParaRPr lang="el-GR" sz="4000" b="1" cap="none" spc="0" dirty="0">
              <a:ln w="17780" cmpd="sng">
                <a:solidFill>
                  <a:srgbClr val="006600"/>
                </a:solidFill>
                <a:prstDash val="solid"/>
                <a:miter lim="800000"/>
              </a:ln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603973" y="3874005"/>
            <a:ext cx="22750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rgbClr val="006600"/>
                  </a:solidFill>
                  <a:prstDash val="solid"/>
                  <a:miter lim="800000"/>
                </a:ln>
              </a:rPr>
              <a:t>πλοκάμια</a:t>
            </a:r>
            <a:endParaRPr lang="el-GR" sz="4000" b="1" cap="none" spc="0" dirty="0">
              <a:ln w="17780" cmpd="sng">
                <a:solidFill>
                  <a:srgbClr val="006600"/>
                </a:solidFill>
                <a:prstDash val="solid"/>
                <a:miter lim="800000"/>
              </a:ln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591405" y="4500570"/>
            <a:ext cx="20251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rgbClr val="006600"/>
                  </a:solidFill>
                  <a:prstDash val="solid"/>
                  <a:miter lim="800000"/>
                </a:ln>
              </a:rPr>
              <a:t>καράβια</a:t>
            </a:r>
            <a:endParaRPr lang="el-GR" sz="4000" b="1" cap="none" spc="0" dirty="0">
              <a:ln w="17780" cmpd="sng">
                <a:solidFill>
                  <a:srgbClr val="006600"/>
                </a:solidFill>
                <a:prstDash val="solid"/>
                <a:miter lim="800000"/>
              </a:ln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891467" y="2000240"/>
            <a:ext cx="23090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rgbClr val="006600"/>
                  </a:solidFill>
                  <a:prstDash val="solid"/>
                  <a:miter lim="800000"/>
                </a:ln>
              </a:rPr>
              <a:t>νεραντζιά</a:t>
            </a:r>
            <a:endParaRPr lang="el-GR" sz="4000" b="1" cap="none" spc="0" dirty="0">
              <a:ln w="17780" cmpd="sng">
                <a:solidFill>
                  <a:srgbClr val="006600"/>
                </a:solidFill>
                <a:prstDash val="solid"/>
                <a:miter lim="800000"/>
              </a:ln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663240" y="2571744"/>
            <a:ext cx="19947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rgbClr val="006600"/>
                  </a:solidFill>
                  <a:prstDash val="solid"/>
                  <a:miter lim="800000"/>
                </a:ln>
              </a:rPr>
              <a:t>καρυδιά</a:t>
            </a:r>
            <a:endParaRPr lang="el-GR" sz="4000" b="1" cap="none" spc="0" dirty="0">
              <a:ln w="17780" cmpd="sng">
                <a:solidFill>
                  <a:srgbClr val="006600"/>
                </a:solidFill>
                <a:prstDash val="solid"/>
                <a:miter lim="800000"/>
              </a:ln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421674" y="3143248"/>
            <a:ext cx="14558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rgbClr val="006600"/>
                  </a:solidFill>
                  <a:prstDash val="solid"/>
                  <a:miter lim="800000"/>
                </a:ln>
              </a:rPr>
              <a:t>ροδιά</a:t>
            </a:r>
            <a:endParaRPr lang="el-GR" sz="4000" b="1" cap="none" spc="0" dirty="0">
              <a:ln w="17780" cmpd="sng">
                <a:solidFill>
                  <a:srgbClr val="006600"/>
                </a:solidFill>
                <a:prstDash val="solid"/>
                <a:miter lim="800000"/>
              </a:ln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875469" y="3714752"/>
            <a:ext cx="19600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rgbClr val="006600"/>
                  </a:solidFill>
                  <a:prstDash val="solid"/>
                  <a:miter lim="800000"/>
                </a:ln>
              </a:rPr>
              <a:t>κερασιά</a:t>
            </a:r>
            <a:endParaRPr lang="el-GR" sz="4000" b="1" cap="none" spc="0" dirty="0">
              <a:ln w="17780" cmpd="sng">
                <a:solidFill>
                  <a:srgbClr val="006600"/>
                </a:solidFill>
                <a:prstDash val="solid"/>
                <a:miter lim="800000"/>
              </a:ln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658270" y="4357694"/>
            <a:ext cx="19222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rgbClr val="006600"/>
                  </a:solidFill>
                  <a:prstDash val="solid"/>
                  <a:miter lim="800000"/>
                </a:ln>
              </a:rPr>
              <a:t>λεμονιά</a:t>
            </a:r>
            <a:endParaRPr lang="el-GR" sz="4000" b="1" cap="none" spc="0" dirty="0">
              <a:ln w="17780" cmpd="sng">
                <a:solidFill>
                  <a:srgbClr val="006600"/>
                </a:solidFill>
                <a:prstDash val="solid"/>
                <a:miter lim="800000"/>
              </a:ln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6019699" y="5143512"/>
            <a:ext cx="19746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rgbClr val="006600"/>
                  </a:solidFill>
                  <a:prstDash val="solid"/>
                  <a:miter lim="800000"/>
                </a:ln>
              </a:rPr>
              <a:t>αχλαδιά</a:t>
            </a:r>
            <a:endParaRPr lang="el-GR" sz="4000" b="1" cap="none" spc="0" dirty="0">
              <a:ln w="17780" cmpd="sng">
                <a:solidFill>
                  <a:srgbClr val="006600"/>
                </a:solidFill>
                <a:prstDash val="solid"/>
                <a:miter lim="800000"/>
              </a:ln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57826"/>
            <a:ext cx="95951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59184"/>
          <a:stretch>
            <a:fillRect/>
          </a:stretch>
        </p:blipFill>
        <p:spPr bwMode="auto">
          <a:xfrm>
            <a:off x="183851" y="908720"/>
            <a:ext cx="896014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57887" y="3071810"/>
            <a:ext cx="814062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000" b="1" cap="none" spc="300" dirty="0" smtClean="0">
                <a:ln w="17780" cmpd="sng">
                  <a:solidFill>
                    <a:srgbClr val="006600"/>
                  </a:solidFill>
                  <a:prstDash val="solid"/>
                  <a:miter lim="800000"/>
                </a:ln>
              </a:rPr>
              <a:t>Εγώ θα πάρω αχλάδια</a:t>
            </a:r>
          </a:p>
          <a:p>
            <a:pPr algn="ctr"/>
            <a:r>
              <a:rPr lang="el-GR" sz="6000" b="1" cap="none" spc="300" dirty="0" smtClean="0">
                <a:ln w="17780" cmpd="sng">
                  <a:solidFill>
                    <a:srgbClr val="006600"/>
                  </a:solidFill>
                  <a:prstDash val="solid"/>
                  <a:miter lim="800000"/>
                </a:ln>
              </a:rPr>
              <a:t> από   την αχλαδιά.</a:t>
            </a:r>
            <a:endParaRPr lang="el-GR" sz="6000" b="1" cap="none" spc="300" dirty="0">
              <a:ln w="17780" cmpd="sng">
                <a:solidFill>
                  <a:srgbClr val="006600"/>
                </a:solidFill>
                <a:prstDash val="solid"/>
                <a:miter lim="800000"/>
              </a:ln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Επεξήγηση με στρογγυλεμένο παραλληλόγραμμο 4"/>
          <p:cNvSpPr/>
          <p:nvPr/>
        </p:nvSpPr>
        <p:spPr>
          <a:xfrm>
            <a:off x="2915816" y="1196752"/>
            <a:ext cx="5400600" cy="2160240"/>
          </a:xfrm>
          <a:prstGeom prst="wedgeRoundRectCallout">
            <a:avLst>
              <a:gd name="adj1" fmla="val -48897"/>
              <a:gd name="adj2" fmla="val 8917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rgbClr val="CC00CC"/>
                </a:solidFill>
                <a:latin typeface="Book Antiqua" panose="02040602050305030304" pitchFamily="18" charset="0"/>
              </a:rPr>
              <a:t>Θα ήθελα να διαβάσετε ξανά το κείμενο του βιβλίου 3-4 φορές και να αντιγράψετε τη φράση στην άσκηση 5 στο γαλάζιο τετράδιο 3 φορές και φυσικά ορθογραφία ! </a:t>
            </a:r>
            <a:endParaRPr lang="el-GR" sz="2400" b="1" dirty="0">
              <a:solidFill>
                <a:srgbClr val="CC00CC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599" y="1744561"/>
            <a:ext cx="2000271" cy="434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28397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29256" cy="66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4190840"/>
            <a:ext cx="2943202" cy="1410897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5292080" y="500042"/>
            <a:ext cx="2880320" cy="3500462"/>
          </a:xfrm>
          <a:prstGeom prst="wedgeRoundRectCallout">
            <a:avLst>
              <a:gd name="adj1" fmla="val -4841"/>
              <a:gd name="adj2" fmla="val 549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/>
              <a:t>Παρατηρήστε το κείμενό μας. Μοιάζει με άλλα που έχουμε κάνει;</a:t>
            </a:r>
            <a:endParaRPr lang="el-GR" sz="3200" b="1" dirty="0"/>
          </a:p>
        </p:txBody>
      </p:sp>
      <p:sp>
        <p:nvSpPr>
          <p:cNvPr id="7" name="6 - Επεξήγηση με στρογγυλεμένο παραλληλόγραμμο"/>
          <p:cNvSpPr/>
          <p:nvPr/>
        </p:nvSpPr>
        <p:spPr>
          <a:xfrm>
            <a:off x="5818456" y="785509"/>
            <a:ext cx="2736305" cy="3000966"/>
          </a:xfrm>
          <a:prstGeom prst="wedgeRound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</a:t>
            </a:r>
            <a:r>
              <a:rPr lang="el-GR" sz="3600" b="1" dirty="0" smtClean="0"/>
              <a:t>ι θα φτιάξουμε;</a:t>
            </a:r>
            <a:endParaRPr lang="el-GR" sz="3600" b="1" dirty="0"/>
          </a:p>
        </p:txBody>
      </p:sp>
      <p:grpSp>
        <p:nvGrpSpPr>
          <p:cNvPr id="14" name="13 - Ομάδα"/>
          <p:cNvGrpSpPr/>
          <p:nvPr/>
        </p:nvGrpSpPr>
        <p:grpSpPr>
          <a:xfrm>
            <a:off x="214282" y="2285992"/>
            <a:ext cx="2214578" cy="571504"/>
            <a:chOff x="214282" y="2285992"/>
            <a:chExt cx="2214578" cy="571504"/>
          </a:xfrm>
        </p:grpSpPr>
        <p:sp>
          <p:nvSpPr>
            <p:cNvPr id="8" name="7 - Ορθογώνιο"/>
            <p:cNvSpPr/>
            <p:nvPr/>
          </p:nvSpPr>
          <p:spPr>
            <a:xfrm>
              <a:off x="214282" y="2571744"/>
              <a:ext cx="2214578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8 - Στρογγυλεμένο ορθογώνιο"/>
            <p:cNvSpPr/>
            <p:nvPr/>
          </p:nvSpPr>
          <p:spPr>
            <a:xfrm>
              <a:off x="1928794" y="2285992"/>
              <a:ext cx="428628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0" name="12 - Ομάδα"/>
          <p:cNvGrpSpPr/>
          <p:nvPr/>
        </p:nvGrpSpPr>
        <p:grpSpPr>
          <a:xfrm>
            <a:off x="214282" y="4000504"/>
            <a:ext cx="4857784" cy="1643074"/>
            <a:chOff x="214282" y="4000504"/>
            <a:chExt cx="4857784" cy="1643074"/>
          </a:xfrm>
        </p:grpSpPr>
        <p:sp>
          <p:nvSpPr>
            <p:cNvPr id="11" name="9 - Στρογγυλεμένο ορθογώνιο"/>
            <p:cNvSpPr/>
            <p:nvPr/>
          </p:nvSpPr>
          <p:spPr>
            <a:xfrm>
              <a:off x="214282" y="4500570"/>
              <a:ext cx="3429024" cy="11430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10 - Στρογγυλεμένο ορθογώνιο"/>
            <p:cNvSpPr/>
            <p:nvPr/>
          </p:nvSpPr>
          <p:spPr>
            <a:xfrm>
              <a:off x="3643306" y="4500569"/>
              <a:ext cx="1143008" cy="7620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11 - Στρογγυλεμένο ορθογώνιο"/>
            <p:cNvSpPr/>
            <p:nvPr/>
          </p:nvSpPr>
          <p:spPr>
            <a:xfrm>
              <a:off x="4643438" y="4000504"/>
              <a:ext cx="428628" cy="5334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292080" y="5643578"/>
            <a:ext cx="3372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CC00CC"/>
                </a:solidFill>
                <a:latin typeface="Book Antiqua" panose="02040602050305030304" pitchFamily="18" charset="0"/>
              </a:rPr>
              <a:t>ΒΙΒΛΙΟ ΓΛΩΣΣΑΣ – Β’ ΤΕΥΧΟΣ σελ. 38</a:t>
            </a:r>
            <a:endParaRPr lang="el-GR" sz="2400" b="1" dirty="0">
              <a:solidFill>
                <a:srgbClr val="CC00CC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0702" b="9032"/>
          <a:stretch>
            <a:fillRect/>
          </a:stretch>
        </p:blipFill>
        <p:spPr bwMode="auto">
          <a:xfrm>
            <a:off x="0" y="0"/>
            <a:ext cx="6786578" cy="669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966" y="4241180"/>
            <a:ext cx="2339752" cy="2339752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300192" y="188640"/>
            <a:ext cx="2115618" cy="3024336"/>
          </a:xfrm>
          <a:prstGeom prst="wedgeRoundRectCallout">
            <a:avLst>
              <a:gd name="adj1" fmla="val 9036"/>
              <a:gd name="adj2" fmla="val 8244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Κοίταξε λίγο πιο προσεκτικά. Χωρίζεται σε 2 μέρη. Ποια είναι αυτά;</a:t>
            </a:r>
            <a:endParaRPr lang="el-GR" sz="2800" b="1" dirty="0"/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214282" y="500042"/>
            <a:ext cx="4857784" cy="2064862"/>
          </a:xfrm>
          <a:prstGeom prst="roundRect">
            <a:avLst/>
          </a:prstGeom>
          <a:noFill/>
          <a:ln w="762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35496" y="2660282"/>
            <a:ext cx="6408712" cy="4081086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214282" y="500042"/>
            <a:ext cx="901334" cy="336670"/>
          </a:xfrm>
          <a:prstGeom prst="roundRect">
            <a:avLst/>
          </a:prstGeom>
          <a:solidFill>
            <a:srgbClr val="FFFF00">
              <a:alpha val="5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Στρογγυλεμένο ορθογώνιο 12"/>
          <p:cNvSpPr/>
          <p:nvPr/>
        </p:nvSpPr>
        <p:spPr>
          <a:xfrm>
            <a:off x="323528" y="2663702"/>
            <a:ext cx="901334" cy="336670"/>
          </a:xfrm>
          <a:prstGeom prst="round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0" name="12 - Ομάδα"/>
          <p:cNvGrpSpPr/>
          <p:nvPr/>
        </p:nvGrpSpPr>
        <p:grpSpPr>
          <a:xfrm>
            <a:off x="251520" y="4149080"/>
            <a:ext cx="5472608" cy="1935031"/>
            <a:chOff x="214282" y="4000504"/>
            <a:chExt cx="4857784" cy="1643074"/>
          </a:xfrm>
        </p:grpSpPr>
        <p:sp>
          <p:nvSpPr>
            <p:cNvPr id="12" name="9 - Στρογγυλεμένο ορθογώνιο"/>
            <p:cNvSpPr/>
            <p:nvPr/>
          </p:nvSpPr>
          <p:spPr>
            <a:xfrm>
              <a:off x="214282" y="4500570"/>
              <a:ext cx="3429024" cy="11430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10 - Στρογγυλεμένο ορθογώνιο"/>
            <p:cNvSpPr/>
            <p:nvPr/>
          </p:nvSpPr>
          <p:spPr>
            <a:xfrm>
              <a:off x="3643306" y="4500569"/>
              <a:ext cx="1143008" cy="7620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11 - Στρογγυλεμένο ορθογώνιο"/>
            <p:cNvSpPr/>
            <p:nvPr/>
          </p:nvSpPr>
          <p:spPr>
            <a:xfrm>
              <a:off x="4643438" y="4000504"/>
              <a:ext cx="428628" cy="5334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4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0702" b="57620"/>
          <a:stretch>
            <a:fillRect/>
          </a:stretch>
        </p:blipFill>
        <p:spPr bwMode="auto">
          <a:xfrm>
            <a:off x="0" y="2000240"/>
            <a:ext cx="6786578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645024"/>
            <a:ext cx="2943202" cy="2943202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4427984" y="188640"/>
            <a:ext cx="2781522" cy="1800200"/>
          </a:xfrm>
          <a:prstGeom prst="wedgeRoundRectCallout">
            <a:avLst>
              <a:gd name="adj1" fmla="val 37212"/>
              <a:gd name="adj2" fmla="val 13562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Αρχικά διαβάζει τώρα ο καθένας τα υλικά.</a:t>
            </a:r>
            <a:endParaRPr lang="el-GR" sz="2800" b="1" dirty="0"/>
          </a:p>
        </p:txBody>
      </p:sp>
      <p:sp>
        <p:nvSpPr>
          <p:cNvPr id="3" name="Ορθογώνιο 2"/>
          <p:cNvSpPr/>
          <p:nvPr/>
        </p:nvSpPr>
        <p:spPr>
          <a:xfrm>
            <a:off x="251520" y="4221088"/>
            <a:ext cx="273630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2339752" y="3937687"/>
            <a:ext cx="273630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0702" b="9032"/>
          <a:stretch>
            <a:fillRect/>
          </a:stretch>
        </p:blipFill>
        <p:spPr bwMode="auto">
          <a:xfrm>
            <a:off x="0" y="0"/>
            <a:ext cx="6786578" cy="669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78" y="3607229"/>
            <a:ext cx="2425770" cy="2425770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5491049" y="1324207"/>
            <a:ext cx="2571768" cy="1643074"/>
          </a:xfrm>
          <a:prstGeom prst="wedgeRoundRectCallout">
            <a:avLst>
              <a:gd name="adj1" fmla="val 28025"/>
              <a:gd name="adj2" fmla="val 91759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/>
              <a:t>Στη συνέχεια διαβάζει τις οδηγίες!</a:t>
            </a:r>
            <a:endParaRPr lang="el-GR" sz="3200" b="1" dirty="0"/>
          </a:p>
        </p:txBody>
      </p:sp>
      <p:grpSp>
        <p:nvGrpSpPr>
          <p:cNvPr id="7" name="12 - Ομάδα"/>
          <p:cNvGrpSpPr/>
          <p:nvPr/>
        </p:nvGrpSpPr>
        <p:grpSpPr>
          <a:xfrm>
            <a:off x="230630" y="4208112"/>
            <a:ext cx="5421490" cy="1885183"/>
            <a:chOff x="214282" y="4000504"/>
            <a:chExt cx="4857784" cy="1643074"/>
          </a:xfrm>
        </p:grpSpPr>
        <p:sp>
          <p:nvSpPr>
            <p:cNvPr id="8" name="9 - Στρογγυλεμένο ορθογώνιο"/>
            <p:cNvSpPr/>
            <p:nvPr/>
          </p:nvSpPr>
          <p:spPr>
            <a:xfrm>
              <a:off x="214282" y="4500570"/>
              <a:ext cx="3429024" cy="11430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10 - Στρογγυλεμένο ορθογώνιο"/>
            <p:cNvSpPr/>
            <p:nvPr/>
          </p:nvSpPr>
          <p:spPr>
            <a:xfrm>
              <a:off x="3643306" y="4500569"/>
              <a:ext cx="1143008" cy="7620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" name="11 - Στρογγυλεμένο ορθογώνιο"/>
            <p:cNvSpPr/>
            <p:nvPr/>
          </p:nvSpPr>
          <p:spPr>
            <a:xfrm>
              <a:off x="4643438" y="4000504"/>
              <a:ext cx="428628" cy="5334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0702" b="9032"/>
          <a:stretch>
            <a:fillRect/>
          </a:stretch>
        </p:blipFill>
        <p:spPr bwMode="auto">
          <a:xfrm>
            <a:off x="0" y="0"/>
            <a:ext cx="6786578" cy="669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201" y="3667799"/>
            <a:ext cx="2345517" cy="2174384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5400019" y="620688"/>
            <a:ext cx="2786050" cy="2714644"/>
          </a:xfrm>
          <a:prstGeom prst="wedgeRoundRectCallout">
            <a:avLst>
              <a:gd name="adj1" fmla="val 26939"/>
              <a:gd name="adj2" fmla="val 6397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/>
              <a:t>Προσπάθησε μαζί με λίγη βοήθεια να το φτιάξεις .</a:t>
            </a:r>
            <a:endParaRPr lang="el-GR" sz="3200" b="1" dirty="0"/>
          </a:p>
        </p:txBody>
      </p:sp>
      <p:grpSp>
        <p:nvGrpSpPr>
          <p:cNvPr id="8" name="12 - Ομάδα"/>
          <p:cNvGrpSpPr/>
          <p:nvPr/>
        </p:nvGrpSpPr>
        <p:grpSpPr>
          <a:xfrm>
            <a:off x="214282" y="4077072"/>
            <a:ext cx="5509846" cy="2088232"/>
            <a:chOff x="214282" y="4000504"/>
            <a:chExt cx="4857784" cy="1643074"/>
          </a:xfrm>
        </p:grpSpPr>
        <p:sp>
          <p:nvSpPr>
            <p:cNvPr id="9" name="9 - Στρογγυλεμένο ορθογώνιο"/>
            <p:cNvSpPr/>
            <p:nvPr/>
          </p:nvSpPr>
          <p:spPr>
            <a:xfrm>
              <a:off x="214282" y="4500570"/>
              <a:ext cx="3429024" cy="11430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" name="10 - Στρογγυλεμένο ορθογώνιο"/>
            <p:cNvSpPr/>
            <p:nvPr/>
          </p:nvSpPr>
          <p:spPr>
            <a:xfrm>
              <a:off x="3643306" y="4500569"/>
              <a:ext cx="1143008" cy="7620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11 - Στρογγυλεμένο ορθογώνιο"/>
            <p:cNvSpPr/>
            <p:nvPr/>
          </p:nvSpPr>
          <p:spPr>
            <a:xfrm>
              <a:off x="4643438" y="4000504"/>
              <a:ext cx="428628" cy="5334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Επεξήγηση με στρογγυλεμένο παραλληλόγραμμο 7"/>
          <p:cNvSpPr/>
          <p:nvPr/>
        </p:nvSpPr>
        <p:spPr>
          <a:xfrm>
            <a:off x="2411760" y="692696"/>
            <a:ext cx="4248472" cy="1800200"/>
          </a:xfrm>
          <a:prstGeom prst="wedgeRoundRectCallout">
            <a:avLst>
              <a:gd name="adj1" fmla="val -18179"/>
              <a:gd name="adj2" fmla="val 771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6632"/>
            <a:ext cx="6192688" cy="6192688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Διαβάζω :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683568" y="116632"/>
            <a:ext cx="8208912" cy="47525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 descr="ΔΗΜΟΤΙΚΟ ΣΧΟΛΕΙΟ ΟΣΣΑΣ: Το αγαπημένο μου ζώ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789" y="2492896"/>
            <a:ext cx="19145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Επεξήγηση με στρογγυλεμένο παραλληλόγραμμο 8"/>
          <p:cNvSpPr/>
          <p:nvPr/>
        </p:nvSpPr>
        <p:spPr>
          <a:xfrm>
            <a:off x="1043608" y="476672"/>
            <a:ext cx="3600400" cy="2232248"/>
          </a:xfrm>
          <a:prstGeom prst="wedgeRoundRectCallout">
            <a:avLst>
              <a:gd name="adj1" fmla="val 55625"/>
              <a:gd name="adj2" fmla="val 79896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Διαβάζουμε </a:t>
            </a:r>
            <a:r>
              <a:rPr lang="el-GR" sz="3200" dirty="0" smtClean="0"/>
              <a:t>στο </a:t>
            </a:r>
            <a:r>
              <a:rPr lang="el-GR" sz="3200" dirty="0"/>
              <a:t>τέλος της </a:t>
            </a:r>
            <a:r>
              <a:rPr lang="el-GR" sz="3200" dirty="0" smtClean="0"/>
              <a:t>σελίδας</a:t>
            </a:r>
          </a:p>
          <a:p>
            <a:pPr algn="ctr"/>
            <a:r>
              <a:rPr lang="el-GR" sz="3200" dirty="0"/>
              <a:t>κ</a:t>
            </a:r>
            <a:r>
              <a:rPr lang="el-GR" sz="3200" dirty="0" smtClean="0"/>
              <a:t>αι αυτό.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01612893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Έλλειψη 3"/>
          <p:cNvSpPr/>
          <p:nvPr/>
        </p:nvSpPr>
        <p:spPr>
          <a:xfrm>
            <a:off x="2699792" y="378850"/>
            <a:ext cx="2372274" cy="9070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564363" y="2571744"/>
            <a:ext cx="2266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βάφω 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499992" y="2609299"/>
            <a:ext cx="2914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βάφουμε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-235641" y="3786190"/>
            <a:ext cx="4045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ζωγραφίζω 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00034" y="5143512"/>
            <a:ext cx="2439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κολλάω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4067944" y="3794609"/>
            <a:ext cx="4397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ζωγραφίζουμε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499992" y="5143512"/>
            <a:ext cx="2654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κολλάμε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" name="10 - Εικόν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53449"/>
            <a:ext cx="1396360" cy="1464713"/>
          </a:xfrm>
          <a:prstGeom prst="rect">
            <a:avLst/>
          </a:prstGeom>
        </p:spPr>
      </p:pic>
      <p:sp>
        <p:nvSpPr>
          <p:cNvPr id="12" name="11 - Ορθογώνιο"/>
          <p:cNvSpPr/>
          <p:nvPr/>
        </p:nvSpPr>
        <p:spPr>
          <a:xfrm>
            <a:off x="928662" y="1285860"/>
            <a:ext cx="18658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εγώ</a:t>
            </a:r>
            <a:endParaRPr lang="el-GR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12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704" y="378850"/>
            <a:ext cx="2346991" cy="1125088"/>
          </a:xfrm>
          <a:prstGeom prst="rect">
            <a:avLst/>
          </a:prstGeom>
        </p:spPr>
      </p:pic>
      <p:sp>
        <p:nvSpPr>
          <p:cNvPr id="14" name="13 - Ορθογώνιο"/>
          <p:cNvSpPr/>
          <p:nvPr/>
        </p:nvSpPr>
        <p:spPr>
          <a:xfrm>
            <a:off x="4398359" y="1285860"/>
            <a:ext cx="24128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εμείς</a:t>
            </a:r>
            <a:endParaRPr lang="el-GR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9356" y="493416"/>
            <a:ext cx="2132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u="sng" dirty="0" smtClean="0"/>
              <a:t>ΠΡΟΣΟΧΗ</a:t>
            </a:r>
            <a:endParaRPr lang="el-GR" sz="3200" b="1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528" cy="677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848455" y="3071810"/>
            <a:ext cx="20622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0" dirty="0" smtClean="0">
                <a:ln w="17780" cmpd="sng">
                  <a:solidFill>
                    <a:srgbClr val="006600"/>
                  </a:solidFill>
                  <a:prstDash val="solid"/>
                  <a:miter lim="800000"/>
                </a:ln>
              </a:rPr>
              <a:t>Σχεδιάζουμε</a:t>
            </a:r>
            <a:endParaRPr lang="el-GR" sz="2800" b="1" cap="none" spc="0" dirty="0">
              <a:ln w="17780" cmpd="sng">
                <a:solidFill>
                  <a:srgbClr val="006600"/>
                </a:solidFill>
                <a:prstDash val="solid"/>
                <a:miter lim="800000"/>
              </a:ln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806415" y="3772919"/>
            <a:ext cx="24656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0" dirty="0" smtClean="0">
                <a:ln w="17780" cmpd="sng">
                  <a:solidFill>
                    <a:srgbClr val="006600"/>
                  </a:solidFill>
                  <a:prstDash val="solid"/>
                  <a:miter lim="800000"/>
                </a:ln>
              </a:rPr>
              <a:t>Χρωματίζουμε</a:t>
            </a:r>
            <a:r>
              <a:rPr lang="el-GR" sz="3200" b="1" cap="none" spc="0" dirty="0" smtClean="0">
                <a:ln w="17780" cmpd="sng">
                  <a:solidFill>
                    <a:srgbClr val="006600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l-GR" sz="3200" b="1" cap="none" spc="0" dirty="0">
              <a:ln w="17780" cmpd="sng">
                <a:solidFill>
                  <a:srgbClr val="006600"/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963024" y="4487299"/>
            <a:ext cx="16081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7780" cmpd="sng">
                  <a:solidFill>
                    <a:srgbClr val="006600"/>
                  </a:solidFill>
                  <a:prstDash val="solid"/>
                  <a:miter lim="800000"/>
                </a:ln>
              </a:rPr>
              <a:t>Κόβ</a:t>
            </a:r>
            <a:r>
              <a:rPr lang="el-GR" sz="2800" b="1" cap="none" spc="0" dirty="0" smtClean="0">
                <a:ln w="17780" cmpd="sng">
                  <a:solidFill>
                    <a:srgbClr val="006600"/>
                  </a:solidFill>
                  <a:prstDash val="solid"/>
                  <a:miter lim="800000"/>
                </a:ln>
              </a:rPr>
              <a:t>ουμε</a:t>
            </a:r>
            <a:r>
              <a:rPr lang="el-GR" sz="3200" b="1" cap="none" spc="0" dirty="0" smtClean="0">
                <a:ln w="17780" cmpd="sng">
                  <a:solidFill>
                    <a:srgbClr val="006600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l-GR" sz="3200" b="1" cap="none" spc="0" dirty="0">
              <a:ln w="17780" cmpd="sng">
                <a:solidFill>
                  <a:srgbClr val="006600"/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445460" y="5201679"/>
            <a:ext cx="20385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7780" cmpd="sng">
                  <a:solidFill>
                    <a:srgbClr val="006600"/>
                  </a:solidFill>
                  <a:prstDash val="solid"/>
                  <a:miter lim="800000"/>
                </a:ln>
              </a:rPr>
              <a:t>διπλών</a:t>
            </a:r>
            <a:r>
              <a:rPr lang="el-GR" sz="2800" b="1" cap="none" spc="0" dirty="0" smtClean="0">
                <a:ln w="17780" cmpd="sng">
                  <a:solidFill>
                    <a:srgbClr val="006600"/>
                  </a:solidFill>
                  <a:prstDash val="solid"/>
                  <a:miter lim="800000"/>
                </a:ln>
              </a:rPr>
              <a:t>ουμε</a:t>
            </a:r>
            <a:endParaRPr lang="el-GR" sz="2800" b="1" cap="none" spc="0" dirty="0">
              <a:ln w="17780" cmpd="sng">
                <a:solidFill>
                  <a:srgbClr val="006600"/>
                </a:solidFill>
                <a:prstDash val="solid"/>
                <a:miter lim="800000"/>
              </a:ln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885878" y="5558869"/>
            <a:ext cx="15704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0" dirty="0" smtClean="0">
                <a:ln w="17780" cmpd="sng">
                  <a:solidFill>
                    <a:srgbClr val="006600"/>
                  </a:solidFill>
                  <a:prstDash val="solid"/>
                  <a:miter lim="800000"/>
                </a:ln>
              </a:rPr>
              <a:t>Κολλάμε </a:t>
            </a:r>
            <a:endParaRPr lang="el-GR" sz="2800" b="1" cap="none" spc="0" dirty="0">
              <a:ln w="17780" cmpd="sng">
                <a:solidFill>
                  <a:srgbClr val="006600"/>
                </a:solidFill>
                <a:prstDash val="solid"/>
                <a:miter lim="800000"/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52320" y="332656"/>
            <a:ext cx="169168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CC00CC"/>
                </a:solidFill>
                <a:latin typeface="Book Antiqua" panose="02040602050305030304" pitchFamily="18" charset="0"/>
              </a:rPr>
              <a:t>ΤΕΤΡΑΔΙΟ ΓΛΩΣΣΑΣ – Β’ ΤΕΥΧΟΣ σελ. 37</a:t>
            </a:r>
            <a:endParaRPr lang="el-GR" b="1" dirty="0">
              <a:solidFill>
                <a:srgbClr val="CC00CC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199</Words>
  <Application>Microsoft Office PowerPoint</Application>
  <PresentationFormat>Προβολή στην οθόνη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Παιχνίδια που ταξιδεύουν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Διαβάζω :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Παιχνίδια που ταξιδεύουν</dc:title>
  <dc:creator>Ιωαννα</dc:creator>
  <cp:lastModifiedBy>Eleftheria Papadimitriou</cp:lastModifiedBy>
  <cp:revision>33</cp:revision>
  <dcterms:created xsi:type="dcterms:W3CDTF">2013-04-03T11:24:03Z</dcterms:created>
  <dcterms:modified xsi:type="dcterms:W3CDTF">2020-05-05T17:04:22Z</dcterms:modified>
</cp:coreProperties>
</file>