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7" r:id="rId11"/>
    <p:sldId id="295" r:id="rId12"/>
    <p:sldId id="293" r:id="rId13"/>
    <p:sldId id="294" r:id="rId14"/>
    <p:sldId id="296" r:id="rId15"/>
    <p:sldId id="297" r:id="rId16"/>
    <p:sldId id="298" r:id="rId17"/>
    <p:sldId id="282" r:id="rId18"/>
    <p:sldId id="291" r:id="rId19"/>
    <p:sldId id="292" r:id="rId20"/>
    <p:sldId id="299" r:id="rId21"/>
    <p:sldId id="301" r:id="rId22"/>
    <p:sldId id="30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F93DD-19BD-4A4A-9172-10203BC37B0F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70405-B992-4BFD-8632-63C9EAE3A7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791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70405-B992-4BFD-8632-63C9EAE3A7EA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579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8346-3FDE-443E-BAA2-777598D7F94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2215-2DB5-4238-AE29-C3972FFE02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8346-3FDE-443E-BAA2-777598D7F94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2215-2DB5-4238-AE29-C3972FFE02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8346-3FDE-443E-BAA2-777598D7F94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2215-2DB5-4238-AE29-C3972FFE02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8346-3FDE-443E-BAA2-777598D7F94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2215-2DB5-4238-AE29-C3972FFE02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8346-3FDE-443E-BAA2-777598D7F94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2215-2DB5-4238-AE29-C3972FFE02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8346-3FDE-443E-BAA2-777598D7F94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2215-2DB5-4238-AE29-C3972FFE02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8346-3FDE-443E-BAA2-777598D7F94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2215-2DB5-4238-AE29-C3972FFE02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8346-3FDE-443E-BAA2-777598D7F94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2215-2DB5-4238-AE29-C3972FFE02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8346-3FDE-443E-BAA2-777598D7F94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2215-2DB5-4238-AE29-C3972FFE02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8346-3FDE-443E-BAA2-777598D7F94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2215-2DB5-4238-AE29-C3972FFE02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8346-3FDE-443E-BAA2-777598D7F94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2215-2DB5-4238-AE29-C3972FFE02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8346-3FDE-443E-BAA2-777598D7F94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F2215-2DB5-4238-AE29-C3972FFE027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le.gr/activity/b/language/glossaB063.sw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hyperlink" Target="http://www.jele.gr/activity/b/language/glossaB062.sw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116632"/>
            <a:ext cx="6400800" cy="96051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ΠΑΙΖΟΥΜΕ ΠΑΝΤΟΜΙΜΑ</a:t>
            </a: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;</a:t>
            </a:r>
            <a:endParaRPr lang="el-G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Τίτλος 1"/>
          <p:cNvSpPr>
            <a:spLocks noGrp="1"/>
          </p:cNvSpPr>
          <p:nvPr>
            <p:ph type="ctrTitle"/>
          </p:nvPr>
        </p:nvSpPr>
        <p:spPr>
          <a:xfrm>
            <a:off x="251520" y="6165304"/>
            <a:ext cx="7416824" cy="839321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                  Δασκάλα </a:t>
            </a:r>
            <a:r>
              <a:rPr lang="el-GR" sz="2400" b="1" dirty="0" smtClean="0">
                <a:solidFill>
                  <a:srgbClr val="C00000"/>
                </a:solidFill>
              </a:rPr>
              <a:t>: Ελευθερία Παπαδημητρίου</a:t>
            </a:r>
            <a:endParaRPr lang="el-G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1714488"/>
            <a:ext cx="905709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857488" y="4786322"/>
            <a:ext cx="5357850" cy="1643074"/>
          </a:xfrm>
          <a:prstGeom prst="wedgeRoundRectCallout">
            <a:avLst>
              <a:gd name="adj1" fmla="val -68852"/>
              <a:gd name="adj2" fmla="val -33278"/>
              <a:gd name="adj3" fmla="val 1666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Διαβάζουμε τώρα όλοι μαζί μόνο τα έντονα μαύρα γράμματα. Θυμόμαστε τα πρόσωπα.</a:t>
            </a:r>
            <a:endParaRPr lang="el-G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t="6541"/>
          <a:stretch>
            <a:fillRect/>
          </a:stretch>
        </p:blipFill>
        <p:spPr bwMode="auto">
          <a:xfrm>
            <a:off x="-1" y="1928802"/>
            <a:ext cx="921492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331640" y="98072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</a:rPr>
              <a:t>Φυσικά μπορούμε και στο σχολείο αλλά και στο σπίτι να παίξουμε παντομίμα.</a:t>
            </a:r>
            <a:endParaRPr lang="el-G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565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  <a:latin typeface="+mn-lt"/>
              </a:rPr>
              <a:t>Διαβάζουμε τι λένε τα ζωάκια. Τι παρατηρούμε ;</a:t>
            </a:r>
            <a:endParaRPr lang="el-GR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-1" y="1714488"/>
            <a:ext cx="914400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Έλλειψη"/>
          <p:cNvSpPr/>
          <p:nvPr/>
        </p:nvSpPr>
        <p:spPr>
          <a:xfrm>
            <a:off x="5857884" y="2000240"/>
            <a:ext cx="642942" cy="64294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7572396" y="2000240"/>
            <a:ext cx="642942" cy="64294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4643438" y="2500306"/>
            <a:ext cx="64294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6786578" y="2500306"/>
            <a:ext cx="64294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82139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450" y="3806577"/>
            <a:ext cx="1527687" cy="2152650"/>
          </a:xfrm>
        </p:spPr>
      </p:pic>
      <p:sp>
        <p:nvSpPr>
          <p:cNvPr id="5" name="4 - Ορθογώνιο"/>
          <p:cNvSpPr/>
          <p:nvPr/>
        </p:nvSpPr>
        <p:spPr>
          <a:xfrm>
            <a:off x="1249513" y="0"/>
            <a:ext cx="695190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dirty="0">
                <a:solidFill>
                  <a:srgbClr val="0070C0"/>
                </a:solidFill>
                <a:ea typeface="Aka-AcidGR-Collage" pitchFamily="2" charset="-95"/>
              </a:rPr>
              <a:t>τ</a:t>
            </a:r>
            <a:r>
              <a:rPr lang="el-GR" sz="11500" dirty="0" smtClean="0">
                <a:solidFill>
                  <a:srgbClr val="0070C0"/>
                </a:solidFill>
                <a:ea typeface="Aka-AcidGR-Collage" pitchFamily="2" charset="-95"/>
              </a:rPr>
              <a:t>ον  ή  των;</a:t>
            </a:r>
            <a:endParaRPr lang="el-GR" sz="11500" dirty="0">
              <a:solidFill>
                <a:srgbClr val="0070C0"/>
              </a:solidFill>
              <a:ea typeface="Aka-AcidGR-Collage" pitchFamily="2" charset="-95"/>
            </a:endParaRPr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611560" y="1700808"/>
            <a:ext cx="5328592" cy="4824536"/>
          </a:xfrm>
          <a:prstGeom prst="wedgeRoundRectCallout">
            <a:avLst>
              <a:gd name="adj1" fmla="val 66476"/>
              <a:gd name="adj2" fmla="val 16236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3600" dirty="0" smtClean="0">
                <a:solidFill>
                  <a:schemeClr val="tx1"/>
                </a:solidFill>
              </a:rPr>
              <a:t>Βάζουμε</a:t>
            </a:r>
            <a:r>
              <a:rPr lang="el-GR" sz="3600" dirty="0" smtClean="0">
                <a:solidFill>
                  <a:srgbClr val="0070C0"/>
                </a:solidFill>
              </a:rPr>
              <a:t> </a:t>
            </a:r>
            <a:r>
              <a:rPr lang="el-GR" sz="4800" dirty="0" smtClean="0">
                <a:solidFill>
                  <a:srgbClr val="0070C0"/>
                </a:solidFill>
              </a:rPr>
              <a:t>τον</a:t>
            </a:r>
            <a:r>
              <a:rPr lang="el-GR" sz="3600" dirty="0" smtClean="0">
                <a:solidFill>
                  <a:srgbClr val="0070C0"/>
                </a:solidFill>
              </a:rPr>
              <a:t> </a:t>
            </a:r>
            <a:r>
              <a:rPr lang="el-GR" sz="3600" dirty="0" smtClean="0">
                <a:solidFill>
                  <a:schemeClr val="tx1"/>
                </a:solidFill>
              </a:rPr>
              <a:t>με όμικρον όταν είναι ένας και </a:t>
            </a:r>
            <a:r>
              <a:rPr lang="el-GR" sz="4800" dirty="0" smtClean="0">
                <a:solidFill>
                  <a:srgbClr val="0070C0"/>
                </a:solidFill>
              </a:rPr>
              <a:t>των</a:t>
            </a:r>
            <a:r>
              <a:rPr lang="el-GR" sz="4800" dirty="0" smtClean="0">
                <a:solidFill>
                  <a:schemeClr val="tx1"/>
                </a:solidFill>
              </a:rPr>
              <a:t> </a:t>
            </a:r>
            <a:r>
              <a:rPr lang="el-GR" sz="3600" dirty="0" smtClean="0">
                <a:solidFill>
                  <a:schemeClr val="tx1"/>
                </a:solidFill>
              </a:rPr>
              <a:t>με ωμέγα όταν είναι πολλοί.</a:t>
            </a:r>
          </a:p>
          <a:p>
            <a:pPr algn="just"/>
            <a:endParaRPr lang="el-GR" sz="3600" dirty="0" smtClean="0">
              <a:solidFill>
                <a:schemeClr val="tx1"/>
              </a:solidFill>
            </a:endParaRPr>
          </a:p>
          <a:p>
            <a:pPr algn="just"/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 smtClean="0">
                <a:solidFill>
                  <a:schemeClr val="tx1"/>
                </a:solidFill>
              </a:rPr>
              <a:t>      Π. χ   </a:t>
            </a:r>
            <a:r>
              <a:rPr lang="el-GR" sz="3600" dirty="0" smtClean="0">
                <a:solidFill>
                  <a:srgbClr val="0070C0"/>
                </a:solidFill>
              </a:rPr>
              <a:t>τον</a:t>
            </a:r>
            <a:r>
              <a:rPr lang="el-GR" sz="3600" dirty="0" smtClean="0">
                <a:solidFill>
                  <a:schemeClr val="tx1"/>
                </a:solidFill>
              </a:rPr>
              <a:t> δάσκαλο</a:t>
            </a:r>
          </a:p>
          <a:p>
            <a:pPr algn="just"/>
            <a:r>
              <a:rPr lang="el-GR" sz="3600" dirty="0" smtClean="0">
                <a:solidFill>
                  <a:srgbClr val="0070C0"/>
                </a:solidFill>
              </a:rPr>
              <a:t>                των</a:t>
            </a:r>
            <a:r>
              <a:rPr lang="el-GR" sz="3600" dirty="0" smtClean="0">
                <a:solidFill>
                  <a:schemeClr val="tx1"/>
                </a:solidFill>
              </a:rPr>
              <a:t> δασκάλων</a:t>
            </a:r>
            <a:endParaRPr lang="el-G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737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1" y="2694633"/>
            <a:ext cx="1527687" cy="2152650"/>
          </a:xfrm>
        </p:spPr>
      </p:pic>
      <p:sp>
        <p:nvSpPr>
          <p:cNvPr id="5" name="4 - Ορθογώνιο"/>
          <p:cNvSpPr/>
          <p:nvPr/>
        </p:nvSpPr>
        <p:spPr>
          <a:xfrm>
            <a:off x="1203925" y="0"/>
            <a:ext cx="625363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dirty="0" smtClean="0">
                <a:solidFill>
                  <a:srgbClr val="C00000"/>
                </a:solidFill>
                <a:ea typeface="Aka-AcidGR-Collage" pitchFamily="2" charset="-95"/>
              </a:rPr>
              <a:t>τη</a:t>
            </a:r>
            <a:r>
              <a:rPr lang="el-GR" sz="11500" dirty="0">
                <a:solidFill>
                  <a:srgbClr val="C00000"/>
                </a:solidFill>
                <a:ea typeface="Aka-AcidGR-Collage" pitchFamily="2" charset="-95"/>
              </a:rPr>
              <a:t>ς</a:t>
            </a:r>
            <a:r>
              <a:rPr lang="el-GR" sz="11500" dirty="0" smtClean="0">
                <a:solidFill>
                  <a:srgbClr val="C00000"/>
                </a:solidFill>
                <a:ea typeface="Aka-AcidGR-Collage" pitchFamily="2" charset="-95"/>
              </a:rPr>
              <a:t>  ή  τις;</a:t>
            </a:r>
            <a:endParaRPr lang="el-GR" sz="11500" dirty="0">
              <a:solidFill>
                <a:srgbClr val="C00000"/>
              </a:solidFill>
              <a:ea typeface="Aka-AcidGR-Collage" pitchFamily="2" charset="-95"/>
            </a:endParaRPr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2428860" y="1785926"/>
            <a:ext cx="6143668" cy="3947330"/>
          </a:xfrm>
          <a:prstGeom prst="wedgeRoundRectCallout">
            <a:avLst>
              <a:gd name="adj1" fmla="val -61529"/>
              <a:gd name="adj2" fmla="val -22523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3600" dirty="0" smtClean="0">
                <a:solidFill>
                  <a:schemeClr val="tx1"/>
                </a:solidFill>
              </a:rPr>
              <a:t>Βάζουμε  </a:t>
            </a:r>
            <a:r>
              <a:rPr lang="el-GR" sz="4800" dirty="0" smtClean="0">
                <a:solidFill>
                  <a:srgbClr val="C00000"/>
                </a:solidFill>
              </a:rPr>
              <a:t>της</a:t>
            </a:r>
            <a:r>
              <a:rPr lang="el-GR" sz="3600" dirty="0" smtClean="0">
                <a:solidFill>
                  <a:schemeClr val="tx1"/>
                </a:solidFill>
              </a:rPr>
              <a:t> με ήτα όταν είναι μία και </a:t>
            </a:r>
            <a:r>
              <a:rPr lang="el-GR" sz="4800" dirty="0" smtClean="0">
                <a:solidFill>
                  <a:srgbClr val="C00000"/>
                </a:solidFill>
              </a:rPr>
              <a:t>τις</a:t>
            </a:r>
            <a:r>
              <a:rPr lang="el-GR" sz="4800" dirty="0" smtClean="0">
                <a:solidFill>
                  <a:schemeClr val="tx1"/>
                </a:solidFill>
              </a:rPr>
              <a:t> </a:t>
            </a:r>
            <a:r>
              <a:rPr lang="el-GR" sz="3600" dirty="0" smtClean="0">
                <a:solidFill>
                  <a:schemeClr val="tx1"/>
                </a:solidFill>
              </a:rPr>
              <a:t>με γιώτα όταν είναι πολλές.</a:t>
            </a:r>
          </a:p>
          <a:p>
            <a:pPr algn="just"/>
            <a:endParaRPr lang="el-GR" sz="3600" dirty="0">
              <a:solidFill>
                <a:schemeClr val="tx1"/>
              </a:solidFill>
            </a:endParaRPr>
          </a:p>
          <a:p>
            <a:pPr algn="just"/>
            <a:r>
              <a:rPr lang="el-GR" sz="3600" dirty="0" smtClean="0">
                <a:solidFill>
                  <a:schemeClr val="tx1"/>
                </a:solidFill>
              </a:rPr>
              <a:t>Π. χ </a:t>
            </a:r>
            <a:r>
              <a:rPr lang="el-GR" sz="3600" dirty="0" smtClean="0">
                <a:solidFill>
                  <a:srgbClr val="C00000"/>
                </a:solidFill>
              </a:rPr>
              <a:t> της </a:t>
            </a:r>
            <a:r>
              <a:rPr lang="el-GR" sz="3600" dirty="0" smtClean="0">
                <a:solidFill>
                  <a:schemeClr val="tx1"/>
                </a:solidFill>
              </a:rPr>
              <a:t>αυλής</a:t>
            </a:r>
          </a:p>
          <a:p>
            <a:pPr algn="just"/>
            <a:r>
              <a:rPr lang="el-GR" sz="3600" dirty="0" smtClean="0">
                <a:solidFill>
                  <a:schemeClr val="tx1"/>
                </a:solidFill>
              </a:rPr>
              <a:t>         </a:t>
            </a:r>
            <a:r>
              <a:rPr lang="el-GR" sz="3600" dirty="0" smtClean="0">
                <a:solidFill>
                  <a:srgbClr val="C00000"/>
                </a:solidFill>
              </a:rPr>
              <a:t>τις</a:t>
            </a:r>
            <a:r>
              <a:rPr lang="el-GR" sz="3600" dirty="0" smtClean="0">
                <a:solidFill>
                  <a:schemeClr val="tx1"/>
                </a:solidFill>
              </a:rPr>
              <a:t> αυλές</a:t>
            </a:r>
            <a:endParaRPr lang="el-G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19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3426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500034" y="1928802"/>
            <a:ext cx="7970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solidFill>
                  <a:srgbClr val="C00000"/>
                </a:solidFill>
              </a:rPr>
              <a:t>τις</a:t>
            </a:r>
            <a:endParaRPr lang="el-GR" sz="4400" dirty="0">
              <a:solidFill>
                <a:srgbClr val="C0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42910" y="4437112"/>
            <a:ext cx="7970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solidFill>
                  <a:srgbClr val="C00000"/>
                </a:solidFill>
              </a:rPr>
              <a:t>τις</a:t>
            </a:r>
            <a:endParaRPr lang="el-GR" sz="4400" dirty="0">
              <a:solidFill>
                <a:srgbClr val="C0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918127" y="5017013"/>
            <a:ext cx="7970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solidFill>
                  <a:srgbClr val="C00000"/>
                </a:solidFill>
              </a:rPr>
              <a:t>τις</a:t>
            </a:r>
            <a:endParaRPr lang="el-GR" sz="4400" dirty="0">
              <a:solidFill>
                <a:srgbClr val="C0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632243" y="5517079"/>
            <a:ext cx="7970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solidFill>
                  <a:srgbClr val="C00000"/>
                </a:solidFill>
              </a:rPr>
              <a:t>τις</a:t>
            </a:r>
            <a:endParaRPr lang="el-GR" sz="4400" dirty="0">
              <a:solidFill>
                <a:srgbClr val="C0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52434" y="3445377"/>
            <a:ext cx="7970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solidFill>
                  <a:srgbClr val="C00000"/>
                </a:solidFill>
              </a:rPr>
              <a:t>τις</a:t>
            </a:r>
            <a:endParaRPr lang="el-GR" sz="4400" dirty="0">
              <a:solidFill>
                <a:srgbClr val="C0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00034" y="2445245"/>
            <a:ext cx="9412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solidFill>
                  <a:srgbClr val="C00000"/>
                </a:solidFill>
              </a:rPr>
              <a:t>της</a:t>
            </a:r>
            <a:endParaRPr lang="el-GR" sz="4400" dirty="0">
              <a:solidFill>
                <a:srgbClr val="C0000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5345228" y="4445509"/>
            <a:ext cx="9412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solidFill>
                  <a:srgbClr val="C00000"/>
                </a:solidFill>
              </a:rPr>
              <a:t>της</a:t>
            </a:r>
            <a:endParaRPr lang="el-GR" sz="4400" dirty="0">
              <a:solidFill>
                <a:srgbClr val="C0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500034" y="5517079"/>
            <a:ext cx="9412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solidFill>
                  <a:srgbClr val="C00000"/>
                </a:solidFill>
              </a:rPr>
              <a:t>της</a:t>
            </a:r>
            <a:endParaRPr lang="el-GR" sz="4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7047" y="332656"/>
            <a:ext cx="6944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ΤΕΤΡΑΔΙΟ ΕΡΓΑΣΙΩΝ – Β’ ΤΕΥΧΟΣ – ΣΕΛ. 48</a:t>
            </a:r>
            <a:endParaRPr lang="el-GR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811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-1" y="0"/>
            <a:ext cx="9144001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3050"/>
            <a:ext cx="4357686" cy="307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4500562" y="1928802"/>
            <a:ext cx="97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solidFill>
                  <a:srgbClr val="0070C0"/>
                </a:solidFill>
              </a:rPr>
              <a:t>τον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744874" y="3874005"/>
            <a:ext cx="97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solidFill>
                  <a:srgbClr val="0070C0"/>
                </a:solidFill>
              </a:rPr>
              <a:t>τον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500562" y="4802699"/>
            <a:ext cx="97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solidFill>
                  <a:srgbClr val="0070C0"/>
                </a:solidFill>
              </a:rPr>
              <a:t>τον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652962" y="2873873"/>
            <a:ext cx="10715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solidFill>
                  <a:srgbClr val="0070C0"/>
                </a:solidFill>
              </a:rPr>
              <a:t>των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7858206" y="3874005"/>
            <a:ext cx="10715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solidFill>
                  <a:srgbClr val="0070C0"/>
                </a:solidFill>
              </a:rPr>
              <a:t>των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8001082" y="5286388"/>
            <a:ext cx="10715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solidFill>
                  <a:srgbClr val="0070C0"/>
                </a:solidFill>
              </a:rPr>
              <a:t>των</a:t>
            </a:r>
            <a:endParaRPr lang="el-GR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61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l="4713" r="3375"/>
          <a:stretch>
            <a:fillRect/>
          </a:stretch>
        </p:blipFill>
        <p:spPr bwMode="auto">
          <a:xfrm>
            <a:off x="-1" y="476672"/>
            <a:ext cx="914400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678136" y="1929026"/>
            <a:ext cx="38612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dirty="0" smtClean="0">
                <a:ea typeface="Aka-AcidGR-Collage" pitchFamily="2" charset="-95"/>
              </a:rPr>
              <a:t>έχουν μια μπάλα.</a:t>
            </a:r>
            <a:endParaRPr lang="el-GR" sz="4000" dirty="0">
              <a:ea typeface="Aka-AcidGR-Collage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-23452" y="2525881"/>
            <a:ext cx="69638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dirty="0" smtClean="0">
                <a:ea typeface="Aka-AcidGR-Collage" pitchFamily="2" charset="-95"/>
              </a:rPr>
              <a:t>Ο ποντικός έχει ένα ποδήλατο.</a:t>
            </a:r>
            <a:endParaRPr lang="el-GR" sz="4000" dirty="0">
              <a:ea typeface="Aka-AcidGR-Collage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030" y="3089285"/>
            <a:ext cx="55781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dirty="0" smtClean="0">
                <a:ea typeface="Aka-AcidGR-Collage" pitchFamily="2" charset="-95"/>
              </a:rPr>
              <a:t> Ο βάτραχος έχει πατίνια.</a:t>
            </a:r>
            <a:endParaRPr lang="el-GR" sz="4000" dirty="0">
              <a:ea typeface="Aka-AcidGR-Collage" pitchFamily="2" charset="-95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8579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564923" y="1929026"/>
            <a:ext cx="12955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/>
              <a:t>είσαι</a:t>
            </a:r>
            <a:endParaRPr lang="el-GR" sz="40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2052778" y="2865130"/>
            <a:ext cx="13026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/>
              <a:t>είμαι</a:t>
            </a:r>
            <a:endParaRPr lang="el-GR" sz="40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3221530" y="3369186"/>
            <a:ext cx="1251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/>
              <a:t>είναι</a:t>
            </a:r>
            <a:endParaRPr lang="el-GR" sz="40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2292836" y="3873242"/>
            <a:ext cx="1251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/>
              <a:t>είναι</a:t>
            </a:r>
            <a:endParaRPr lang="el-GR" sz="4000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4099789" y="4377298"/>
            <a:ext cx="1251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/>
              <a:t>είναι</a:t>
            </a:r>
            <a:endParaRPr lang="el-GR" sz="4000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2292836" y="4881354"/>
            <a:ext cx="1251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/>
              <a:t>είναι</a:t>
            </a:r>
            <a:endParaRPr lang="el-GR" sz="4000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4699030" y="5385410"/>
            <a:ext cx="12874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/>
              <a:t>είστε</a:t>
            </a:r>
            <a:endParaRPr lang="el-GR" sz="4000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2442381" y="5889466"/>
            <a:ext cx="1872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/>
              <a:t>είμαστε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3781033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8220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113125" y="1928802"/>
            <a:ext cx="651075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dirty="0" smtClean="0"/>
              <a:t>Εμείς είμαστε </a:t>
            </a:r>
          </a:p>
          <a:p>
            <a:pPr algn="ctr"/>
            <a:r>
              <a:rPr lang="el-GR" sz="6000" dirty="0" smtClean="0"/>
              <a:t>κάτω από τα φύλλα </a:t>
            </a:r>
          </a:p>
          <a:p>
            <a:pPr algn="ctr"/>
            <a:r>
              <a:rPr lang="el-GR" sz="6000" dirty="0" smtClean="0"/>
              <a:t>των δέντρων.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3815676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 b="124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6509253" y="1485534"/>
            <a:ext cx="2627784" cy="1296144"/>
          </a:xfrm>
          <a:prstGeom prst="wedgeRoundRectCallout">
            <a:avLst>
              <a:gd name="adj1" fmla="val -6070"/>
              <a:gd name="adj2" fmla="val 77465"/>
              <a:gd name="adj3" fmla="val 16667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Τι συμβαίνει;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5687"/>
            <a:ext cx="53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ΒΙΒΛΙΟ ΓΛΩΣΣΑΣ – Β’ ΤΕΥΧΟΣ ΣΕΛ. 48</a:t>
            </a:r>
            <a:endParaRPr lang="el-GR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9815" y="1916832"/>
            <a:ext cx="2192847" cy="381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467544" y="1196752"/>
            <a:ext cx="5400600" cy="3024336"/>
          </a:xfrm>
          <a:prstGeom prst="wedgeRoundRectCallout">
            <a:avLst>
              <a:gd name="adj1" fmla="val 53388"/>
              <a:gd name="adj2" fmla="val 827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Θα ήθελα να διαβάσετε ξανά το κείμενο του βιβλίου 3-4 φορές και να αντιγράψετε τη φράση στην άσκηση </a:t>
            </a:r>
            <a:r>
              <a:rPr lang="el-GR" sz="2400" b="1" dirty="0">
                <a:solidFill>
                  <a:srgbClr val="CC00CC"/>
                </a:solidFill>
                <a:latin typeface="Book Antiqua" panose="02040602050305030304" pitchFamily="18" charset="0"/>
              </a:rPr>
              <a:t>5</a:t>
            </a:r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 στο γαλάζιο τετράδιο 3 φορές .Φυσικά την έχουμε και για ορθογραφία. Επίσης γράφουμε στο γαλάζιο τετράδιο σε όλα τα πρόσωπα το ρήμα είμαι.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4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Μπορώ να παίξω και τα σχετικά εκπαιδευτικά παιχνίδια :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www.jele.gr/activity/b/language/glossaB063.swf</a:t>
            </a:r>
            <a:endParaRPr lang="el-GR" sz="2400" dirty="0" smtClean="0"/>
          </a:p>
          <a:p>
            <a:r>
              <a:rPr lang="en-US" sz="2400" dirty="0">
                <a:hlinkClick r:id="rId4"/>
              </a:rPr>
              <a:t>http://www.jele.gr/activity/b/language/glossaB062.swf</a:t>
            </a:r>
            <a:endParaRPr lang="el-GR" sz="2400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3669999" cy="263682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93" y="3140968"/>
            <a:ext cx="3650994" cy="26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67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478808" cy="4702161"/>
          </a:xfrm>
        </p:spPr>
      </p:pic>
      <p:sp>
        <p:nvSpPr>
          <p:cNvPr id="5" name="TextBox 4"/>
          <p:cNvSpPr txBox="1"/>
          <p:nvPr/>
        </p:nvSpPr>
        <p:spPr>
          <a:xfrm>
            <a:off x="2987824" y="5517232"/>
            <a:ext cx="34563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ΜΠΡΑΒΟ  ΣΕ ΟΛΟΥΣ !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7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292080" y="3933056"/>
            <a:ext cx="3071834" cy="1571636"/>
          </a:xfrm>
          <a:prstGeom prst="wedgeRoundRectCallout">
            <a:avLst>
              <a:gd name="adj1" fmla="val 20383"/>
              <a:gd name="adj2" fmla="val -75345"/>
              <a:gd name="adj3" fmla="val 16667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Ακούμε προσεκτικά!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67736" y="126876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Ανάγνωση</a:t>
            </a:r>
            <a:endParaRPr lang="el-G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1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10000" contrast="-10000"/>
          </a:blip>
          <a:srcRect/>
          <a:stretch>
            <a:fillRect/>
          </a:stretch>
        </p:blipFill>
        <p:spPr bwMode="auto">
          <a:xfrm>
            <a:off x="7191800" y="5589240"/>
            <a:ext cx="195219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2470503" cy="3481163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347864" y="1340768"/>
            <a:ext cx="5472608" cy="4464496"/>
          </a:xfrm>
          <a:prstGeom prst="wedgeRoundRectCallout">
            <a:avLst>
              <a:gd name="adj1" fmla="val -61438"/>
              <a:gd name="adj2" fmla="val -3961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l-GR" sz="2400" b="1" dirty="0" smtClean="0">
                <a:solidFill>
                  <a:srgbClr val="C00000"/>
                </a:solidFill>
              </a:rPr>
              <a:t>            </a:t>
            </a:r>
            <a:r>
              <a:rPr lang="el-GR" sz="2400" b="1" u="sng" dirty="0" smtClean="0">
                <a:solidFill>
                  <a:srgbClr val="C00000"/>
                </a:solidFill>
              </a:rPr>
              <a:t>ΚΑΤΑΝΟΗΣΗ ΚΕΙΜΕΝΟΥ</a:t>
            </a:r>
          </a:p>
          <a:p>
            <a:pPr algn="just"/>
            <a:r>
              <a:rPr lang="el-GR" sz="2400" b="1" dirty="0" smtClean="0">
                <a:solidFill>
                  <a:srgbClr val="C00000"/>
                </a:solidFill>
              </a:rPr>
              <a:t>Απαντώ στις ερωτήσεις :</a:t>
            </a:r>
          </a:p>
          <a:p>
            <a:pPr algn="just"/>
            <a:endParaRPr lang="el-GR" sz="2400" dirty="0" smtClean="0">
              <a:solidFill>
                <a:schemeClr val="tx1"/>
              </a:solidFill>
            </a:endParaRPr>
          </a:p>
          <a:p>
            <a:pPr algn="just"/>
            <a:r>
              <a:rPr lang="el-GR" sz="2400" dirty="0" smtClean="0">
                <a:solidFill>
                  <a:schemeClr val="tx1"/>
                </a:solidFill>
              </a:rPr>
              <a:t>1.Τι κάνουν τα παιδιά;</a:t>
            </a:r>
          </a:p>
          <a:p>
            <a:pPr algn="just"/>
            <a:r>
              <a:rPr lang="el-GR" sz="2400" dirty="0" smtClean="0">
                <a:solidFill>
                  <a:schemeClr val="tx1"/>
                </a:solidFill>
              </a:rPr>
              <a:t>2. Σε ποιανού σπίτι βρίσκονται;</a:t>
            </a:r>
          </a:p>
          <a:p>
            <a:pPr algn="just"/>
            <a:r>
              <a:rPr lang="el-GR" sz="2400" dirty="0" smtClean="0">
                <a:solidFill>
                  <a:schemeClr val="tx1"/>
                </a:solidFill>
              </a:rPr>
              <a:t>3. Με ποια κατηγορία θα παίξουν ;</a:t>
            </a:r>
          </a:p>
          <a:p>
            <a:pPr algn="just"/>
            <a:r>
              <a:rPr lang="el-GR" sz="2400" dirty="0" smtClean="0">
                <a:solidFill>
                  <a:schemeClr val="tx1"/>
                </a:solidFill>
              </a:rPr>
              <a:t>4. Τι νόμιζε ο Ορφέας ότι ήταν ο Άρης, η Μαρίνα και ο </a:t>
            </a:r>
            <a:r>
              <a:rPr lang="el-GR" sz="2400" dirty="0" err="1" smtClean="0">
                <a:solidFill>
                  <a:schemeClr val="tx1"/>
                </a:solidFill>
              </a:rPr>
              <a:t>Σαμπέρ</a:t>
            </a:r>
            <a:r>
              <a:rPr lang="el-GR" sz="24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l-GR" sz="2400" dirty="0" smtClean="0">
                <a:solidFill>
                  <a:schemeClr val="tx1"/>
                </a:solidFill>
              </a:rPr>
              <a:t>5. Τι υποδύονταν τα παιδιά τελικά;</a:t>
            </a:r>
          </a:p>
          <a:p>
            <a:pPr algn="just"/>
            <a:r>
              <a:rPr lang="el-GR" sz="2400" dirty="0" smtClean="0">
                <a:solidFill>
                  <a:schemeClr val="tx1"/>
                </a:solidFill>
              </a:rPr>
              <a:t>6. Ποιος βρήκε τη σωστή απάντηση;</a:t>
            </a:r>
          </a:p>
          <a:p>
            <a:pPr algn="ctr"/>
            <a:endParaRPr lang="el-G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763688" y="1124744"/>
            <a:ext cx="7128792" cy="648072"/>
          </a:xfrm>
          <a:prstGeom prst="wedgeRoundRectCallout">
            <a:avLst>
              <a:gd name="adj1" fmla="val 51938"/>
              <a:gd name="adj2" fmla="val -23270"/>
              <a:gd name="adj3" fmla="val 16667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C00000"/>
                </a:solidFill>
              </a:rPr>
              <a:t>Τι είδος κειμένου έχουμε εδώ;</a:t>
            </a:r>
            <a:endParaRPr lang="el-GR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1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10000" contrast="-10000"/>
          </a:blip>
          <a:srcRect/>
          <a:stretch>
            <a:fillRect/>
          </a:stretch>
        </p:blipFill>
        <p:spPr bwMode="auto">
          <a:xfrm>
            <a:off x="6215074" y="4954452"/>
            <a:ext cx="2928926" cy="190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500430" y="5643578"/>
            <a:ext cx="3071834" cy="1214422"/>
          </a:xfrm>
          <a:prstGeom prst="wedgeRoundRectCallout">
            <a:avLst>
              <a:gd name="adj1" fmla="val 76254"/>
              <a:gd name="adj2" fmla="val -58338"/>
              <a:gd name="adj3" fmla="val 16667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C00000"/>
                </a:solidFill>
              </a:rPr>
              <a:t>Κι εδώ;</a:t>
            </a:r>
            <a:endParaRPr lang="el-GR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t="31325"/>
          <a:stretch>
            <a:fillRect/>
          </a:stretch>
        </p:blipFill>
        <p:spPr bwMode="auto">
          <a:xfrm>
            <a:off x="0" y="0"/>
            <a:ext cx="914400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643042" y="4966393"/>
            <a:ext cx="6858048" cy="1772816"/>
          </a:xfrm>
          <a:prstGeom prst="wedgeRoundRectCallout">
            <a:avLst>
              <a:gd name="adj1" fmla="val 57957"/>
              <a:gd name="adj2" fmla="val -8544"/>
              <a:gd name="adj3" fmla="val 16667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Ας κυκλώσουμε όλα τα σημαδάκια της στίξης.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8429652" y="214290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357158" y="642918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3643306" y="642918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6500826" y="714356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C00000"/>
              </a:solidFill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428596" y="1214422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2000232" y="1214422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4643438" y="1285860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6929454" y="1214422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428596" y="1714488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4071934" y="1857364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7286644" y="1857364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428596" y="2285992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3500430" y="2285992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6643702" y="2357430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357158" y="2786058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2214546" y="2786058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Έλλειψη"/>
          <p:cNvSpPr/>
          <p:nvPr/>
        </p:nvSpPr>
        <p:spPr>
          <a:xfrm>
            <a:off x="8501090" y="2857496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Έλλειψη"/>
          <p:cNvSpPr/>
          <p:nvPr/>
        </p:nvSpPr>
        <p:spPr>
          <a:xfrm>
            <a:off x="428596" y="3357562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Έλλειψη"/>
          <p:cNvSpPr/>
          <p:nvPr/>
        </p:nvSpPr>
        <p:spPr>
          <a:xfrm>
            <a:off x="1263420" y="3357562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Έλλειψη"/>
          <p:cNvSpPr/>
          <p:nvPr/>
        </p:nvSpPr>
        <p:spPr>
          <a:xfrm>
            <a:off x="2000232" y="3357562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Έλλειψη"/>
          <p:cNvSpPr/>
          <p:nvPr/>
        </p:nvSpPr>
        <p:spPr>
          <a:xfrm>
            <a:off x="3286116" y="3357562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Έλλειψη"/>
          <p:cNvSpPr/>
          <p:nvPr/>
        </p:nvSpPr>
        <p:spPr>
          <a:xfrm>
            <a:off x="6143636" y="3357562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Έλλειψη"/>
          <p:cNvSpPr/>
          <p:nvPr/>
        </p:nvSpPr>
        <p:spPr>
          <a:xfrm>
            <a:off x="357158" y="3857628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Έλλειψη"/>
          <p:cNvSpPr/>
          <p:nvPr/>
        </p:nvSpPr>
        <p:spPr>
          <a:xfrm>
            <a:off x="8501090" y="3857628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Έλλειψη"/>
          <p:cNvSpPr/>
          <p:nvPr/>
        </p:nvSpPr>
        <p:spPr>
          <a:xfrm>
            <a:off x="1214414" y="4500570"/>
            <a:ext cx="357190" cy="4286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876269" y="2301292"/>
            <a:ext cx="99418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-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214282" y="116632"/>
            <a:ext cx="8318158" cy="2304256"/>
          </a:xfrm>
          <a:prstGeom prst="wedgeRoundRectCallout">
            <a:avLst>
              <a:gd name="adj1" fmla="val 55546"/>
              <a:gd name="adj2" fmla="val 46944"/>
              <a:gd name="adj3" fmla="val 16667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Ας μάθουμε για το ενωτικό. Όταν μια λέξη δε χωράει στη γραμμή, την κόβω στη συλλαβή που θέλω και βάζω ενωτικό. Συνεχίζω τη λέξη μου στην επόμενη σειρά. 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914399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Ευθεία γραμμή σύνδεσης 2"/>
          <p:cNvCxnSpPr/>
          <p:nvPr/>
        </p:nvCxnSpPr>
        <p:spPr>
          <a:xfrm>
            <a:off x="8820473" y="5445224"/>
            <a:ext cx="32352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347</Words>
  <Application>Microsoft Office PowerPoint</Application>
  <PresentationFormat>Προβολή στην οθόνη (4:3)</PresentationFormat>
  <Paragraphs>68</Paragraphs>
  <Slides>22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                  Δασκάλα : Ελευθερία Παπαδημητρίου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Διαβάζουμε τι λένε τα ζωάκια. Τι παρατηρούμε 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Μπορώ να παίξω και τα σχετικά εκπαιδευτικά παιχνίδια :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Παίζουμε παντομίμα;</dc:title>
  <dc:creator>Ιωαννα</dc:creator>
  <cp:lastModifiedBy>Eleftheria Papadimitriou</cp:lastModifiedBy>
  <cp:revision>38</cp:revision>
  <dcterms:created xsi:type="dcterms:W3CDTF">2013-04-17T11:55:32Z</dcterms:created>
  <dcterms:modified xsi:type="dcterms:W3CDTF">2020-05-24T13:19:04Z</dcterms:modified>
</cp:coreProperties>
</file>