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1" r:id="rId3"/>
    <p:sldId id="272" r:id="rId4"/>
    <p:sldId id="273" r:id="rId5"/>
    <p:sldId id="279" r:id="rId6"/>
    <p:sldId id="299" r:id="rId7"/>
    <p:sldId id="277" r:id="rId8"/>
    <p:sldId id="300" r:id="rId9"/>
    <p:sldId id="327" r:id="rId10"/>
    <p:sldId id="301" r:id="rId11"/>
    <p:sldId id="303" r:id="rId12"/>
    <p:sldId id="308" r:id="rId13"/>
    <p:sldId id="309" r:id="rId14"/>
    <p:sldId id="317" r:id="rId15"/>
    <p:sldId id="325" r:id="rId16"/>
    <p:sldId id="326" r:id="rId17"/>
    <p:sldId id="304" r:id="rId18"/>
    <p:sldId id="305" r:id="rId19"/>
    <p:sldId id="262" r:id="rId20"/>
    <p:sldId id="263" r:id="rId21"/>
    <p:sldId id="274" r:id="rId22"/>
    <p:sldId id="302" r:id="rId23"/>
    <p:sldId id="298" r:id="rId24"/>
    <p:sldId id="281" r:id="rId25"/>
    <p:sldId id="265" r:id="rId26"/>
    <p:sldId id="290" r:id="rId27"/>
    <p:sldId id="286" r:id="rId28"/>
    <p:sldId id="266" r:id="rId29"/>
    <p:sldId id="267" r:id="rId30"/>
    <p:sldId id="257" r:id="rId31"/>
    <p:sldId id="258" r:id="rId32"/>
    <p:sldId id="275" r:id="rId33"/>
    <p:sldId id="259" r:id="rId34"/>
    <p:sldId id="295" r:id="rId35"/>
    <p:sldId id="322" r:id="rId36"/>
    <p:sldId id="294" r:id="rId37"/>
    <p:sldId id="296" r:id="rId38"/>
    <p:sldId id="321" r:id="rId39"/>
    <p:sldId id="314" r:id="rId40"/>
    <p:sldId id="319" r:id="rId41"/>
    <p:sldId id="268" r:id="rId42"/>
    <p:sldId id="260" r:id="rId43"/>
    <p:sldId id="261" r:id="rId44"/>
    <p:sldId id="270" r:id="rId45"/>
    <p:sldId id="297" r:id="rId46"/>
    <p:sldId id="313" r:id="rId47"/>
    <p:sldId id="306" r:id="rId48"/>
    <p:sldId id="291" r:id="rId49"/>
    <p:sldId id="269" r:id="rId50"/>
    <p:sldId id="285" r:id="rId51"/>
    <p:sldId id="283" r:id="rId52"/>
    <p:sldId id="288" r:id="rId53"/>
    <p:sldId id="324" r:id="rId54"/>
    <p:sldId id="323" r:id="rId55"/>
    <p:sldId id="315" r:id="rId56"/>
    <p:sldId id="316" r:id="rId57"/>
  </p:sldIdLst>
  <p:sldSz cx="9144000" cy="6858000" type="screen4x3"/>
  <p:notesSz cx="6858000" cy="9144000"/>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99"/>
    <a:srgbClr val="E7167E"/>
    <a:srgbClr val="00588F"/>
    <a:srgbClr val="A7C838"/>
    <a:srgbClr val="92D1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60" autoAdjust="0"/>
    <p:restoredTop sz="99855" autoAdjust="0"/>
  </p:normalViewPr>
  <p:slideViewPr>
    <p:cSldViewPr>
      <p:cViewPr varScale="1">
        <p:scale>
          <a:sx n="74" d="100"/>
          <a:sy n="74" d="100"/>
        </p:scale>
        <p:origin x="-126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smtClean="0"/>
              <a:t>Κάντε κλικ για να επεξεργαστείτε τον υπότιτλο του υποδείγματος</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7827B437-AA15-42C2-812E-DA3D0B8BDEF2}" type="slidenum">
              <a:rPr lang="el-GR"/>
              <a:pPr>
                <a:defRPr/>
              </a:pPr>
              <a:t>‹#›</a:t>
            </a:fld>
            <a:endParaRPr lang="el-GR"/>
          </a:p>
        </p:txBody>
      </p:sp>
    </p:spTree>
    <p:extLst>
      <p:ext uri="{BB962C8B-B14F-4D97-AF65-F5344CB8AC3E}">
        <p14:creationId xmlns:p14="http://schemas.microsoft.com/office/powerpoint/2010/main" val="1048017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52DEA654-1DFF-47A1-8689-74C8B8F82D04}" type="slidenum">
              <a:rPr lang="el-GR"/>
              <a:pPr>
                <a:defRPr/>
              </a:pPr>
              <a:t>‹#›</a:t>
            </a:fld>
            <a:endParaRPr lang="el-GR"/>
          </a:p>
        </p:txBody>
      </p:sp>
    </p:spTree>
    <p:extLst>
      <p:ext uri="{BB962C8B-B14F-4D97-AF65-F5344CB8AC3E}">
        <p14:creationId xmlns:p14="http://schemas.microsoft.com/office/powerpoint/2010/main" val="521553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41494FC9-762B-4EB6-AAB8-48420F9AD927}" type="slidenum">
              <a:rPr lang="el-GR"/>
              <a:pPr>
                <a:defRPr/>
              </a:pPr>
              <a:t>‹#›</a:t>
            </a:fld>
            <a:endParaRPr lang="el-GR"/>
          </a:p>
        </p:txBody>
      </p:sp>
    </p:spTree>
    <p:extLst>
      <p:ext uri="{BB962C8B-B14F-4D97-AF65-F5344CB8AC3E}">
        <p14:creationId xmlns:p14="http://schemas.microsoft.com/office/powerpoint/2010/main" val="19501147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7E48B382-78D0-4AF6-A7EB-8A341FA13445}" type="slidenum">
              <a:rPr lang="el-GR"/>
              <a:pPr>
                <a:defRPr/>
              </a:pPr>
              <a:t>‹#›</a:t>
            </a:fld>
            <a:endParaRPr lang="el-GR"/>
          </a:p>
        </p:txBody>
      </p:sp>
    </p:spTree>
    <p:extLst>
      <p:ext uri="{BB962C8B-B14F-4D97-AF65-F5344CB8AC3E}">
        <p14:creationId xmlns:p14="http://schemas.microsoft.com/office/powerpoint/2010/main" val="28838841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Kλικ για επεξεργασία των στυλ του υποδείγματος</a:t>
            </a: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a:p>
        </p:txBody>
      </p:sp>
      <p:sp>
        <p:nvSpPr>
          <p:cNvPr id="6" name="Rectangle 6"/>
          <p:cNvSpPr>
            <a:spLocks noGrp="1" noChangeArrowheads="1"/>
          </p:cNvSpPr>
          <p:nvPr>
            <p:ph type="sldNum" sz="quarter" idx="12"/>
          </p:nvPr>
        </p:nvSpPr>
        <p:spPr>
          <a:ln/>
        </p:spPr>
        <p:txBody>
          <a:bodyPr/>
          <a:lstStyle>
            <a:lvl1pPr>
              <a:defRPr/>
            </a:lvl1pPr>
          </a:lstStyle>
          <a:p>
            <a:pPr>
              <a:defRPr/>
            </a:pPr>
            <a:fld id="{7BD0908F-0B6B-4824-BA72-8D80AD0029A8}" type="slidenum">
              <a:rPr lang="el-GR"/>
              <a:pPr>
                <a:defRPr/>
              </a:pPr>
              <a:t>‹#›</a:t>
            </a:fld>
            <a:endParaRPr lang="el-GR"/>
          </a:p>
        </p:txBody>
      </p:sp>
    </p:spTree>
    <p:extLst>
      <p:ext uri="{BB962C8B-B14F-4D97-AF65-F5344CB8AC3E}">
        <p14:creationId xmlns:p14="http://schemas.microsoft.com/office/powerpoint/2010/main" val="39561760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p>
        </p:txBody>
      </p:sp>
      <p:sp>
        <p:nvSpPr>
          <p:cNvPr id="7" name="Rectangle 6"/>
          <p:cNvSpPr>
            <a:spLocks noGrp="1" noChangeArrowheads="1"/>
          </p:cNvSpPr>
          <p:nvPr>
            <p:ph type="sldNum" sz="quarter" idx="12"/>
          </p:nvPr>
        </p:nvSpPr>
        <p:spPr>
          <a:ln/>
        </p:spPr>
        <p:txBody>
          <a:bodyPr/>
          <a:lstStyle>
            <a:lvl1pPr>
              <a:defRPr/>
            </a:lvl1pPr>
          </a:lstStyle>
          <a:p>
            <a:pPr>
              <a:defRPr/>
            </a:pPr>
            <a:fld id="{6D854F23-8F04-47FF-9923-B9818688688E}" type="slidenum">
              <a:rPr lang="el-GR"/>
              <a:pPr>
                <a:defRPr/>
              </a:pPr>
              <a:t>‹#›</a:t>
            </a:fld>
            <a:endParaRPr lang="el-GR"/>
          </a:p>
        </p:txBody>
      </p:sp>
    </p:spTree>
    <p:extLst>
      <p:ext uri="{BB962C8B-B14F-4D97-AF65-F5344CB8AC3E}">
        <p14:creationId xmlns:p14="http://schemas.microsoft.com/office/powerpoint/2010/main" val="15166250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Rectangle 4"/>
          <p:cNvSpPr>
            <a:spLocks noGrp="1" noChangeArrowheads="1"/>
          </p:cNvSpPr>
          <p:nvPr>
            <p:ph type="dt" sz="half" idx="10"/>
          </p:nvPr>
        </p:nvSpPr>
        <p:spPr>
          <a:ln/>
        </p:spPr>
        <p:txBody>
          <a:bodyPr/>
          <a:lstStyle>
            <a:lvl1pPr>
              <a:defRPr/>
            </a:lvl1pPr>
          </a:lstStyle>
          <a:p>
            <a:pPr>
              <a:defRPr/>
            </a:pPr>
            <a:endParaRPr lang="el-GR"/>
          </a:p>
        </p:txBody>
      </p:sp>
      <p:sp>
        <p:nvSpPr>
          <p:cNvPr id="8" name="Rectangle 5"/>
          <p:cNvSpPr>
            <a:spLocks noGrp="1" noChangeArrowheads="1"/>
          </p:cNvSpPr>
          <p:nvPr>
            <p:ph type="ftr" sz="quarter" idx="11"/>
          </p:nvPr>
        </p:nvSpPr>
        <p:spPr>
          <a:ln/>
        </p:spPr>
        <p:txBody>
          <a:bodyPr/>
          <a:lstStyle>
            <a:lvl1pPr>
              <a:defRPr/>
            </a:lvl1pPr>
          </a:lstStyle>
          <a:p>
            <a:pPr>
              <a:defRPr/>
            </a:pPr>
            <a:endParaRPr lang="el-GR"/>
          </a:p>
        </p:txBody>
      </p:sp>
      <p:sp>
        <p:nvSpPr>
          <p:cNvPr id="9" name="Rectangle 6"/>
          <p:cNvSpPr>
            <a:spLocks noGrp="1" noChangeArrowheads="1"/>
          </p:cNvSpPr>
          <p:nvPr>
            <p:ph type="sldNum" sz="quarter" idx="12"/>
          </p:nvPr>
        </p:nvSpPr>
        <p:spPr>
          <a:ln/>
        </p:spPr>
        <p:txBody>
          <a:bodyPr/>
          <a:lstStyle>
            <a:lvl1pPr>
              <a:defRPr/>
            </a:lvl1pPr>
          </a:lstStyle>
          <a:p>
            <a:pPr>
              <a:defRPr/>
            </a:pPr>
            <a:fld id="{392030F5-C808-4FB6-89DF-3401D1FB9325}" type="slidenum">
              <a:rPr lang="el-GR"/>
              <a:pPr>
                <a:defRPr/>
              </a:pPr>
              <a:t>‹#›</a:t>
            </a:fld>
            <a:endParaRPr lang="el-GR"/>
          </a:p>
        </p:txBody>
      </p:sp>
    </p:spTree>
    <p:extLst>
      <p:ext uri="{BB962C8B-B14F-4D97-AF65-F5344CB8AC3E}">
        <p14:creationId xmlns:p14="http://schemas.microsoft.com/office/powerpoint/2010/main" val="35788875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Rectangle 4"/>
          <p:cNvSpPr>
            <a:spLocks noGrp="1" noChangeArrowheads="1"/>
          </p:cNvSpPr>
          <p:nvPr>
            <p:ph type="dt" sz="half" idx="10"/>
          </p:nvPr>
        </p:nvSpPr>
        <p:spPr>
          <a:ln/>
        </p:spPr>
        <p:txBody>
          <a:bodyPr/>
          <a:lstStyle>
            <a:lvl1pPr>
              <a:defRPr/>
            </a:lvl1pPr>
          </a:lstStyle>
          <a:p>
            <a:pPr>
              <a:defRPr/>
            </a:pPr>
            <a:endParaRPr lang="el-GR"/>
          </a:p>
        </p:txBody>
      </p:sp>
      <p:sp>
        <p:nvSpPr>
          <p:cNvPr id="4" name="Rectangle 5"/>
          <p:cNvSpPr>
            <a:spLocks noGrp="1" noChangeArrowheads="1"/>
          </p:cNvSpPr>
          <p:nvPr>
            <p:ph type="ftr" sz="quarter" idx="11"/>
          </p:nvPr>
        </p:nvSpPr>
        <p:spPr>
          <a:ln/>
        </p:spPr>
        <p:txBody>
          <a:bodyPr/>
          <a:lstStyle>
            <a:lvl1pPr>
              <a:defRPr/>
            </a:lvl1pPr>
          </a:lstStyle>
          <a:p>
            <a:pPr>
              <a:defRPr/>
            </a:pPr>
            <a:endParaRPr lang="el-GR"/>
          </a:p>
        </p:txBody>
      </p:sp>
      <p:sp>
        <p:nvSpPr>
          <p:cNvPr id="5" name="Rectangle 6"/>
          <p:cNvSpPr>
            <a:spLocks noGrp="1" noChangeArrowheads="1"/>
          </p:cNvSpPr>
          <p:nvPr>
            <p:ph type="sldNum" sz="quarter" idx="12"/>
          </p:nvPr>
        </p:nvSpPr>
        <p:spPr>
          <a:ln/>
        </p:spPr>
        <p:txBody>
          <a:bodyPr/>
          <a:lstStyle>
            <a:lvl1pPr>
              <a:defRPr/>
            </a:lvl1pPr>
          </a:lstStyle>
          <a:p>
            <a:pPr>
              <a:defRPr/>
            </a:pPr>
            <a:fld id="{066D7A8E-6A05-44E4-A8BB-AE820D7DF40B}" type="slidenum">
              <a:rPr lang="el-GR"/>
              <a:pPr>
                <a:defRPr/>
              </a:pPr>
              <a:t>‹#›</a:t>
            </a:fld>
            <a:endParaRPr lang="el-GR"/>
          </a:p>
        </p:txBody>
      </p:sp>
    </p:spTree>
    <p:extLst>
      <p:ext uri="{BB962C8B-B14F-4D97-AF65-F5344CB8AC3E}">
        <p14:creationId xmlns:p14="http://schemas.microsoft.com/office/powerpoint/2010/main" val="20614924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l-GR"/>
          </a:p>
        </p:txBody>
      </p:sp>
      <p:sp>
        <p:nvSpPr>
          <p:cNvPr id="3" name="Rectangle 5"/>
          <p:cNvSpPr>
            <a:spLocks noGrp="1" noChangeArrowheads="1"/>
          </p:cNvSpPr>
          <p:nvPr>
            <p:ph type="ftr" sz="quarter" idx="11"/>
          </p:nvPr>
        </p:nvSpPr>
        <p:spPr>
          <a:ln/>
        </p:spPr>
        <p:txBody>
          <a:bodyPr/>
          <a:lstStyle>
            <a:lvl1pPr>
              <a:defRPr/>
            </a:lvl1pPr>
          </a:lstStyle>
          <a:p>
            <a:pPr>
              <a:defRPr/>
            </a:pPr>
            <a:endParaRPr lang="el-GR"/>
          </a:p>
        </p:txBody>
      </p:sp>
      <p:sp>
        <p:nvSpPr>
          <p:cNvPr id="4" name="Rectangle 6"/>
          <p:cNvSpPr>
            <a:spLocks noGrp="1" noChangeArrowheads="1"/>
          </p:cNvSpPr>
          <p:nvPr>
            <p:ph type="sldNum" sz="quarter" idx="12"/>
          </p:nvPr>
        </p:nvSpPr>
        <p:spPr>
          <a:ln/>
        </p:spPr>
        <p:txBody>
          <a:bodyPr/>
          <a:lstStyle>
            <a:lvl1pPr>
              <a:defRPr/>
            </a:lvl1pPr>
          </a:lstStyle>
          <a:p>
            <a:pPr>
              <a:defRPr/>
            </a:pPr>
            <a:fld id="{AE5109EB-F062-4F75-94C0-704B58AE02CC}" type="slidenum">
              <a:rPr lang="el-GR"/>
              <a:pPr>
                <a:defRPr/>
              </a:pPr>
              <a:t>‹#›</a:t>
            </a:fld>
            <a:endParaRPr lang="el-GR"/>
          </a:p>
        </p:txBody>
      </p:sp>
    </p:spTree>
    <p:extLst>
      <p:ext uri="{BB962C8B-B14F-4D97-AF65-F5344CB8AC3E}">
        <p14:creationId xmlns:p14="http://schemas.microsoft.com/office/powerpoint/2010/main" val="29834686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4"/>
          <p:cNvSpPr>
            <a:spLocks noGrp="1" noChangeArrowheads="1"/>
          </p:cNvSpPr>
          <p:nvPr>
            <p:ph type="dt" sz="half" idx="10"/>
          </p:nvPr>
        </p:nvSpPr>
        <p:spPr>
          <a:ln/>
        </p:spPr>
        <p:txBody>
          <a:bodyPr/>
          <a:lstStyle>
            <a:lvl1pPr>
              <a:defRPr/>
            </a:lvl1pPr>
          </a:lstStyle>
          <a:p>
            <a:pPr>
              <a:defRPr/>
            </a:pPr>
            <a:endParaRPr 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p>
        </p:txBody>
      </p:sp>
      <p:sp>
        <p:nvSpPr>
          <p:cNvPr id="7" name="Rectangle 6"/>
          <p:cNvSpPr>
            <a:spLocks noGrp="1" noChangeArrowheads="1"/>
          </p:cNvSpPr>
          <p:nvPr>
            <p:ph type="sldNum" sz="quarter" idx="12"/>
          </p:nvPr>
        </p:nvSpPr>
        <p:spPr>
          <a:ln/>
        </p:spPr>
        <p:txBody>
          <a:bodyPr/>
          <a:lstStyle>
            <a:lvl1pPr>
              <a:defRPr/>
            </a:lvl1pPr>
          </a:lstStyle>
          <a:p>
            <a:pPr>
              <a:defRPr/>
            </a:pPr>
            <a:fld id="{AD06626C-DF6D-4B1E-B4D7-59D630B74D3A}" type="slidenum">
              <a:rPr lang="el-GR"/>
              <a:pPr>
                <a:defRPr/>
              </a:pPr>
              <a:t>‹#›</a:t>
            </a:fld>
            <a:endParaRPr lang="el-GR"/>
          </a:p>
        </p:txBody>
      </p:sp>
    </p:spTree>
    <p:extLst>
      <p:ext uri="{BB962C8B-B14F-4D97-AF65-F5344CB8AC3E}">
        <p14:creationId xmlns:p14="http://schemas.microsoft.com/office/powerpoint/2010/main" val="29665178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4"/>
          <p:cNvSpPr>
            <a:spLocks noGrp="1" noChangeArrowheads="1"/>
          </p:cNvSpPr>
          <p:nvPr>
            <p:ph type="dt" sz="half" idx="10"/>
          </p:nvPr>
        </p:nvSpPr>
        <p:spPr>
          <a:ln/>
        </p:spPr>
        <p:txBody>
          <a:bodyPr/>
          <a:lstStyle>
            <a:lvl1pPr>
              <a:defRPr/>
            </a:lvl1pPr>
          </a:lstStyle>
          <a:p>
            <a:pPr>
              <a:defRPr/>
            </a:pPr>
            <a:endParaRPr 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a:p>
        </p:txBody>
      </p:sp>
      <p:sp>
        <p:nvSpPr>
          <p:cNvPr id="7" name="Rectangle 6"/>
          <p:cNvSpPr>
            <a:spLocks noGrp="1" noChangeArrowheads="1"/>
          </p:cNvSpPr>
          <p:nvPr>
            <p:ph type="sldNum" sz="quarter" idx="12"/>
          </p:nvPr>
        </p:nvSpPr>
        <p:spPr>
          <a:ln/>
        </p:spPr>
        <p:txBody>
          <a:bodyPr/>
          <a:lstStyle>
            <a:lvl1pPr>
              <a:defRPr/>
            </a:lvl1pPr>
          </a:lstStyle>
          <a:p>
            <a:pPr>
              <a:defRPr/>
            </a:pPr>
            <a:fld id="{EE4462B7-49AF-4C49-A753-29466923C12E}" type="slidenum">
              <a:rPr lang="el-GR"/>
              <a:pPr>
                <a:defRPr/>
              </a:pPr>
              <a:t>‹#›</a:t>
            </a:fld>
            <a:endParaRPr lang="el-GR"/>
          </a:p>
        </p:txBody>
      </p:sp>
    </p:spTree>
    <p:extLst>
      <p:ext uri="{BB962C8B-B14F-4D97-AF65-F5344CB8AC3E}">
        <p14:creationId xmlns:p14="http://schemas.microsoft.com/office/powerpoint/2010/main" val="20160982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2D1F3"/>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l-GR" altLang="el-GR" smtClean="0"/>
              <a:t>Κάντε κλικ για επεξεργασία του τίτλου</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l-GR" smtClean="0"/>
              <a:t>Κάντε κλικ για να επεξεργαστείτε τα στυλ κειμένου του υποδείγματος</a:t>
            </a:r>
          </a:p>
          <a:p>
            <a:pPr lvl="1"/>
            <a:r>
              <a:rPr lang="el-GR" altLang="el-GR" smtClean="0"/>
              <a:t>Δεύτερου επιπέδου</a:t>
            </a:r>
          </a:p>
          <a:p>
            <a:pPr lvl="2"/>
            <a:r>
              <a:rPr lang="el-GR" altLang="el-GR" smtClean="0"/>
              <a:t>Τρίτου επιπέδου</a:t>
            </a:r>
          </a:p>
          <a:p>
            <a:pPr lvl="3"/>
            <a:r>
              <a:rPr lang="el-GR" altLang="el-GR" smtClean="0"/>
              <a:t>Τέταρτου επιπέδου</a:t>
            </a:r>
          </a:p>
          <a:p>
            <a:pPr lvl="4"/>
            <a:r>
              <a:rPr lang="el-GR" altLang="el-GR" smtClean="0"/>
              <a:t>Πέμπτου επιπέδου</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l-G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l-G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9E220C7D-BAB1-467C-8D2A-DF0AA3C979DB}" type="slidenum">
              <a:rPr lang="el-GR"/>
              <a:pPr>
                <a:defRPr/>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4.png"/><Relationship Id="rId7" Type="http://schemas.openxmlformats.org/officeDocument/2006/relationships/image" Target="../media/image15.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 Id="rId9" Type="http://schemas.openxmlformats.org/officeDocument/2006/relationships/image" Target="../media/image17.jp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hyperlink" Target="https://www.youtube.com/watch?v=if_PTrX1dNA"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4.png"/><Relationship Id="rId7" Type="http://schemas.openxmlformats.org/officeDocument/2006/relationships/image" Target="../media/image24.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s://www.youtube.com/watch?v=WjqiU5FgsYc&amp;feature=emb_logo" TargetMode="External"/><Relationship Id="rId5" Type="http://schemas.openxmlformats.org/officeDocument/2006/relationships/hyperlink" Target="https://www.youtube.com/watch?v=Icx7hBWeULM&amp;feature=emb_logo" TargetMode="External"/><Relationship Id="rId4" Type="http://schemas.openxmlformats.org/officeDocument/2006/relationships/hyperlink" Target="https://www.youtube.com/watch?v=1lEre31n2iY&amp;feature=emb_logo" TargetMode="External"/><Relationship Id="rId9" Type="http://schemas.openxmlformats.org/officeDocument/2006/relationships/image" Target="../media/image26.jpe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jpeg"/><Relationship Id="rId4" Type="http://schemas.openxmlformats.org/officeDocument/2006/relationships/image" Target="../media/image29.jpe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jpeg"/><Relationship Id="rId4" Type="http://schemas.openxmlformats.org/officeDocument/2006/relationships/image" Target="../media/image33.jpe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1.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7.jpeg"/><Relationship Id="rId4" Type="http://schemas.openxmlformats.org/officeDocument/2006/relationships/image" Target="../media/image36.jpe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jpeg"/><Relationship Id="rId4" Type="http://schemas.openxmlformats.org/officeDocument/2006/relationships/image" Target="../media/image38.jpe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4.png"/><Relationship Id="rId4" Type="http://schemas.openxmlformats.org/officeDocument/2006/relationships/image" Target="../media/image43.jpeg"/></Relationships>
</file>

<file path=ppt/slides/_rels/slide3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png"/><Relationship Id="rId4" Type="http://schemas.openxmlformats.org/officeDocument/2006/relationships/image" Target="../media/image46.jpe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s>
</file>

<file path=ppt/slides/_rels/slide3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8" Type="http://schemas.openxmlformats.org/officeDocument/2006/relationships/image" Target="../media/image56.jpeg"/><Relationship Id="rId3" Type="http://schemas.openxmlformats.org/officeDocument/2006/relationships/image" Target="../media/image4.png"/><Relationship Id="rId7" Type="http://schemas.openxmlformats.org/officeDocument/2006/relationships/image" Target="../media/image55.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image" Target="../media/image52.jpeg"/></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9.jpeg"/><Relationship Id="rId5" Type="http://schemas.openxmlformats.org/officeDocument/2006/relationships/image" Target="../media/image58.jpeg"/><Relationship Id="rId4" Type="http://schemas.openxmlformats.org/officeDocument/2006/relationships/image" Target="../media/image57.jpeg"/></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61.jpeg"/><Relationship Id="rId4" Type="http://schemas.openxmlformats.org/officeDocument/2006/relationships/image" Target="../media/image60.jpeg"/></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62.jpeg"/></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64.jpeg"/><Relationship Id="rId4" Type="http://schemas.openxmlformats.org/officeDocument/2006/relationships/image" Target="../media/image63.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66.jpeg"/><Relationship Id="rId4" Type="http://schemas.openxmlformats.org/officeDocument/2006/relationships/image" Target="../media/image65.jpeg"/></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7.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3.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jpe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png"/><Relationship Id="rId4" Type="http://schemas.openxmlformats.org/officeDocument/2006/relationships/image" Target="../media/image70.jpeg"/></Relationships>
</file>

<file path=ppt/slides/_rels/slide44.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jpe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png"/><Relationship Id="rId4" Type="http://schemas.openxmlformats.org/officeDocument/2006/relationships/image" Target="../media/image73.jpeg"/></Relationships>
</file>

<file path=ppt/slides/_rels/slide45.xml.rels><?xml version="1.0" encoding="UTF-8" standalone="yes"?>
<Relationships xmlns="http://schemas.openxmlformats.org/package/2006/relationships"><Relationship Id="rId8" Type="http://schemas.openxmlformats.org/officeDocument/2006/relationships/image" Target="../media/image78.jpeg"/><Relationship Id="rId3" Type="http://schemas.openxmlformats.org/officeDocument/2006/relationships/image" Target="../media/image4.png"/><Relationship Id="rId7" Type="http://schemas.openxmlformats.org/officeDocument/2006/relationships/image" Target="../media/image77.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76.jpeg"/><Relationship Id="rId5" Type="http://schemas.openxmlformats.org/officeDocument/2006/relationships/image" Target="../media/image75.jpeg"/><Relationship Id="rId4" Type="http://schemas.openxmlformats.org/officeDocument/2006/relationships/image" Target="../media/image74.jpeg"/></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79.jpeg"/></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81.jpeg"/><Relationship Id="rId4" Type="http://schemas.openxmlformats.org/officeDocument/2006/relationships/image" Target="../media/image80.jpeg"/></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83.jpeg"/><Relationship Id="rId4" Type="http://schemas.openxmlformats.org/officeDocument/2006/relationships/image" Target="../media/image82.jpeg"/></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85.jpeg"/><Relationship Id="rId4" Type="http://schemas.openxmlformats.org/officeDocument/2006/relationships/image" Target="../media/image84.jpeg"/></Relationships>
</file>

<file path=ppt/slides/_rels/slide5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87.jpeg"/><Relationship Id="rId4" Type="http://schemas.openxmlformats.org/officeDocument/2006/relationships/image" Target="../media/image86.jpeg"/></Relationships>
</file>

<file path=ppt/slides/_rels/slide5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89.jpeg"/><Relationship Id="rId4" Type="http://schemas.openxmlformats.org/officeDocument/2006/relationships/image" Target="../media/image88.jpeg"/></Relationships>
</file>

<file path=ppt/slides/_rels/slide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91.jpeg"/><Relationship Id="rId4" Type="http://schemas.openxmlformats.org/officeDocument/2006/relationships/image" Target="../media/image90.jpeg"/></Relationships>
</file>

<file path=ppt/slides/_rels/slide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92.jpe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6" descr="top_gre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5913"/>
            <a:ext cx="9144000" cy="165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7"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213" y="1268413"/>
            <a:ext cx="3527425" cy="126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8" descr="boa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8538" y="4052888"/>
            <a:ext cx="4751387" cy="218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Text Box 9"/>
          <p:cNvSpPr txBox="1">
            <a:spLocks noChangeArrowheads="1"/>
          </p:cNvSpPr>
          <p:nvPr/>
        </p:nvSpPr>
        <p:spPr bwMode="auto">
          <a:xfrm>
            <a:off x="0" y="6340475"/>
            <a:ext cx="712787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l-GR" altLang="el-GR" sz="1400" b="1">
                <a:solidFill>
                  <a:srgbClr val="E7167E"/>
                </a:solidFill>
              </a:rPr>
              <a:t>ΠΑΠΑΔΗΜΗΤΡΙΟΥ-ΔΟΔΟΥΤΖΗ ΕΛΕΥΘΕΡΙΑ</a:t>
            </a:r>
            <a:endParaRPr lang="en-US" altLang="el-GR" sz="1400" b="1">
              <a:solidFill>
                <a:srgbClr val="E7167E"/>
              </a:solidFill>
            </a:endParaRPr>
          </a:p>
          <a:p>
            <a:pPr eaLnBrk="1" hangingPunct="1">
              <a:spcBef>
                <a:spcPct val="0"/>
              </a:spcBef>
              <a:buFontTx/>
              <a:buNone/>
            </a:pPr>
            <a:r>
              <a:rPr lang="el-GR" altLang="el-GR" sz="1400" b="1">
                <a:solidFill>
                  <a:srgbClr val="E7167E"/>
                </a:solidFill>
              </a:rPr>
              <a:t>ΕΚΠΑΙΔΕΥΤΙΚΟΣ - ΜΟΥΣΙΚΟΣ</a:t>
            </a:r>
            <a:endParaRPr lang="el-GR" altLang="el-GR" sz="1400">
              <a:solidFill>
                <a:srgbClr val="E7167E"/>
              </a:solidFill>
            </a:endParaRPr>
          </a:p>
        </p:txBody>
      </p:sp>
      <p:sp>
        <p:nvSpPr>
          <p:cNvPr id="2054" name="Text Box 10"/>
          <p:cNvSpPr txBox="1">
            <a:spLocks noChangeArrowheads="1"/>
          </p:cNvSpPr>
          <p:nvPr/>
        </p:nvSpPr>
        <p:spPr bwMode="auto">
          <a:xfrm>
            <a:off x="5724525" y="5946775"/>
            <a:ext cx="360045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buFontTx/>
              <a:buNone/>
            </a:pPr>
            <a:r>
              <a:rPr lang="el-GR" altLang="el-GR" sz="1400" b="1">
                <a:solidFill>
                  <a:srgbClr val="E7167E"/>
                </a:solidFill>
              </a:rPr>
              <a:t>ΤΑΞΗ Α’ 2  </a:t>
            </a:r>
          </a:p>
          <a:p>
            <a:pPr algn="ctr" eaLnBrk="1" hangingPunct="1">
              <a:buFontTx/>
              <a:buNone/>
            </a:pPr>
            <a:r>
              <a:rPr lang="el-GR" altLang="el-GR" sz="1400" b="1">
                <a:solidFill>
                  <a:srgbClr val="E7167E"/>
                </a:solidFill>
              </a:rPr>
              <a:t> 2</a:t>
            </a:r>
            <a:r>
              <a:rPr lang="el-GR" altLang="el-GR" sz="1400" b="1" baseline="30000">
                <a:solidFill>
                  <a:srgbClr val="E7167E"/>
                </a:solidFill>
              </a:rPr>
              <a:t>ο</a:t>
            </a:r>
            <a:r>
              <a:rPr lang="el-GR" altLang="el-GR" sz="1400" b="1">
                <a:solidFill>
                  <a:srgbClr val="E7167E"/>
                </a:solidFill>
              </a:rPr>
              <a:t> Δ .Σ ΤΡΙΛΟΦΟΥ</a:t>
            </a:r>
          </a:p>
          <a:p>
            <a:pPr algn="ctr" eaLnBrk="1" hangingPunct="1">
              <a:buFontTx/>
              <a:buNone/>
            </a:pPr>
            <a:r>
              <a:rPr lang="el-GR" altLang="el-GR" sz="1400" b="1">
                <a:solidFill>
                  <a:srgbClr val="E7167E"/>
                </a:solidFill>
              </a:rPr>
              <a:t>        ΣΧ. ΕΤΟΣ 2020-2021</a:t>
            </a:r>
            <a:endParaRPr lang="el-GR" altLang="el-GR" sz="1400">
              <a:solidFill>
                <a:srgbClr val="E7167E"/>
              </a:solidFill>
            </a:endParaRPr>
          </a:p>
        </p:txBody>
      </p:sp>
      <p:sp>
        <p:nvSpPr>
          <p:cNvPr id="2056" name="Rectangle 13"/>
          <p:cNvSpPr>
            <a:spLocks noChangeArrowheads="1"/>
          </p:cNvSpPr>
          <p:nvPr/>
        </p:nvSpPr>
        <p:spPr bwMode="auto">
          <a:xfrm>
            <a:off x="333375" y="2820988"/>
            <a:ext cx="8388350"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buFontTx/>
              <a:buNone/>
            </a:pPr>
            <a:endParaRPr lang="en-US" altLang="el-GR" sz="2400" b="1" dirty="0">
              <a:solidFill>
                <a:srgbClr val="00588F"/>
              </a:solidFill>
            </a:endParaRPr>
          </a:p>
        </p:txBody>
      </p:sp>
      <p:sp>
        <p:nvSpPr>
          <p:cNvPr id="2" name="TextBox 1"/>
          <p:cNvSpPr txBox="1"/>
          <p:nvPr/>
        </p:nvSpPr>
        <p:spPr>
          <a:xfrm>
            <a:off x="1403648" y="2820988"/>
            <a:ext cx="6480720" cy="707886"/>
          </a:xfrm>
          <a:prstGeom prst="rect">
            <a:avLst/>
          </a:prstGeom>
          <a:noFill/>
        </p:spPr>
        <p:txBody>
          <a:bodyPr wrap="squar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l-GR" sz="4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n-lt"/>
              </a:rPr>
              <a:t>ΔΙΑΦΟΡ</a:t>
            </a:r>
            <a:r>
              <a:rPr lang="en-US" sz="4000" b="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n-lt"/>
              </a:rPr>
              <a:t>ETIKOTHTA</a:t>
            </a:r>
            <a:endParaRPr lang="el-GR" sz="40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mn-lt"/>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top_gre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5913"/>
            <a:ext cx="9144000" cy="165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3"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4663" y="6165850"/>
            <a:ext cx="17272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Text Box 4"/>
          <p:cNvSpPr txBox="1">
            <a:spLocks noChangeArrowheads="1"/>
          </p:cNvSpPr>
          <p:nvPr/>
        </p:nvSpPr>
        <p:spPr bwMode="auto">
          <a:xfrm>
            <a:off x="0" y="6340475"/>
            <a:ext cx="406717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l-GR" altLang="el-GR" sz="1400" b="1">
                <a:solidFill>
                  <a:srgbClr val="E7167E"/>
                </a:solidFill>
              </a:rPr>
              <a:t>ΠΑΠΑΔΗΜΗΤΡΙΟΥ-ΔΟΔΟΥΤΖΗ ΕΛΕΥΘΕΡΙΑ</a:t>
            </a:r>
            <a:endParaRPr lang="en-US" altLang="el-GR" sz="1400" b="1">
              <a:solidFill>
                <a:srgbClr val="E7167E"/>
              </a:solidFill>
            </a:endParaRPr>
          </a:p>
          <a:p>
            <a:pPr eaLnBrk="1" hangingPunct="1">
              <a:spcBef>
                <a:spcPct val="0"/>
              </a:spcBef>
              <a:buFontTx/>
              <a:buNone/>
            </a:pPr>
            <a:r>
              <a:rPr lang="el-GR" altLang="el-GR" sz="1400" b="1">
                <a:solidFill>
                  <a:srgbClr val="E7167E"/>
                </a:solidFill>
              </a:rPr>
              <a:t>ΕΚΠΑΙΔΕΥΤΙΚΟΣ - ΜΟΥΣΙΚΟΣ</a:t>
            </a:r>
            <a:endParaRPr lang="el-GR" altLang="el-GR" sz="1400">
              <a:solidFill>
                <a:srgbClr val="E7167E"/>
              </a:solidFill>
            </a:endParaRPr>
          </a:p>
        </p:txBody>
      </p:sp>
      <p:sp>
        <p:nvSpPr>
          <p:cNvPr id="11269" name="Text Box 5"/>
          <p:cNvSpPr txBox="1">
            <a:spLocks noChangeArrowheads="1"/>
          </p:cNvSpPr>
          <p:nvPr/>
        </p:nvSpPr>
        <p:spPr bwMode="auto">
          <a:xfrm>
            <a:off x="6367463" y="6437313"/>
            <a:ext cx="27733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l-GR" altLang="el-GR" sz="1400" b="1">
                <a:solidFill>
                  <a:srgbClr val="E7167E"/>
                </a:solidFill>
              </a:rPr>
              <a:t>ΤΑΞΗ Α’2   2</a:t>
            </a:r>
            <a:r>
              <a:rPr lang="el-GR" altLang="el-GR" sz="1400" b="1" baseline="30000">
                <a:solidFill>
                  <a:srgbClr val="E7167E"/>
                </a:solidFill>
              </a:rPr>
              <a:t>Ο</a:t>
            </a:r>
            <a:r>
              <a:rPr lang="el-GR" altLang="el-GR" sz="1400" b="1">
                <a:solidFill>
                  <a:srgbClr val="E7167E"/>
                </a:solidFill>
              </a:rPr>
              <a:t>  Δ .Σ ΤΡΙΛΟΦΟΥ</a:t>
            </a:r>
            <a:endParaRPr lang="el-GR" altLang="el-GR" sz="1400">
              <a:solidFill>
                <a:srgbClr val="E7167E"/>
              </a:solidFill>
            </a:endParaRPr>
          </a:p>
        </p:txBody>
      </p:sp>
      <p:sp>
        <p:nvSpPr>
          <p:cNvPr id="11270" name="Rectangle 6"/>
          <p:cNvSpPr>
            <a:spLocks noGrp="1" noChangeArrowheads="1"/>
          </p:cNvSpPr>
          <p:nvPr>
            <p:ph type="body" idx="1"/>
          </p:nvPr>
        </p:nvSpPr>
        <p:spPr>
          <a:xfrm>
            <a:off x="468313" y="981075"/>
            <a:ext cx="8229600" cy="5173663"/>
          </a:xfrm>
        </p:spPr>
        <p:txBody>
          <a:bodyPr/>
          <a:lstStyle/>
          <a:p>
            <a:pPr algn="ctr" eaLnBrk="1" hangingPunct="1">
              <a:lnSpc>
                <a:spcPct val="80000"/>
              </a:lnSpc>
              <a:buFontTx/>
              <a:buNone/>
            </a:pPr>
            <a:r>
              <a:rPr lang="el-GR" altLang="el-GR" u="sng" smtClean="0">
                <a:solidFill>
                  <a:srgbClr val="E7167E"/>
                </a:solidFill>
              </a:rPr>
              <a:t>Β. ΦΙΛΑΝΑΓΝΩΣΙΑ</a:t>
            </a:r>
          </a:p>
          <a:p>
            <a:pPr eaLnBrk="1" hangingPunct="1">
              <a:lnSpc>
                <a:spcPct val="80000"/>
              </a:lnSpc>
            </a:pPr>
            <a:r>
              <a:rPr lang="el-GR" altLang="el-GR" sz="2400" smtClean="0">
                <a:solidFill>
                  <a:schemeClr val="bg1"/>
                </a:solidFill>
              </a:rPr>
              <a:t>Παιχνίδια φιλαναγνωσίας και αναγνωστικές εμψυχώσεις</a:t>
            </a:r>
          </a:p>
          <a:p>
            <a:pPr algn="just" eaLnBrk="1" hangingPunct="1">
              <a:lnSpc>
                <a:spcPct val="80000"/>
              </a:lnSpc>
              <a:buFontTx/>
              <a:buNone/>
            </a:pPr>
            <a:r>
              <a:rPr lang="el-GR" altLang="el-GR" sz="2400" smtClean="0"/>
              <a:t>		</a:t>
            </a:r>
            <a:r>
              <a:rPr lang="el-GR" altLang="el-GR" sz="2000" smtClean="0">
                <a:solidFill>
                  <a:srgbClr val="00588F"/>
                </a:solidFill>
              </a:rPr>
              <a:t>Ιδιαίτερα οι μικροί αναγνώστες, μέσω φιλαναγνωστικών δράσεων, συνάντησαν τη γοητεία της ανακάλυψης της γνώσης, την υπέροχη γεύση των λογοτεχνικών κειμένων, τη δημιουργική γραφή και κυρίως τη χαμένη αίσθηση της χαράς του παιχνιδιού και της δημιουργίας. Τα βιβλία που διαβάστηκαν στην τάξη και είχαν σχέση με την ιστορία των ηρώων και τις έννοιες διαφορετικότητα, συλλογικότητα, ομαδικότητα, συνεργασία ήταν αρκετά. Ενδεικτικά :</a:t>
            </a:r>
          </a:p>
          <a:p>
            <a:pPr eaLnBrk="1" hangingPunct="1">
              <a:lnSpc>
                <a:spcPct val="80000"/>
              </a:lnSpc>
              <a:buFontTx/>
              <a:buNone/>
            </a:pPr>
            <a:endParaRPr lang="el-GR" altLang="el-GR" sz="2000" smtClean="0">
              <a:solidFill>
                <a:srgbClr val="00588F"/>
              </a:solidFill>
            </a:endParaRPr>
          </a:p>
          <a:p>
            <a:pPr eaLnBrk="1" hangingPunct="1">
              <a:lnSpc>
                <a:spcPct val="80000"/>
              </a:lnSpc>
            </a:pPr>
            <a:r>
              <a:rPr lang="el-GR" altLang="el-GR" sz="1800" smtClean="0">
                <a:solidFill>
                  <a:srgbClr val="E7167E"/>
                </a:solidFill>
              </a:rPr>
              <a:t>Έλμερ,ο παρδαλός ελέφαντας  του Ντέιβιντ Μακ κι,  Εκδόσεις Πατάκη 2010</a:t>
            </a:r>
          </a:p>
          <a:p>
            <a:pPr eaLnBrk="1" hangingPunct="1">
              <a:lnSpc>
                <a:spcPct val="80000"/>
              </a:lnSpc>
            </a:pPr>
            <a:r>
              <a:rPr lang="el-GR" altLang="el-GR" sz="1800" smtClean="0">
                <a:solidFill>
                  <a:srgbClr val="E7167E"/>
                </a:solidFill>
              </a:rPr>
              <a:t>Το κάτι άλλο της Κέιβ Κάθριν. Εκδόσεις Πατάκη 2012</a:t>
            </a:r>
          </a:p>
          <a:p>
            <a:pPr eaLnBrk="1" hangingPunct="1">
              <a:lnSpc>
                <a:spcPct val="80000"/>
              </a:lnSpc>
            </a:pPr>
            <a:r>
              <a:rPr lang="el-GR" altLang="el-GR" sz="1800" smtClean="0">
                <a:solidFill>
                  <a:srgbClr val="E7167E"/>
                </a:solidFill>
              </a:rPr>
              <a:t>Το δέντρο που έδινε του Σελ Σιλβερστάιν, Εκδόσεις Δωρικός 1998</a:t>
            </a:r>
          </a:p>
          <a:p>
            <a:pPr eaLnBrk="1" hangingPunct="1">
              <a:lnSpc>
                <a:spcPct val="80000"/>
              </a:lnSpc>
            </a:pPr>
            <a:r>
              <a:rPr lang="el-GR" altLang="el-GR" sz="1800" smtClean="0">
                <a:solidFill>
                  <a:srgbClr val="E7167E"/>
                </a:solidFill>
              </a:rPr>
              <a:t>Στο δάσος της Ζαραμπούκα Σοφίας, Εκδόσεις Κέδρος 2012</a:t>
            </a:r>
          </a:p>
          <a:p>
            <a:pPr eaLnBrk="1" hangingPunct="1">
              <a:lnSpc>
                <a:spcPct val="80000"/>
              </a:lnSpc>
            </a:pPr>
            <a:r>
              <a:rPr lang="el-GR" altLang="el-GR" sz="1800" smtClean="0">
                <a:solidFill>
                  <a:srgbClr val="E7167E"/>
                </a:solidFill>
              </a:rPr>
              <a:t>Φίλοι φως φανάρι της Αλεξοπούλου-Πετράκη Φραντζέσκα, Εκδόσεις Παπαδόπουλος 2005</a:t>
            </a:r>
          </a:p>
          <a:p>
            <a:pPr eaLnBrk="1" hangingPunct="1">
              <a:lnSpc>
                <a:spcPct val="80000"/>
              </a:lnSpc>
            </a:pPr>
            <a:r>
              <a:rPr lang="el-GR" altLang="el-GR" sz="1800" smtClean="0">
                <a:solidFill>
                  <a:srgbClr val="E7167E"/>
                </a:solidFill>
              </a:rPr>
              <a:t>Μια άλλη μέρα θα κερδίσεις εσύ ! της Παπαγιάννη Μαρίας, Εκδόσεις Πατάκη 2013</a:t>
            </a:r>
          </a:p>
          <a:p>
            <a:pPr eaLnBrk="1" hangingPunct="1">
              <a:lnSpc>
                <a:spcPct val="80000"/>
              </a:lnSpc>
            </a:pPr>
            <a:endParaRPr lang="el-GR" altLang="el-GR" sz="1800" smtClean="0">
              <a:solidFill>
                <a:srgbClr val="E7167E"/>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top_gre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5913"/>
            <a:ext cx="9144000" cy="165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3"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4663" y="6165850"/>
            <a:ext cx="17272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Text Box 4"/>
          <p:cNvSpPr txBox="1">
            <a:spLocks noChangeArrowheads="1"/>
          </p:cNvSpPr>
          <p:nvPr/>
        </p:nvSpPr>
        <p:spPr bwMode="auto">
          <a:xfrm>
            <a:off x="0" y="6340475"/>
            <a:ext cx="406717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l-GR" altLang="el-GR" sz="1400" b="1">
                <a:solidFill>
                  <a:srgbClr val="E7167E"/>
                </a:solidFill>
              </a:rPr>
              <a:t>ΠΑΠΑΔΗΜΗΤΡΙΟΥ-ΔΟΔΟΥΤΖΗ ΕΛΕΥΘΕΡΙΑ</a:t>
            </a:r>
            <a:endParaRPr lang="en-US" altLang="el-GR" sz="1400" b="1">
              <a:solidFill>
                <a:srgbClr val="E7167E"/>
              </a:solidFill>
            </a:endParaRPr>
          </a:p>
          <a:p>
            <a:pPr eaLnBrk="1" hangingPunct="1">
              <a:spcBef>
                <a:spcPct val="0"/>
              </a:spcBef>
              <a:buFontTx/>
              <a:buNone/>
            </a:pPr>
            <a:r>
              <a:rPr lang="el-GR" altLang="el-GR" sz="1400" b="1">
                <a:solidFill>
                  <a:srgbClr val="E7167E"/>
                </a:solidFill>
              </a:rPr>
              <a:t>ΕΚΠΑΙΔΕΥΤΙΚΟΣ - ΜΟΥΣΙΚΟΣ</a:t>
            </a:r>
            <a:endParaRPr lang="el-GR" altLang="el-GR" sz="1400">
              <a:solidFill>
                <a:srgbClr val="E7167E"/>
              </a:solidFill>
            </a:endParaRPr>
          </a:p>
        </p:txBody>
      </p:sp>
      <p:sp>
        <p:nvSpPr>
          <p:cNvPr id="12293" name="Text Box 5"/>
          <p:cNvSpPr txBox="1">
            <a:spLocks noChangeArrowheads="1"/>
          </p:cNvSpPr>
          <p:nvPr/>
        </p:nvSpPr>
        <p:spPr bwMode="auto">
          <a:xfrm>
            <a:off x="6367463" y="6437313"/>
            <a:ext cx="27828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l-GR" altLang="el-GR" sz="1400" b="1">
                <a:solidFill>
                  <a:srgbClr val="E7167E"/>
                </a:solidFill>
              </a:rPr>
              <a:t>ΤΑΞΗ Α’2  2</a:t>
            </a:r>
            <a:r>
              <a:rPr lang="el-GR" altLang="el-GR" sz="1400" b="1" baseline="30000">
                <a:solidFill>
                  <a:srgbClr val="E7167E"/>
                </a:solidFill>
              </a:rPr>
              <a:t>Ο</a:t>
            </a:r>
            <a:r>
              <a:rPr lang="el-GR" altLang="el-GR" sz="1400" b="1">
                <a:solidFill>
                  <a:srgbClr val="E7167E"/>
                </a:solidFill>
              </a:rPr>
              <a:t> ο Δ .Σ ΤΡΙΛΟΦΟΥ</a:t>
            </a:r>
            <a:endParaRPr lang="el-GR" altLang="el-GR" sz="1400">
              <a:solidFill>
                <a:srgbClr val="E7167E"/>
              </a:solidFill>
            </a:endParaRPr>
          </a:p>
        </p:txBody>
      </p:sp>
      <p:sp>
        <p:nvSpPr>
          <p:cNvPr id="12294" name="Rectangle 6"/>
          <p:cNvSpPr>
            <a:spLocks noGrp="1" noChangeArrowheads="1"/>
          </p:cNvSpPr>
          <p:nvPr>
            <p:ph type="body" idx="1"/>
          </p:nvPr>
        </p:nvSpPr>
        <p:spPr>
          <a:xfrm>
            <a:off x="468313" y="1343025"/>
            <a:ext cx="8229600" cy="4811713"/>
          </a:xfrm>
        </p:spPr>
        <p:txBody>
          <a:bodyPr/>
          <a:lstStyle/>
          <a:p>
            <a:pPr algn="ctr" eaLnBrk="1" hangingPunct="1">
              <a:buFontTx/>
              <a:buNone/>
            </a:pPr>
            <a:r>
              <a:rPr lang="el-GR" altLang="el-GR" smtClean="0">
                <a:solidFill>
                  <a:srgbClr val="E7167E"/>
                </a:solidFill>
              </a:rPr>
              <a:t>ΒΙΒΛΙΑ</a:t>
            </a:r>
          </a:p>
          <a:p>
            <a:pPr algn="ctr" eaLnBrk="1" hangingPunct="1">
              <a:buFontTx/>
              <a:buNone/>
            </a:pPr>
            <a:endParaRPr lang="el-GR" altLang="el-GR" smtClean="0">
              <a:solidFill>
                <a:srgbClr val="00588F"/>
              </a:solidFill>
            </a:endParaRPr>
          </a:p>
        </p:txBody>
      </p:sp>
      <p:pic>
        <p:nvPicPr>
          <p:cNvPr id="51208"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8838" y="1196975"/>
            <a:ext cx="1793875" cy="238125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51210"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5200" y="3881438"/>
            <a:ext cx="1581150" cy="208915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51214" name="Picture 14" descr="ΣΤΟ ΔΑΣΟΣ"/>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78513" y="4200525"/>
            <a:ext cx="1728787" cy="1682750"/>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51216" name="Picture 16" descr="filoi-fos-fanari"/>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78513" y="1268413"/>
            <a:ext cx="1878012" cy="2665412"/>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51221" name="Picture 21" descr="Μια άλλη μέρα θα νικήσεις εσύ! "/>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55975" y="3724275"/>
            <a:ext cx="1608138" cy="2230438"/>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12" name="Picture 10"/>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3577262" y="2035531"/>
            <a:ext cx="1165435" cy="1368120"/>
          </a:xfrm>
          <a:prstGeom prst="rect">
            <a:avLst/>
          </a:prstGeom>
          <a:noFill/>
          <a:ln w="9525">
            <a:solidFill>
              <a:srgbClr val="0000FF"/>
            </a:solidFill>
            <a:miter lim="800000"/>
            <a:headEnd/>
            <a:tailEnd/>
          </a:ln>
          <a:scene3d>
            <a:camera prst="orthographicFront">
              <a:rot lat="0" lon="0" rev="0"/>
            </a:camera>
            <a:lightRig rig="threePt" dir="t"/>
          </a:scene3d>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51208"/>
                                        </p:tgtEl>
                                      </p:cBhvr>
                                    </p:animEffect>
                                    <p:animScale>
                                      <p:cBhvr>
                                        <p:cTn id="7" dur="250" autoRev="1" fill="hold"/>
                                        <p:tgtEl>
                                          <p:spTgt spid="51208"/>
                                        </p:tgtEl>
                                      </p:cBhvr>
                                      <p:by x="105000" y="105000"/>
                                    </p:animScale>
                                  </p:childTnLst>
                                </p:cTn>
                              </p:par>
                            </p:childTnLst>
                          </p:cTn>
                        </p:par>
                      </p:childTnLst>
                    </p:cTn>
                  </p:par>
                  <p:par>
                    <p:cTn id="8" fill="hold" nodeType="clickPar">
                      <p:stCondLst>
                        <p:cond delay="indefinite"/>
                      </p:stCondLst>
                      <p:childTnLst>
                        <p:par>
                          <p:cTn id="9" fill="hold" nodeType="withGroup">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51210"/>
                                        </p:tgtEl>
                                      </p:cBhvr>
                                    </p:animEffect>
                                    <p:animScale>
                                      <p:cBhvr>
                                        <p:cTn id="12" dur="250" autoRev="1" fill="hold"/>
                                        <p:tgtEl>
                                          <p:spTgt spid="51210"/>
                                        </p:tgtEl>
                                      </p:cBhvr>
                                      <p:by x="105000" y="105000"/>
                                    </p:animScale>
                                  </p:childTnLst>
                                </p:cTn>
                              </p:par>
                            </p:childTnLst>
                          </p:cTn>
                        </p:par>
                      </p:childTnLst>
                    </p:cTn>
                  </p:par>
                  <p:par>
                    <p:cTn id="13" fill="hold" nodeType="clickPar">
                      <p:stCondLst>
                        <p:cond delay="indefinite"/>
                      </p:stCondLst>
                      <p:childTnLst>
                        <p:par>
                          <p:cTn id="14" fill="hold" nodeType="withGroup">
                            <p:stCondLst>
                              <p:cond delay="0"/>
                            </p:stCondLst>
                            <p:childTnLst>
                              <p:par>
                                <p:cTn id="15" presetID="26" presetClass="emph" presetSubtype="0" fill="hold" nodeType="clickEffect">
                                  <p:stCondLst>
                                    <p:cond delay="0"/>
                                  </p:stCondLst>
                                  <p:childTnLst>
                                    <p:animEffect transition="out" filter="fade">
                                      <p:cBhvr>
                                        <p:cTn id="16" dur="500" tmFilter="0, 0; .2, .5; .8, .5; 1, 0"/>
                                        <p:tgtEl>
                                          <p:spTgt spid="51216"/>
                                        </p:tgtEl>
                                      </p:cBhvr>
                                    </p:animEffect>
                                    <p:animScale>
                                      <p:cBhvr>
                                        <p:cTn id="17" dur="250" autoRev="1" fill="hold"/>
                                        <p:tgtEl>
                                          <p:spTgt spid="51216"/>
                                        </p:tgtEl>
                                      </p:cBhvr>
                                      <p:by x="105000" y="105000"/>
                                    </p:animScale>
                                  </p:childTnLst>
                                </p:cTn>
                              </p:par>
                            </p:childTnLst>
                          </p:cTn>
                        </p:par>
                      </p:childTnLst>
                    </p:cTn>
                  </p:par>
                  <p:par>
                    <p:cTn id="18" fill="hold" nodeType="clickPar">
                      <p:stCondLst>
                        <p:cond delay="indefinite"/>
                      </p:stCondLst>
                      <p:childTnLst>
                        <p:par>
                          <p:cTn id="19" fill="hold" nodeType="withGroup">
                            <p:stCondLst>
                              <p:cond delay="0"/>
                            </p:stCondLst>
                            <p:childTnLst>
                              <p:par>
                                <p:cTn id="20" presetID="26" presetClass="emph" presetSubtype="0" fill="hold" nodeType="clickEffect">
                                  <p:stCondLst>
                                    <p:cond delay="0"/>
                                  </p:stCondLst>
                                  <p:childTnLst>
                                    <p:animEffect transition="out" filter="fade">
                                      <p:cBhvr>
                                        <p:cTn id="21" dur="500" tmFilter="0, 0; .2, .5; .8, .5; 1, 0"/>
                                        <p:tgtEl>
                                          <p:spTgt spid="51214"/>
                                        </p:tgtEl>
                                      </p:cBhvr>
                                    </p:animEffect>
                                    <p:animScale>
                                      <p:cBhvr>
                                        <p:cTn id="22" dur="250" autoRev="1" fill="hold"/>
                                        <p:tgtEl>
                                          <p:spTgt spid="51214"/>
                                        </p:tgtEl>
                                      </p:cBhvr>
                                      <p:by x="105000" y="105000"/>
                                    </p:animScale>
                                  </p:childTnLst>
                                </p:cTn>
                              </p:par>
                            </p:childTnLst>
                          </p:cTn>
                        </p:par>
                      </p:childTnLst>
                    </p:cTn>
                  </p:par>
                  <p:par>
                    <p:cTn id="23" fill="hold" nodeType="clickPar">
                      <p:stCondLst>
                        <p:cond delay="indefinite"/>
                      </p:stCondLst>
                      <p:childTnLst>
                        <p:par>
                          <p:cTn id="24" fill="hold" nodeType="withGroup">
                            <p:stCondLst>
                              <p:cond delay="0"/>
                            </p:stCondLst>
                            <p:childTnLst>
                              <p:par>
                                <p:cTn id="25" presetID="26" presetClass="emph" presetSubtype="0" fill="hold" nodeType="clickEffect">
                                  <p:stCondLst>
                                    <p:cond delay="0"/>
                                  </p:stCondLst>
                                  <p:childTnLst>
                                    <p:animEffect transition="out" filter="fade">
                                      <p:cBhvr>
                                        <p:cTn id="26" dur="500" tmFilter="0, 0; .2, .5; .8, .5; 1, 0"/>
                                        <p:tgtEl>
                                          <p:spTgt spid="51221"/>
                                        </p:tgtEl>
                                      </p:cBhvr>
                                    </p:animEffect>
                                    <p:animScale>
                                      <p:cBhvr>
                                        <p:cTn id="27" dur="250" autoRev="1" fill="hold"/>
                                        <p:tgtEl>
                                          <p:spTgt spid="51221"/>
                                        </p:tgtEl>
                                      </p:cBhvr>
                                      <p:by x="105000" y="105000"/>
                                    </p:animScale>
                                  </p:childTnLst>
                                </p:cTn>
                              </p:par>
                            </p:childTnLst>
                          </p:cTn>
                        </p:par>
                      </p:childTnLst>
                    </p:cTn>
                  </p:par>
                  <p:par>
                    <p:cTn id="28" fill="hold" nodeType="clickPar">
                      <p:stCondLst>
                        <p:cond delay="indefinite"/>
                      </p:stCondLst>
                      <p:childTnLst>
                        <p:par>
                          <p:cTn id="29" fill="hold" nodeType="withGroup">
                            <p:stCondLst>
                              <p:cond delay="0"/>
                            </p:stCondLst>
                            <p:childTnLst>
                              <p:par>
                                <p:cTn id="30" presetID="26" presetClass="emph" presetSubtype="0" fill="hold" nodeType="clickEffect">
                                  <p:stCondLst>
                                    <p:cond delay="0"/>
                                  </p:stCondLst>
                                  <p:childTnLst>
                                    <p:animEffect transition="out" filter="fade">
                                      <p:cBhvr>
                                        <p:cTn id="31" dur="500" tmFilter="0, 0; .2, .5; .8, .5; 1, 0"/>
                                        <p:tgtEl>
                                          <p:spTgt spid="12"/>
                                        </p:tgtEl>
                                      </p:cBhvr>
                                    </p:animEffect>
                                    <p:animScale>
                                      <p:cBhvr>
                                        <p:cTn id="32" dur="250" autoRev="1" fill="hold"/>
                                        <p:tgtEl>
                                          <p:spTgt spid="1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top_gre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5913"/>
            <a:ext cx="9144000" cy="165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3"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4663" y="6165850"/>
            <a:ext cx="17272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Text Box 4"/>
          <p:cNvSpPr txBox="1">
            <a:spLocks noChangeArrowheads="1"/>
          </p:cNvSpPr>
          <p:nvPr/>
        </p:nvSpPr>
        <p:spPr bwMode="auto">
          <a:xfrm>
            <a:off x="0" y="6340475"/>
            <a:ext cx="406717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l-GR" altLang="el-GR" sz="1400" b="1">
                <a:solidFill>
                  <a:srgbClr val="E7167E"/>
                </a:solidFill>
              </a:rPr>
              <a:t>ΠΑΠΑΔΗΜΗΤΡΙΟΥ-ΔΟΔΟΥΤΖΗ ΕΛΕΥΘΕΡΙΑ</a:t>
            </a:r>
            <a:endParaRPr lang="en-US" altLang="el-GR" sz="1400" b="1">
              <a:solidFill>
                <a:srgbClr val="E7167E"/>
              </a:solidFill>
            </a:endParaRPr>
          </a:p>
          <a:p>
            <a:pPr eaLnBrk="1" hangingPunct="1">
              <a:spcBef>
                <a:spcPct val="0"/>
              </a:spcBef>
              <a:buFontTx/>
              <a:buNone/>
            </a:pPr>
            <a:r>
              <a:rPr lang="el-GR" altLang="el-GR" sz="1400" b="1">
                <a:solidFill>
                  <a:srgbClr val="E7167E"/>
                </a:solidFill>
              </a:rPr>
              <a:t>ΕΚΠΑΙΔΕΥΤΙΚΟΣ - ΜΟΥΣΙΚΟΣ</a:t>
            </a:r>
            <a:endParaRPr lang="el-GR" altLang="el-GR" sz="1400">
              <a:solidFill>
                <a:srgbClr val="E7167E"/>
              </a:solidFill>
            </a:endParaRPr>
          </a:p>
        </p:txBody>
      </p:sp>
      <p:sp>
        <p:nvSpPr>
          <p:cNvPr id="13317" name="Text Box 5"/>
          <p:cNvSpPr txBox="1">
            <a:spLocks noChangeArrowheads="1"/>
          </p:cNvSpPr>
          <p:nvPr/>
        </p:nvSpPr>
        <p:spPr bwMode="auto">
          <a:xfrm>
            <a:off x="6367463" y="6437313"/>
            <a:ext cx="27241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l-GR" altLang="el-GR" sz="1400" b="1">
                <a:solidFill>
                  <a:srgbClr val="E7167E"/>
                </a:solidFill>
              </a:rPr>
              <a:t>ΤΑΞΗ Α’2   2</a:t>
            </a:r>
            <a:r>
              <a:rPr lang="el-GR" altLang="el-GR" sz="1400" b="1" baseline="30000">
                <a:solidFill>
                  <a:srgbClr val="E7167E"/>
                </a:solidFill>
              </a:rPr>
              <a:t>Ο</a:t>
            </a:r>
            <a:r>
              <a:rPr lang="el-GR" altLang="el-GR" sz="1400" b="1">
                <a:solidFill>
                  <a:srgbClr val="E7167E"/>
                </a:solidFill>
              </a:rPr>
              <a:t>  Δ .Σ ΤΡΙΛΟΦΟΥ</a:t>
            </a:r>
            <a:endParaRPr lang="el-GR" altLang="el-GR" sz="1400">
              <a:solidFill>
                <a:srgbClr val="E7167E"/>
              </a:solidFill>
            </a:endParaRPr>
          </a:p>
        </p:txBody>
      </p:sp>
      <p:sp>
        <p:nvSpPr>
          <p:cNvPr id="13318" name="Rectangle 6"/>
          <p:cNvSpPr>
            <a:spLocks noGrp="1" noChangeArrowheads="1"/>
          </p:cNvSpPr>
          <p:nvPr>
            <p:ph type="body" idx="1"/>
          </p:nvPr>
        </p:nvSpPr>
        <p:spPr>
          <a:xfrm>
            <a:off x="468313" y="1125538"/>
            <a:ext cx="8229600" cy="5029200"/>
          </a:xfrm>
        </p:spPr>
        <p:txBody>
          <a:bodyPr/>
          <a:lstStyle/>
          <a:p>
            <a:pPr algn="ctr" eaLnBrk="1" hangingPunct="1">
              <a:lnSpc>
                <a:spcPct val="90000"/>
              </a:lnSpc>
              <a:buFontTx/>
              <a:buNone/>
            </a:pPr>
            <a:r>
              <a:rPr lang="el-GR" altLang="el-GR" sz="2800" u="sng" smtClean="0">
                <a:solidFill>
                  <a:srgbClr val="E7167E"/>
                </a:solidFill>
              </a:rPr>
              <a:t>Γ. ΠΕΡΙΒΑΛΛΟΝΤΙΚΗ ΑΓΩΓΗ</a:t>
            </a:r>
          </a:p>
          <a:p>
            <a:pPr eaLnBrk="1" hangingPunct="1">
              <a:lnSpc>
                <a:spcPct val="90000"/>
              </a:lnSpc>
            </a:pPr>
            <a:r>
              <a:rPr lang="el-GR" altLang="el-GR" sz="2800" smtClean="0">
                <a:solidFill>
                  <a:schemeClr val="bg1"/>
                </a:solidFill>
              </a:rPr>
              <a:t>Ευαισθητοποίηση για τα είδη των άγριων φυτών και ζώων</a:t>
            </a:r>
          </a:p>
          <a:p>
            <a:pPr algn="just" eaLnBrk="1" hangingPunct="1">
              <a:lnSpc>
                <a:spcPct val="90000"/>
              </a:lnSpc>
              <a:buFontTx/>
              <a:buNone/>
            </a:pPr>
            <a:r>
              <a:rPr lang="el-GR" altLang="el-GR" sz="2800" smtClean="0">
                <a:solidFill>
                  <a:srgbClr val="00588F"/>
                </a:solidFill>
              </a:rPr>
              <a:t>		</a:t>
            </a:r>
            <a:r>
              <a:rPr lang="el-GR" altLang="el-GR" sz="1800" smtClean="0">
                <a:solidFill>
                  <a:srgbClr val="00588F"/>
                </a:solidFill>
              </a:rPr>
              <a:t>-Τα παιδιά γνώρισαν την άγρια ζωή και ενημερώθηκαν για τις δράσεις του ΑΡΚΤΟΥΡΟΥ (ελληνική περιβαλλοντική οργάνωση στις περιοχές της Πίνδου, του Γράμμου, της Ροδόπης, του Βόρα, του Βέρνου και του Βαρνούντα). Σκοπός της να προστατέψει την άγρια ζωή και το φυσικό περιβάλλον των Βαλκανίων. 	</a:t>
            </a:r>
          </a:p>
          <a:p>
            <a:pPr algn="just" eaLnBrk="1" hangingPunct="1">
              <a:lnSpc>
                <a:spcPct val="90000"/>
              </a:lnSpc>
              <a:buFontTx/>
              <a:buNone/>
            </a:pPr>
            <a:r>
              <a:rPr lang="el-GR" altLang="el-GR" sz="1800" smtClean="0">
                <a:solidFill>
                  <a:srgbClr val="00588F"/>
                </a:solidFill>
              </a:rPr>
              <a:t>		-Έμαθαν για το πιο απειλούμενο χερσαίο θηλαστικό της Ευρώπης, την καφέ αρκούδα και τα δάση που κατοικεί. Επίσης για το άγριο θηλαστικό τον λύκο που ζει σε αγέλες και έχει πλέον εξαφανιστεί σε 14 χώρες της Ευρώπης, όπως και για άλλα απειλούμενα είδη ζώων και πουλιών. </a:t>
            </a:r>
          </a:p>
          <a:p>
            <a:pPr algn="just" eaLnBrk="1" hangingPunct="1">
              <a:lnSpc>
                <a:spcPct val="90000"/>
              </a:lnSpc>
              <a:buFontTx/>
              <a:buNone/>
            </a:pPr>
            <a:r>
              <a:rPr lang="el-GR" altLang="el-GR" sz="1800" smtClean="0">
                <a:solidFill>
                  <a:srgbClr val="00588F"/>
                </a:solidFill>
              </a:rPr>
              <a:t>		-Δημιούργησαν ομαδικά ένα βιβλίο με πληροφορίες για τα είδη των ζώων που απειλούνται και το εικονογράφησαν με δικές τους ζωγραφιές.</a:t>
            </a:r>
            <a:endParaRPr lang="en-US" altLang="el-GR" sz="1800" smtClean="0">
              <a:solidFill>
                <a:srgbClr val="00588F"/>
              </a:solidFill>
            </a:endParaRPr>
          </a:p>
          <a:p>
            <a:pPr algn="just" eaLnBrk="1" hangingPunct="1">
              <a:lnSpc>
                <a:spcPct val="90000"/>
              </a:lnSpc>
              <a:buFontTx/>
              <a:buNone/>
            </a:pPr>
            <a:r>
              <a:rPr lang="en-US" altLang="el-GR" sz="1800" smtClean="0">
                <a:solidFill>
                  <a:srgbClr val="00588F"/>
                </a:solidFill>
              </a:rPr>
              <a:t>              -</a:t>
            </a:r>
            <a:r>
              <a:rPr lang="el-GR" altLang="el-GR" sz="1800" smtClean="0">
                <a:solidFill>
                  <a:srgbClr val="00588F"/>
                </a:solidFill>
              </a:rPr>
              <a:t>Γράψαμε κανόνες για την προστασία του δάσους με στόχο την ευαισθητοποίηση και την  οικολογική συνείδηση.</a:t>
            </a:r>
          </a:p>
          <a:p>
            <a:pPr eaLnBrk="1" hangingPunct="1">
              <a:lnSpc>
                <a:spcPct val="90000"/>
              </a:lnSpc>
              <a:buFontTx/>
              <a:buNone/>
            </a:pPr>
            <a:endParaRPr lang="el-GR" altLang="el-GR" sz="1800" smtClean="0">
              <a:solidFill>
                <a:srgbClr val="00588F"/>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top_gre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5913"/>
            <a:ext cx="9144000" cy="165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3"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4663" y="6165850"/>
            <a:ext cx="17272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Text Box 4"/>
          <p:cNvSpPr txBox="1">
            <a:spLocks noChangeArrowheads="1"/>
          </p:cNvSpPr>
          <p:nvPr/>
        </p:nvSpPr>
        <p:spPr bwMode="auto">
          <a:xfrm>
            <a:off x="0" y="6340475"/>
            <a:ext cx="406717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l-GR" altLang="el-GR" sz="1400" b="1">
                <a:solidFill>
                  <a:srgbClr val="E7167E"/>
                </a:solidFill>
              </a:rPr>
              <a:t>ΠΑΠΑΔΗΜΗΤΡΙΟΥ-ΔΟΔΟΥΤΖΗ ΕΛΕΥΘΕΡΙΑ</a:t>
            </a:r>
            <a:endParaRPr lang="en-US" altLang="el-GR" sz="1400" b="1">
              <a:solidFill>
                <a:srgbClr val="E7167E"/>
              </a:solidFill>
            </a:endParaRPr>
          </a:p>
          <a:p>
            <a:pPr eaLnBrk="1" hangingPunct="1">
              <a:spcBef>
                <a:spcPct val="0"/>
              </a:spcBef>
              <a:buFontTx/>
              <a:buNone/>
            </a:pPr>
            <a:r>
              <a:rPr lang="el-GR" altLang="el-GR" sz="1400" b="1">
                <a:solidFill>
                  <a:srgbClr val="E7167E"/>
                </a:solidFill>
              </a:rPr>
              <a:t>ΕΚΠΑΙΔΕΥΤΙΚΟΣ - ΜΟΥΣΙΚΟΣ</a:t>
            </a:r>
            <a:endParaRPr lang="el-GR" altLang="el-GR" sz="1400">
              <a:solidFill>
                <a:srgbClr val="E7167E"/>
              </a:solidFill>
            </a:endParaRPr>
          </a:p>
        </p:txBody>
      </p:sp>
      <p:sp>
        <p:nvSpPr>
          <p:cNvPr id="14341" name="Text Box 5"/>
          <p:cNvSpPr txBox="1">
            <a:spLocks noChangeArrowheads="1"/>
          </p:cNvSpPr>
          <p:nvPr/>
        </p:nvSpPr>
        <p:spPr bwMode="auto">
          <a:xfrm>
            <a:off x="6367463" y="6437313"/>
            <a:ext cx="26241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l-GR" altLang="el-GR" sz="1400" b="1">
                <a:solidFill>
                  <a:srgbClr val="E7167E"/>
                </a:solidFill>
              </a:rPr>
              <a:t>ΤΑΞΗ Α’2  2</a:t>
            </a:r>
            <a:r>
              <a:rPr lang="el-GR" altLang="el-GR" sz="1400" b="1" baseline="30000">
                <a:solidFill>
                  <a:srgbClr val="E7167E"/>
                </a:solidFill>
              </a:rPr>
              <a:t>Ο</a:t>
            </a:r>
            <a:r>
              <a:rPr lang="el-GR" altLang="el-GR" sz="1400" b="1">
                <a:solidFill>
                  <a:srgbClr val="E7167E"/>
                </a:solidFill>
              </a:rPr>
              <a:t> Δ .Σ ΤΡΙΛΟΦΟΥ</a:t>
            </a:r>
            <a:endParaRPr lang="el-GR" altLang="el-GR" sz="1400">
              <a:solidFill>
                <a:srgbClr val="E7167E"/>
              </a:solidFill>
            </a:endParaRPr>
          </a:p>
        </p:txBody>
      </p:sp>
      <p:sp>
        <p:nvSpPr>
          <p:cNvPr id="14342" name="Rectangle 6"/>
          <p:cNvSpPr>
            <a:spLocks noGrp="1" noChangeArrowheads="1"/>
          </p:cNvSpPr>
          <p:nvPr>
            <p:ph type="body" idx="1"/>
          </p:nvPr>
        </p:nvSpPr>
        <p:spPr>
          <a:xfrm>
            <a:off x="468313" y="1196975"/>
            <a:ext cx="8229600" cy="4525963"/>
          </a:xfrm>
        </p:spPr>
        <p:txBody>
          <a:bodyPr/>
          <a:lstStyle/>
          <a:p>
            <a:pPr algn="ctr" eaLnBrk="1" hangingPunct="1">
              <a:buFontTx/>
              <a:buNone/>
            </a:pPr>
            <a:r>
              <a:rPr lang="el-GR" altLang="el-GR" smtClean="0">
                <a:solidFill>
                  <a:srgbClr val="E7167E"/>
                </a:solidFill>
              </a:rPr>
              <a:t>ΑΡΚΤΟΥΡΟΣ</a:t>
            </a:r>
          </a:p>
        </p:txBody>
      </p:sp>
      <p:sp>
        <p:nvSpPr>
          <p:cNvPr id="14343" name="AutoShape 9" descr="ANd9GcRz-H_KMqgO5rntDx02jERy7YxoO7_2aL5YRk37W423LHL_LsHn1g"/>
          <p:cNvSpPr>
            <a:spLocks noChangeAspect="1" noChangeArrowheads="1"/>
          </p:cNvSpPr>
          <p:nvPr/>
        </p:nvSpPr>
        <p:spPr bwMode="auto">
          <a:xfrm>
            <a:off x="155575" y="460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l-GR" altLang="el-GR" sz="1800"/>
          </a:p>
        </p:txBody>
      </p:sp>
      <p:sp>
        <p:nvSpPr>
          <p:cNvPr id="14344" name="AutoShape 11" descr="250px-Arktouros_gr_ver"/>
          <p:cNvSpPr>
            <a:spLocks noChangeAspect="1" noChangeArrowheads="1"/>
          </p:cNvSpPr>
          <p:nvPr/>
        </p:nvSpPr>
        <p:spPr bwMode="auto">
          <a:xfrm>
            <a:off x="155575" y="460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l-GR" altLang="el-GR" sz="1800"/>
          </a:p>
        </p:txBody>
      </p:sp>
      <p:sp>
        <p:nvSpPr>
          <p:cNvPr id="14345" name="AutoShape 13" descr="ANd9GcQTPPJCiC3p0l2cBJV8r8hlKfwC_BzERhMyDj9tzOnRM_UwMvnkNA"/>
          <p:cNvSpPr>
            <a:spLocks noChangeAspect="1" noChangeArrowheads="1"/>
          </p:cNvSpPr>
          <p:nvPr/>
        </p:nvSpPr>
        <p:spPr bwMode="auto">
          <a:xfrm>
            <a:off x="155575" y="460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l-GR" altLang="el-GR" sz="1800"/>
          </a:p>
        </p:txBody>
      </p:sp>
      <p:sp>
        <p:nvSpPr>
          <p:cNvPr id="14346" name="AutoShape 15" descr="ARCTUROS-K2-LOGO_sm"/>
          <p:cNvSpPr>
            <a:spLocks noChangeAspect="1" noChangeArrowheads="1"/>
          </p:cNvSpPr>
          <p:nvPr/>
        </p:nvSpPr>
        <p:spPr bwMode="auto">
          <a:xfrm>
            <a:off x="155575" y="460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l-GR" altLang="el-GR" sz="1800"/>
          </a:p>
        </p:txBody>
      </p:sp>
      <p:sp>
        <p:nvSpPr>
          <p:cNvPr id="14347" name="AutoShape 17" descr="ANd9GcR1eOlL5CkjhHqSq1bBIrxoPROy6fAh7_VxWRtkqpyM3v5h7YaL1g"/>
          <p:cNvSpPr>
            <a:spLocks noChangeAspect="1" noChangeArrowheads="1"/>
          </p:cNvSpPr>
          <p:nvPr/>
        </p:nvSpPr>
        <p:spPr bwMode="auto">
          <a:xfrm>
            <a:off x="155575" y="460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l-GR" altLang="el-GR" sz="1800"/>
          </a:p>
        </p:txBody>
      </p:sp>
      <p:pic>
        <p:nvPicPr>
          <p:cNvPr id="58386" name="Picture 18" descr="Εικόνα 0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2363" y="1773238"/>
            <a:ext cx="3382962" cy="396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87" name="Picture 19" descr="Εικόνα 0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8888" y="1773238"/>
            <a:ext cx="3598862" cy="396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58387"/>
                                        </p:tgtEl>
                                        <p:attrNameLst>
                                          <p:attrName>style.visibility</p:attrName>
                                        </p:attrNameLst>
                                      </p:cBhvr>
                                      <p:to>
                                        <p:strVal val="visible"/>
                                      </p:to>
                                    </p:set>
                                    <p:animEffect transition="in" filter="dissolve">
                                      <p:cBhvr>
                                        <p:cTn id="7" dur="500"/>
                                        <p:tgtEl>
                                          <p:spTgt spid="5838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58386"/>
                                        </p:tgtEl>
                                        <p:attrNameLst>
                                          <p:attrName>style.visibility</p:attrName>
                                        </p:attrNameLst>
                                      </p:cBhvr>
                                      <p:to>
                                        <p:strVal val="visible"/>
                                      </p:to>
                                    </p:set>
                                    <p:animEffect transition="in" filter="dissolve">
                                      <p:cBhvr>
                                        <p:cTn id="12" dur="500"/>
                                        <p:tgtEl>
                                          <p:spTgt spid="58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top_gre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5913"/>
            <a:ext cx="9144000" cy="165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3"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4663" y="6165850"/>
            <a:ext cx="17272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Text Box 4"/>
          <p:cNvSpPr txBox="1">
            <a:spLocks noChangeArrowheads="1"/>
          </p:cNvSpPr>
          <p:nvPr/>
        </p:nvSpPr>
        <p:spPr bwMode="auto">
          <a:xfrm>
            <a:off x="0" y="6340475"/>
            <a:ext cx="406717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l-GR" altLang="el-GR" sz="1400" b="1">
                <a:solidFill>
                  <a:srgbClr val="E7167E"/>
                </a:solidFill>
              </a:rPr>
              <a:t>ΠΑΠΑΔΗΜΗΤΡΙΟΥ-ΔΟΔΟΥΤΖΗ ΕΛΕΥΘΕΡΙΑ</a:t>
            </a:r>
            <a:endParaRPr lang="en-US" altLang="el-GR" sz="1400" b="1">
              <a:solidFill>
                <a:srgbClr val="E7167E"/>
              </a:solidFill>
            </a:endParaRPr>
          </a:p>
          <a:p>
            <a:pPr eaLnBrk="1" hangingPunct="1">
              <a:spcBef>
                <a:spcPct val="0"/>
              </a:spcBef>
              <a:buFontTx/>
              <a:buNone/>
            </a:pPr>
            <a:r>
              <a:rPr lang="el-GR" altLang="el-GR" sz="1400" b="1">
                <a:solidFill>
                  <a:srgbClr val="E7167E"/>
                </a:solidFill>
              </a:rPr>
              <a:t>ΕΚΠΑΙΔΕΥΤΙΚΟΣ - ΜΟΥΣΙΚΟΣ</a:t>
            </a:r>
            <a:endParaRPr lang="el-GR" altLang="el-GR" sz="1400">
              <a:solidFill>
                <a:srgbClr val="E7167E"/>
              </a:solidFill>
            </a:endParaRPr>
          </a:p>
        </p:txBody>
      </p:sp>
      <p:sp>
        <p:nvSpPr>
          <p:cNvPr id="15365" name="Text Box 5"/>
          <p:cNvSpPr txBox="1">
            <a:spLocks noChangeArrowheads="1"/>
          </p:cNvSpPr>
          <p:nvPr/>
        </p:nvSpPr>
        <p:spPr bwMode="auto">
          <a:xfrm>
            <a:off x="6367463" y="6437313"/>
            <a:ext cx="26908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l-GR" altLang="el-GR" sz="1400" b="1">
                <a:solidFill>
                  <a:srgbClr val="E7167E"/>
                </a:solidFill>
              </a:rPr>
              <a:t>ΤΑΞΗ Α’2   2ο Δ .Σ ΤΡΙΛΟΦΟΥ</a:t>
            </a:r>
            <a:endParaRPr lang="el-GR" altLang="el-GR" sz="1400">
              <a:solidFill>
                <a:srgbClr val="E7167E"/>
              </a:solidFill>
            </a:endParaRPr>
          </a:p>
        </p:txBody>
      </p:sp>
      <p:sp>
        <p:nvSpPr>
          <p:cNvPr id="15366" name="Rectangle 6"/>
          <p:cNvSpPr>
            <a:spLocks noGrp="1" noChangeArrowheads="1"/>
          </p:cNvSpPr>
          <p:nvPr>
            <p:ph type="body" idx="1"/>
          </p:nvPr>
        </p:nvSpPr>
        <p:spPr>
          <a:xfrm>
            <a:off x="468313" y="1628775"/>
            <a:ext cx="8229600" cy="4525963"/>
          </a:xfrm>
        </p:spPr>
        <p:txBody>
          <a:bodyPr/>
          <a:lstStyle/>
          <a:p>
            <a:pPr algn="ctr" eaLnBrk="1" hangingPunct="1">
              <a:buFontTx/>
              <a:buNone/>
            </a:pPr>
            <a:r>
              <a:rPr lang="el-GR" altLang="el-GR" smtClean="0">
                <a:solidFill>
                  <a:srgbClr val="E7167E"/>
                </a:solidFill>
              </a:rPr>
              <a:t>ΚΑΝΟΝΕΣ ΤΟΥ ΔΑΣΟΥΣ</a:t>
            </a:r>
          </a:p>
        </p:txBody>
      </p:sp>
      <p:pic>
        <p:nvPicPr>
          <p:cNvPr id="66567" name="Picture 7" descr="Εικόνα 0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3" y="2420938"/>
            <a:ext cx="1968500" cy="2708275"/>
          </a:xfrm>
          <a:prstGeom prst="rect">
            <a:avLst/>
          </a:prstGeom>
          <a:noFill/>
          <a:ln w="25400">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66568"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27763" y="2795588"/>
            <a:ext cx="2654300" cy="1958975"/>
          </a:xfrm>
          <a:prstGeom prst="rect">
            <a:avLst/>
          </a:prstGeom>
          <a:noFill/>
          <a:ln w="25400">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10"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32138" y="2795588"/>
            <a:ext cx="2620962" cy="1958975"/>
          </a:xfrm>
          <a:prstGeom prst="rect">
            <a:avLst/>
          </a:prstGeom>
          <a:noFill/>
          <a:ln w="25400">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2" name="Ορθογώνιο 1"/>
          <p:cNvSpPr/>
          <p:nvPr/>
        </p:nvSpPr>
        <p:spPr>
          <a:xfrm>
            <a:off x="4787900" y="4581525"/>
            <a:ext cx="647700" cy="17303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66568"/>
                                        </p:tgtEl>
                                        <p:attrNameLst>
                                          <p:attrName>style.visibility</p:attrName>
                                        </p:attrNameLst>
                                      </p:cBhvr>
                                      <p:to>
                                        <p:strVal val="visible"/>
                                      </p:to>
                                    </p:set>
                                    <p:animEffect transition="in" filter="wedge">
                                      <p:cBhvr>
                                        <p:cTn id="7" dur="2000"/>
                                        <p:tgtEl>
                                          <p:spTgt spid="6656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nodeType="clickEffect">
                                  <p:stCondLst>
                                    <p:cond delay="0"/>
                                  </p:stCondLst>
                                  <p:childTnLst>
                                    <p:set>
                                      <p:cBhvr>
                                        <p:cTn id="11" dur="1" fill="hold">
                                          <p:stCondLst>
                                            <p:cond delay="0"/>
                                          </p:stCondLst>
                                        </p:cTn>
                                        <p:tgtEl>
                                          <p:spTgt spid="66567"/>
                                        </p:tgtEl>
                                        <p:attrNameLst>
                                          <p:attrName>style.visibility</p:attrName>
                                        </p:attrNameLst>
                                      </p:cBhvr>
                                      <p:to>
                                        <p:strVal val="visible"/>
                                      </p:to>
                                    </p:set>
                                    <p:animEffect transition="in" filter="wedge">
                                      <p:cBhvr>
                                        <p:cTn id="12" dur="2000"/>
                                        <p:tgtEl>
                                          <p:spTgt spid="6656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edge">
                                      <p:cBhvr>
                                        <p:cTn id="1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top_gre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5913"/>
            <a:ext cx="9144000" cy="165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3"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4663" y="6165850"/>
            <a:ext cx="17272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Text Box 4"/>
          <p:cNvSpPr txBox="1">
            <a:spLocks noChangeArrowheads="1"/>
          </p:cNvSpPr>
          <p:nvPr/>
        </p:nvSpPr>
        <p:spPr bwMode="auto">
          <a:xfrm>
            <a:off x="0" y="6340475"/>
            <a:ext cx="406717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l-GR" altLang="el-GR" sz="1400" b="1">
                <a:solidFill>
                  <a:srgbClr val="E7167E"/>
                </a:solidFill>
              </a:rPr>
              <a:t>ΠΑΠΑΔΗΜΗΤΡΙΟΥ-ΔΟΔΟΥΤΖΗ ΕΛΕΥΘΕΡΙΑ</a:t>
            </a:r>
            <a:endParaRPr lang="en-US" altLang="el-GR" sz="1400" b="1">
              <a:solidFill>
                <a:srgbClr val="E7167E"/>
              </a:solidFill>
            </a:endParaRPr>
          </a:p>
          <a:p>
            <a:pPr eaLnBrk="1" hangingPunct="1">
              <a:spcBef>
                <a:spcPct val="0"/>
              </a:spcBef>
              <a:buFontTx/>
              <a:buNone/>
            </a:pPr>
            <a:r>
              <a:rPr lang="el-GR" altLang="el-GR" sz="1400" b="1">
                <a:solidFill>
                  <a:srgbClr val="E7167E"/>
                </a:solidFill>
              </a:rPr>
              <a:t>ΕΚΠΑΙΔΕΥΤΙΚΟΣ - ΜΟΥΣΙΚΟΣ</a:t>
            </a:r>
            <a:endParaRPr lang="el-GR" altLang="el-GR" sz="1400">
              <a:solidFill>
                <a:srgbClr val="E7167E"/>
              </a:solidFill>
            </a:endParaRPr>
          </a:p>
        </p:txBody>
      </p:sp>
      <p:sp>
        <p:nvSpPr>
          <p:cNvPr id="16389" name="Text Box 5"/>
          <p:cNvSpPr txBox="1">
            <a:spLocks noChangeArrowheads="1"/>
          </p:cNvSpPr>
          <p:nvPr/>
        </p:nvSpPr>
        <p:spPr bwMode="auto">
          <a:xfrm>
            <a:off x="6367463" y="6437313"/>
            <a:ext cx="26400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l-GR" altLang="el-GR" sz="1400" b="1">
                <a:solidFill>
                  <a:srgbClr val="E7167E"/>
                </a:solidFill>
              </a:rPr>
              <a:t>ΤΑΞΗ Α’2  2ο Δ .Σ ΤΡΙΛΟΦΟΥ</a:t>
            </a:r>
            <a:endParaRPr lang="el-GR" altLang="el-GR" sz="1400">
              <a:solidFill>
                <a:srgbClr val="E7167E"/>
              </a:solidFill>
            </a:endParaRPr>
          </a:p>
        </p:txBody>
      </p:sp>
      <p:sp>
        <p:nvSpPr>
          <p:cNvPr id="16390" name="Rectangle 6"/>
          <p:cNvSpPr>
            <a:spLocks noGrp="1" noChangeArrowheads="1"/>
          </p:cNvSpPr>
          <p:nvPr>
            <p:ph type="body" idx="1"/>
          </p:nvPr>
        </p:nvSpPr>
        <p:spPr>
          <a:xfrm>
            <a:off x="457200" y="1374775"/>
            <a:ext cx="8229600" cy="4525963"/>
          </a:xfrm>
        </p:spPr>
        <p:txBody>
          <a:bodyPr/>
          <a:lstStyle/>
          <a:p>
            <a:pPr algn="ctr" eaLnBrk="1" hangingPunct="1">
              <a:buFontTx/>
              <a:buNone/>
            </a:pPr>
            <a:r>
              <a:rPr lang="el-GR" altLang="el-GR" smtClean="0">
                <a:solidFill>
                  <a:srgbClr val="E7167E"/>
                </a:solidFill>
              </a:rPr>
              <a:t>ΒΙΝΤΕΟ – ΤΟ ΔΕΝΤΡΟ ΠΟΥ ΕΔΙΝΕ</a:t>
            </a:r>
          </a:p>
          <a:p>
            <a:pPr algn="ctr" eaLnBrk="1" hangingPunct="1">
              <a:buFontTx/>
              <a:buNone/>
            </a:pPr>
            <a:r>
              <a:rPr lang="en-US" altLang="el-GR" sz="1800" smtClean="0">
                <a:solidFill>
                  <a:srgbClr val="E7167E"/>
                </a:solidFill>
                <a:hlinkClick r:id="rId4"/>
              </a:rPr>
              <a:t>https://www.youtube.com/watch?v=if_PTrX1dNA</a:t>
            </a:r>
            <a:endParaRPr lang="el-GR" altLang="el-GR" sz="1800" smtClean="0">
              <a:solidFill>
                <a:srgbClr val="E7167E"/>
              </a:solidFill>
            </a:endParaRPr>
          </a:p>
          <a:p>
            <a:pPr algn="ctr" eaLnBrk="1" hangingPunct="1">
              <a:buFontTx/>
              <a:buNone/>
            </a:pPr>
            <a:endParaRPr lang="el-GR" altLang="el-GR" sz="1800" smtClean="0">
              <a:solidFill>
                <a:srgbClr val="E7167E"/>
              </a:solidFill>
            </a:endParaRPr>
          </a:p>
        </p:txBody>
      </p:sp>
      <p:pic>
        <p:nvPicPr>
          <p:cNvPr id="66567"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8988" y="2997200"/>
            <a:ext cx="5113337" cy="2863850"/>
          </a:xfrm>
          <a:prstGeom prst="rect">
            <a:avLst/>
          </a:prstGeom>
          <a:noFill/>
          <a:ln w="25400">
            <a:solidFill>
              <a:srgbClr val="0000FF"/>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66567"/>
                                        </p:tgtEl>
                                        <p:attrNameLst>
                                          <p:attrName>style.visibility</p:attrName>
                                        </p:attrNameLst>
                                      </p:cBhvr>
                                      <p:to>
                                        <p:strVal val="visible"/>
                                      </p:to>
                                    </p:set>
                                    <p:animEffect transition="in" filter="wedge">
                                      <p:cBhvr>
                                        <p:cTn id="7" dur="2000"/>
                                        <p:tgtEl>
                                          <p:spTgt spid="665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top_gre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5913"/>
            <a:ext cx="9144000" cy="165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3"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4663" y="6165850"/>
            <a:ext cx="17272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Text Box 4"/>
          <p:cNvSpPr txBox="1">
            <a:spLocks noChangeArrowheads="1"/>
          </p:cNvSpPr>
          <p:nvPr/>
        </p:nvSpPr>
        <p:spPr bwMode="auto">
          <a:xfrm>
            <a:off x="0" y="6340475"/>
            <a:ext cx="406717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l-GR" altLang="el-GR" sz="1400" b="1">
                <a:solidFill>
                  <a:srgbClr val="E7167E"/>
                </a:solidFill>
              </a:rPr>
              <a:t>ΠΑΠΑΔΗΜΗΤΡΙΟΥ-ΔΟΔΟΥΤΖΗ ΕΛΕΥΘΕΡΙΑ</a:t>
            </a:r>
            <a:endParaRPr lang="en-US" altLang="el-GR" sz="1400" b="1">
              <a:solidFill>
                <a:srgbClr val="E7167E"/>
              </a:solidFill>
            </a:endParaRPr>
          </a:p>
          <a:p>
            <a:pPr eaLnBrk="1" hangingPunct="1">
              <a:spcBef>
                <a:spcPct val="0"/>
              </a:spcBef>
              <a:buFontTx/>
              <a:buNone/>
            </a:pPr>
            <a:r>
              <a:rPr lang="el-GR" altLang="el-GR" sz="1400" b="1">
                <a:solidFill>
                  <a:srgbClr val="E7167E"/>
                </a:solidFill>
              </a:rPr>
              <a:t>ΕΚΠΑΙΔΕΥΤΙΚΟΣ - ΜΟΥΣΙΚΟΣ</a:t>
            </a:r>
            <a:endParaRPr lang="el-GR" altLang="el-GR" sz="1400">
              <a:solidFill>
                <a:srgbClr val="E7167E"/>
              </a:solidFill>
            </a:endParaRPr>
          </a:p>
        </p:txBody>
      </p:sp>
      <p:sp>
        <p:nvSpPr>
          <p:cNvPr id="17413" name="Text Box 5"/>
          <p:cNvSpPr txBox="1">
            <a:spLocks noChangeArrowheads="1"/>
          </p:cNvSpPr>
          <p:nvPr/>
        </p:nvSpPr>
        <p:spPr bwMode="auto">
          <a:xfrm>
            <a:off x="6367463" y="6437313"/>
            <a:ext cx="26400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l-GR" altLang="el-GR" sz="1400" b="1">
                <a:solidFill>
                  <a:srgbClr val="E7167E"/>
                </a:solidFill>
              </a:rPr>
              <a:t>ΤΑΞΗ Α’2  2ο Δ .Σ ΤΡΙΛΟΦΟΥ</a:t>
            </a:r>
            <a:endParaRPr lang="el-GR" altLang="el-GR" sz="1400">
              <a:solidFill>
                <a:srgbClr val="E7167E"/>
              </a:solidFill>
            </a:endParaRPr>
          </a:p>
        </p:txBody>
      </p:sp>
      <p:sp>
        <p:nvSpPr>
          <p:cNvPr id="17414" name="Rectangle 6"/>
          <p:cNvSpPr>
            <a:spLocks noGrp="1" noChangeArrowheads="1"/>
          </p:cNvSpPr>
          <p:nvPr>
            <p:ph type="body" idx="1"/>
          </p:nvPr>
        </p:nvSpPr>
        <p:spPr>
          <a:xfrm>
            <a:off x="457200" y="1374775"/>
            <a:ext cx="8229600" cy="4525963"/>
          </a:xfrm>
        </p:spPr>
        <p:txBody>
          <a:bodyPr/>
          <a:lstStyle/>
          <a:p>
            <a:pPr algn="ctr" eaLnBrk="1" hangingPunct="1">
              <a:buFontTx/>
              <a:buNone/>
            </a:pPr>
            <a:r>
              <a:rPr lang="el-GR" altLang="el-GR" smtClean="0">
                <a:solidFill>
                  <a:srgbClr val="E7167E"/>
                </a:solidFill>
              </a:rPr>
              <a:t>ΑΝΙΜΑΤΙΟΝ – ΔΙΑΦΟΡΕΤΙΚΟΤΗΤΑ</a:t>
            </a:r>
          </a:p>
          <a:p>
            <a:pPr algn="ctr" eaLnBrk="1" hangingPunct="1">
              <a:buFontTx/>
              <a:buNone/>
            </a:pPr>
            <a:r>
              <a:rPr lang="en-US" altLang="el-GR" sz="2000" smtClean="0">
                <a:solidFill>
                  <a:srgbClr val="E7167E"/>
                </a:solidFill>
                <a:hlinkClick r:id="rId4"/>
              </a:rPr>
              <a:t>https://www.youtube.com/watch?v=1lEre31n2iY&amp;feature=emb_logo</a:t>
            </a:r>
            <a:endParaRPr lang="el-GR" altLang="el-GR" sz="2000" smtClean="0">
              <a:solidFill>
                <a:srgbClr val="E7167E"/>
              </a:solidFill>
            </a:endParaRPr>
          </a:p>
          <a:p>
            <a:pPr algn="ctr" eaLnBrk="1" hangingPunct="1">
              <a:buFontTx/>
              <a:buNone/>
            </a:pPr>
            <a:r>
              <a:rPr lang="en-US" altLang="el-GR" sz="2000" smtClean="0">
                <a:solidFill>
                  <a:srgbClr val="E7167E"/>
                </a:solidFill>
                <a:hlinkClick r:id="rId5"/>
              </a:rPr>
              <a:t>https://www.youtube.com/watch?v=Icx7hBWeULM&amp;feature=emb_logo</a:t>
            </a:r>
            <a:endParaRPr lang="el-GR" altLang="el-GR" sz="2000" smtClean="0">
              <a:solidFill>
                <a:srgbClr val="E7167E"/>
              </a:solidFill>
            </a:endParaRPr>
          </a:p>
          <a:p>
            <a:pPr algn="ctr" eaLnBrk="1" hangingPunct="1">
              <a:buFontTx/>
              <a:buNone/>
            </a:pPr>
            <a:r>
              <a:rPr lang="en-US" altLang="el-GR" sz="2000" smtClean="0">
                <a:solidFill>
                  <a:srgbClr val="E7167E"/>
                </a:solidFill>
                <a:hlinkClick r:id="rId6"/>
              </a:rPr>
              <a:t>https://www.youtube.com/watch?v=WjqiU5FgsYc&amp;feature=emb_logo</a:t>
            </a:r>
            <a:endParaRPr lang="el-GR" altLang="el-GR" sz="2000" smtClean="0">
              <a:solidFill>
                <a:srgbClr val="E7167E"/>
              </a:solidFill>
            </a:endParaRPr>
          </a:p>
          <a:p>
            <a:pPr algn="ctr" eaLnBrk="1" hangingPunct="1">
              <a:buFontTx/>
              <a:buNone/>
            </a:pPr>
            <a:endParaRPr lang="el-GR" altLang="el-GR" sz="2000" smtClean="0">
              <a:solidFill>
                <a:srgbClr val="E7167E"/>
              </a:solidFill>
            </a:endParaRPr>
          </a:p>
          <a:p>
            <a:pPr algn="ctr" eaLnBrk="1" hangingPunct="1">
              <a:buFontTx/>
              <a:buNone/>
            </a:pPr>
            <a:endParaRPr lang="el-GR" altLang="el-GR" sz="2000" smtClean="0">
              <a:solidFill>
                <a:srgbClr val="E7167E"/>
              </a:solidFill>
            </a:endParaRPr>
          </a:p>
          <a:p>
            <a:pPr algn="ctr" eaLnBrk="1" hangingPunct="1">
              <a:buFontTx/>
              <a:buNone/>
            </a:pPr>
            <a:endParaRPr lang="el-GR" altLang="el-GR" sz="2000" smtClean="0">
              <a:solidFill>
                <a:srgbClr val="E7167E"/>
              </a:solidFill>
            </a:endParaRPr>
          </a:p>
        </p:txBody>
      </p:sp>
      <p:pic>
        <p:nvPicPr>
          <p:cNvPr id="66567"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19463" y="3514725"/>
            <a:ext cx="2765425" cy="1549400"/>
          </a:xfrm>
          <a:prstGeom prst="rect">
            <a:avLst/>
          </a:prstGeom>
          <a:noFill/>
          <a:ln w="25400">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3863" y="3514725"/>
            <a:ext cx="2765425" cy="1555750"/>
          </a:xfrm>
          <a:prstGeom prst="rect">
            <a:avLst/>
          </a:prstGeom>
          <a:noFill/>
          <a:ln w="25400">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9"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11888" y="3514725"/>
            <a:ext cx="2763837" cy="1555750"/>
          </a:xfrm>
          <a:prstGeom prst="rect">
            <a:avLst/>
          </a:prstGeom>
          <a:noFill/>
          <a:ln w="25400">
            <a:solidFill>
              <a:srgbClr val="0000FF"/>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66567"/>
                                        </p:tgtEl>
                                        <p:attrNameLst>
                                          <p:attrName>style.visibility</p:attrName>
                                        </p:attrNameLst>
                                      </p:cBhvr>
                                      <p:to>
                                        <p:strVal val="visible"/>
                                      </p:to>
                                    </p:set>
                                    <p:animEffect transition="in" filter="wedge">
                                      <p:cBhvr>
                                        <p:cTn id="7" dur="2000"/>
                                        <p:tgtEl>
                                          <p:spTgt spid="6656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edge">
                                      <p:cBhvr>
                                        <p:cTn id="12" dur="200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edge">
                                      <p:cBhvr>
                                        <p:cTn id="1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top_gre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5913"/>
            <a:ext cx="9144000" cy="165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 name="Picture 3"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4663" y="6165850"/>
            <a:ext cx="17272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Text Box 4"/>
          <p:cNvSpPr txBox="1">
            <a:spLocks noChangeArrowheads="1"/>
          </p:cNvSpPr>
          <p:nvPr/>
        </p:nvSpPr>
        <p:spPr bwMode="auto">
          <a:xfrm>
            <a:off x="0" y="6340475"/>
            <a:ext cx="406717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l-GR" altLang="el-GR" sz="1400" b="1">
                <a:solidFill>
                  <a:srgbClr val="E7167E"/>
                </a:solidFill>
              </a:rPr>
              <a:t>ΠΑΠΑΔΗΜΗΤΡΙΟΥ-ΔΟΔΟΥΤΖΗ ΕΛΕΥΘΕΡΙΑ</a:t>
            </a:r>
            <a:endParaRPr lang="en-US" altLang="el-GR" sz="1400" b="1">
              <a:solidFill>
                <a:srgbClr val="E7167E"/>
              </a:solidFill>
            </a:endParaRPr>
          </a:p>
          <a:p>
            <a:pPr eaLnBrk="1" hangingPunct="1">
              <a:spcBef>
                <a:spcPct val="0"/>
              </a:spcBef>
              <a:buFontTx/>
              <a:buNone/>
            </a:pPr>
            <a:r>
              <a:rPr lang="el-GR" altLang="el-GR" sz="1400" b="1">
                <a:solidFill>
                  <a:srgbClr val="E7167E"/>
                </a:solidFill>
              </a:rPr>
              <a:t>ΕΚΠΑΙΔΕΥΤΙΚΟΣ - ΜΟΥΣΙΚΟΣ</a:t>
            </a:r>
            <a:endParaRPr lang="el-GR" altLang="el-GR" sz="1400">
              <a:solidFill>
                <a:srgbClr val="E7167E"/>
              </a:solidFill>
            </a:endParaRPr>
          </a:p>
        </p:txBody>
      </p:sp>
      <p:sp>
        <p:nvSpPr>
          <p:cNvPr id="18437" name="Text Box 5"/>
          <p:cNvSpPr txBox="1">
            <a:spLocks noChangeArrowheads="1"/>
          </p:cNvSpPr>
          <p:nvPr/>
        </p:nvSpPr>
        <p:spPr bwMode="auto">
          <a:xfrm>
            <a:off x="6367463" y="6437313"/>
            <a:ext cx="27146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l-GR" altLang="el-GR" sz="1400" b="1">
                <a:solidFill>
                  <a:srgbClr val="E7167E"/>
                </a:solidFill>
              </a:rPr>
              <a:t>ΤΑΞΗ Α’ 2   2</a:t>
            </a:r>
            <a:r>
              <a:rPr lang="el-GR" altLang="el-GR" sz="1400" b="1" baseline="30000">
                <a:solidFill>
                  <a:srgbClr val="E7167E"/>
                </a:solidFill>
              </a:rPr>
              <a:t>Ο</a:t>
            </a:r>
            <a:r>
              <a:rPr lang="el-GR" altLang="el-GR" sz="1400" b="1">
                <a:solidFill>
                  <a:srgbClr val="E7167E"/>
                </a:solidFill>
              </a:rPr>
              <a:t> Δ .Σ ΤΡΙΛΟΦΟΥ</a:t>
            </a:r>
            <a:endParaRPr lang="el-GR" altLang="el-GR" sz="1400">
              <a:solidFill>
                <a:srgbClr val="E7167E"/>
              </a:solidFill>
            </a:endParaRPr>
          </a:p>
        </p:txBody>
      </p:sp>
      <p:sp>
        <p:nvSpPr>
          <p:cNvPr id="18438" name="Rectangle 6"/>
          <p:cNvSpPr>
            <a:spLocks noGrp="1" noChangeArrowheads="1"/>
          </p:cNvSpPr>
          <p:nvPr>
            <p:ph type="body" idx="1"/>
          </p:nvPr>
        </p:nvSpPr>
        <p:spPr>
          <a:xfrm>
            <a:off x="468313" y="2133600"/>
            <a:ext cx="8229600" cy="3527425"/>
          </a:xfrm>
        </p:spPr>
        <p:txBody>
          <a:bodyPr/>
          <a:lstStyle/>
          <a:p>
            <a:pPr eaLnBrk="1" hangingPunct="1">
              <a:lnSpc>
                <a:spcPct val="80000"/>
              </a:lnSpc>
              <a:buFontTx/>
              <a:buNone/>
            </a:pPr>
            <a:r>
              <a:rPr lang="el-GR" altLang="el-GR" sz="1800" smtClean="0">
                <a:solidFill>
                  <a:srgbClr val="00588F"/>
                </a:solidFill>
              </a:rPr>
              <a:t>		</a:t>
            </a:r>
          </a:p>
          <a:p>
            <a:pPr algn="just" eaLnBrk="1" hangingPunct="1">
              <a:lnSpc>
                <a:spcPct val="80000"/>
              </a:lnSpc>
              <a:buFontTx/>
              <a:buNone/>
            </a:pPr>
            <a:r>
              <a:rPr lang="el-GR" altLang="el-GR" sz="2000" smtClean="0">
                <a:solidFill>
                  <a:srgbClr val="00588F"/>
                </a:solidFill>
              </a:rPr>
              <a:t>		Μέσα στην τάξη προσπαθήσαμε να κατανοήσουμε τις λέξεις και τις έννοιες του παραμυθιού .Δουλέψαμε το βιβλίο </a:t>
            </a:r>
            <a:r>
              <a:rPr lang="el-GR" altLang="el-GR" sz="2000" smtClean="0">
                <a:solidFill>
                  <a:srgbClr val="E7167E"/>
                </a:solidFill>
              </a:rPr>
              <a:t>«Έλα να χτίσουμε μαζί το χαρακτήρα σου»</a:t>
            </a:r>
            <a:r>
              <a:rPr lang="el-GR" altLang="el-GR" sz="2000" smtClean="0">
                <a:solidFill>
                  <a:srgbClr val="00588F"/>
                </a:solidFill>
              </a:rPr>
              <a:t> του Μαρτζ Ίτον Χίγκαρτ που μιλάει για την απόκτηση της συναισθηματικής νοημοσύνης των παιδιών με δημιουργικές δραστηριότητες και συγκεντρωθήκαμε περισσότερο στις ιδέες και στην έκφραση, δίνοντας προσοχή στο να προστατέψουμε το παιδί από τα «δύσκολα» συναισθήματα και να ενισχύσουμε τα θετικά στοιχεία του χαρακτήρα τους. Πιστεύω κατά ένα τρόπο ότι αποκτήσανε ουσιαστικές αξίες ,τις οποίες ελπίζουμε να διατηρηθούν για την υπόλοιπη ζωή τους. Τέλος οι έννοιες φιλία, διαφορετικότητα, ομαδικότητα, συνεργασία και άλλες πολλές χρησιμοποιήθηκαν για να σχηματίσουμε το δέντρο της φιλίας.</a:t>
            </a:r>
          </a:p>
        </p:txBody>
      </p:sp>
      <p:sp>
        <p:nvSpPr>
          <p:cNvPr id="18439" name="Text Box 8"/>
          <p:cNvSpPr txBox="1">
            <a:spLocks noChangeArrowheads="1"/>
          </p:cNvSpPr>
          <p:nvPr/>
        </p:nvSpPr>
        <p:spPr bwMode="auto">
          <a:xfrm>
            <a:off x="971550" y="1504950"/>
            <a:ext cx="68405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l-GR" altLang="el-GR" sz="2800" u="sng">
                <a:solidFill>
                  <a:srgbClr val="E7167E"/>
                </a:solidFill>
              </a:rPr>
              <a:t>Δ. ΣΥΝΑΙΣΘΗΜΑΤΙΚΗ ΝΟΗΜΟΣΥΝΗ</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top_gre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5913"/>
            <a:ext cx="9144000" cy="165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3"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4663" y="6165850"/>
            <a:ext cx="17272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Text Box 4"/>
          <p:cNvSpPr txBox="1">
            <a:spLocks noChangeArrowheads="1"/>
          </p:cNvSpPr>
          <p:nvPr/>
        </p:nvSpPr>
        <p:spPr bwMode="auto">
          <a:xfrm>
            <a:off x="0" y="6340475"/>
            <a:ext cx="406717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l-GR" altLang="el-GR" sz="1400" b="1">
                <a:solidFill>
                  <a:srgbClr val="E7167E"/>
                </a:solidFill>
              </a:rPr>
              <a:t>ΠΑΠΑΔΗΜΗΤΡΙΟΥ-ΔΟΔΟΥΤΖΗ ΕΛΕΥΘΕΡΙΑ</a:t>
            </a:r>
            <a:endParaRPr lang="en-US" altLang="el-GR" sz="1400" b="1">
              <a:solidFill>
                <a:srgbClr val="E7167E"/>
              </a:solidFill>
            </a:endParaRPr>
          </a:p>
          <a:p>
            <a:pPr eaLnBrk="1" hangingPunct="1">
              <a:spcBef>
                <a:spcPct val="0"/>
              </a:spcBef>
              <a:buFontTx/>
              <a:buNone/>
            </a:pPr>
            <a:r>
              <a:rPr lang="el-GR" altLang="el-GR" sz="1400" b="1">
                <a:solidFill>
                  <a:srgbClr val="E7167E"/>
                </a:solidFill>
              </a:rPr>
              <a:t>ΕΚΠΑΙΔΕΥΤΙΚΟΣ - ΜΟΥΣΙΚΟΣ</a:t>
            </a:r>
            <a:endParaRPr lang="el-GR" altLang="el-GR" sz="1400">
              <a:solidFill>
                <a:srgbClr val="E7167E"/>
              </a:solidFill>
            </a:endParaRPr>
          </a:p>
        </p:txBody>
      </p:sp>
      <p:sp>
        <p:nvSpPr>
          <p:cNvPr id="19461" name="Text Box 5"/>
          <p:cNvSpPr txBox="1">
            <a:spLocks noChangeArrowheads="1"/>
          </p:cNvSpPr>
          <p:nvPr/>
        </p:nvSpPr>
        <p:spPr bwMode="auto">
          <a:xfrm>
            <a:off x="6367463" y="6437313"/>
            <a:ext cx="26749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l-GR" altLang="el-GR" sz="1400" b="1">
                <a:solidFill>
                  <a:srgbClr val="E7167E"/>
                </a:solidFill>
              </a:rPr>
              <a:t>ΤΑΞΗ Α’2  2</a:t>
            </a:r>
            <a:r>
              <a:rPr lang="el-GR" altLang="el-GR" sz="1400" b="1" baseline="30000">
                <a:solidFill>
                  <a:srgbClr val="E7167E"/>
                </a:solidFill>
              </a:rPr>
              <a:t>Ο</a:t>
            </a:r>
            <a:r>
              <a:rPr lang="el-GR" altLang="el-GR" sz="1400" b="1">
                <a:solidFill>
                  <a:srgbClr val="E7167E"/>
                </a:solidFill>
              </a:rPr>
              <a:t>  Δ .Σ ΤΡΙΛΟΦΟΥ</a:t>
            </a:r>
            <a:endParaRPr lang="el-GR" altLang="el-GR" sz="1400">
              <a:solidFill>
                <a:srgbClr val="E7167E"/>
              </a:solidFill>
            </a:endParaRPr>
          </a:p>
        </p:txBody>
      </p:sp>
      <p:sp>
        <p:nvSpPr>
          <p:cNvPr id="19462" name="Rectangle 6"/>
          <p:cNvSpPr>
            <a:spLocks noGrp="1" noChangeArrowheads="1"/>
          </p:cNvSpPr>
          <p:nvPr>
            <p:ph type="body" idx="1"/>
          </p:nvPr>
        </p:nvSpPr>
        <p:spPr>
          <a:xfrm>
            <a:off x="468313" y="1628775"/>
            <a:ext cx="8229600" cy="4525963"/>
          </a:xfrm>
        </p:spPr>
        <p:txBody>
          <a:bodyPr/>
          <a:lstStyle/>
          <a:p>
            <a:pPr algn="ctr" eaLnBrk="1" hangingPunct="1">
              <a:buFontTx/>
              <a:buNone/>
            </a:pPr>
            <a:r>
              <a:rPr lang="el-GR" altLang="el-GR" smtClean="0">
                <a:solidFill>
                  <a:srgbClr val="E7167E"/>
                </a:solidFill>
              </a:rPr>
              <a:t>ΤΑ ΔΕΝΤΡΑ ΤΗΣ ΦΙΛΙΑΣ ΜΑΣ</a:t>
            </a:r>
          </a:p>
        </p:txBody>
      </p:sp>
      <p:pic>
        <p:nvPicPr>
          <p:cNvPr id="54279" name="Picture 7"/>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791108" y="2336834"/>
            <a:ext cx="2493555" cy="3604025"/>
          </a:xfrm>
          <a:prstGeom prst="rect">
            <a:avLst/>
          </a:prstGeom>
          <a:noFill/>
          <a:ln w="50800">
            <a:solidFill>
              <a:srgbClr val="0000FF"/>
            </a:solidFill>
            <a:miter lim="800000"/>
            <a:headEnd/>
            <a:tailEnd/>
          </a:ln>
          <a:scene3d>
            <a:camera prst="orthographicFront">
              <a:rot lat="0" lon="0" rev="0"/>
            </a:camera>
            <a:lightRig rig="threePt" dir="t"/>
          </a:scene3d>
          <a:extLst>
            <a:ext uri="{909E8E84-426E-40DD-AFC4-6F175D3DCCD1}">
              <a14:hiddenFill xmlns:a14="http://schemas.microsoft.com/office/drawing/2010/main">
                <a:solidFill>
                  <a:srgbClr val="FFFFFF"/>
                </a:solidFill>
              </a14:hiddenFill>
            </a:ext>
          </a:extLst>
        </p:spPr>
      </p:pic>
      <p:pic>
        <p:nvPicPr>
          <p:cNvPr id="54280" name="Picture 8" descr="Εικόνα 02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03863" y="2281238"/>
            <a:ext cx="2735262" cy="3714750"/>
          </a:xfrm>
          <a:prstGeom prst="rect">
            <a:avLst/>
          </a:prstGeom>
          <a:noFill/>
          <a:ln w="41275">
            <a:solidFill>
              <a:srgbClr val="0000FF"/>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54279"/>
                                        </p:tgtEl>
                                        <p:attrNameLst>
                                          <p:attrName>style.visibility</p:attrName>
                                        </p:attrNameLst>
                                      </p:cBhvr>
                                      <p:to>
                                        <p:strVal val="visible"/>
                                      </p:to>
                                    </p:set>
                                    <p:animEffect transition="in" filter="circle(in)">
                                      <p:cBhvr>
                                        <p:cTn id="7" dur="2000"/>
                                        <p:tgtEl>
                                          <p:spTgt spid="5427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54280"/>
                                        </p:tgtEl>
                                        <p:attrNameLst>
                                          <p:attrName>style.visibility</p:attrName>
                                        </p:attrNameLst>
                                      </p:cBhvr>
                                      <p:to>
                                        <p:strVal val="visible"/>
                                      </p:to>
                                    </p:set>
                                    <p:animEffect transition="in" filter="circle(in)">
                                      <p:cBhvr>
                                        <p:cTn id="12" dur="2000"/>
                                        <p:tgtEl>
                                          <p:spTgt spid="542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6" descr="top_gre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5913"/>
            <a:ext cx="9144000" cy="165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2"/>
          <p:cNvSpPr>
            <a:spLocks noGrp="1" noChangeArrowheads="1"/>
          </p:cNvSpPr>
          <p:nvPr>
            <p:ph type="title"/>
          </p:nvPr>
        </p:nvSpPr>
        <p:spPr>
          <a:xfrm>
            <a:off x="457200" y="1133475"/>
            <a:ext cx="8229600" cy="927100"/>
          </a:xfrm>
        </p:spPr>
        <p:txBody>
          <a:bodyPr/>
          <a:lstStyle/>
          <a:p>
            <a:pPr eaLnBrk="1" hangingPunct="1"/>
            <a:r>
              <a:rPr lang="el-GR" altLang="el-GR" sz="2200" b="1" u="sng" smtClean="0">
                <a:solidFill>
                  <a:srgbClr val="E7167E"/>
                </a:solidFill>
              </a:rPr>
              <a:t>Ε. ΘΕΑΤΡΙΚΟ ΠΑΙΧΝΙΔΙ - ΔΡΑΜΑΤΟΠΟΙΗΣΗ </a:t>
            </a:r>
            <a:br>
              <a:rPr lang="el-GR" altLang="el-GR" sz="2200" b="1" u="sng" smtClean="0">
                <a:solidFill>
                  <a:srgbClr val="E7167E"/>
                </a:solidFill>
              </a:rPr>
            </a:br>
            <a:r>
              <a:rPr lang="el-GR" altLang="el-GR" sz="2200" b="1" u="sng" smtClean="0">
                <a:solidFill>
                  <a:srgbClr val="E7167E"/>
                </a:solidFill>
              </a:rPr>
              <a:t>ΠΑΝΤΟΜΙΜΑ</a:t>
            </a:r>
            <a:r>
              <a:rPr lang="el-GR" altLang="el-GR" sz="2200" b="1" u="sng" smtClean="0">
                <a:solidFill>
                  <a:schemeClr val="bg1"/>
                </a:solidFill>
              </a:rPr>
              <a:t> </a:t>
            </a:r>
          </a:p>
        </p:txBody>
      </p:sp>
      <p:sp>
        <p:nvSpPr>
          <p:cNvPr id="20484" name="Rectangle 3"/>
          <p:cNvSpPr>
            <a:spLocks noGrp="1" noChangeArrowheads="1"/>
          </p:cNvSpPr>
          <p:nvPr>
            <p:ph type="body" idx="1"/>
          </p:nvPr>
        </p:nvSpPr>
        <p:spPr>
          <a:xfrm>
            <a:off x="468313" y="2205038"/>
            <a:ext cx="8362950" cy="3743325"/>
          </a:xfrm>
        </p:spPr>
        <p:txBody>
          <a:bodyPr/>
          <a:lstStyle/>
          <a:p>
            <a:pPr algn="just" eaLnBrk="1" hangingPunct="1">
              <a:lnSpc>
                <a:spcPct val="90000"/>
              </a:lnSpc>
              <a:spcBef>
                <a:spcPct val="30000"/>
              </a:spcBef>
              <a:spcAft>
                <a:spcPct val="40000"/>
              </a:spcAft>
            </a:pPr>
            <a:r>
              <a:rPr lang="el-GR" altLang="el-GR" sz="1600" b="1" smtClean="0">
                <a:solidFill>
                  <a:srgbClr val="00588F"/>
                </a:solidFill>
              </a:rPr>
              <a:t>Επεξεργαζόμαστε το θέμα και το κείμενο της κάθε ενότητας με σκοπό τη δραματοποίησή του.</a:t>
            </a:r>
          </a:p>
          <a:p>
            <a:pPr algn="just" eaLnBrk="1" hangingPunct="1">
              <a:lnSpc>
                <a:spcPct val="90000"/>
              </a:lnSpc>
              <a:spcBef>
                <a:spcPct val="30000"/>
              </a:spcBef>
              <a:spcAft>
                <a:spcPct val="40000"/>
              </a:spcAft>
            </a:pPr>
            <a:r>
              <a:rPr lang="el-GR" altLang="el-GR" sz="1600" b="1" smtClean="0">
                <a:solidFill>
                  <a:srgbClr val="00588F"/>
                </a:solidFill>
              </a:rPr>
              <a:t>Μαθαίνουμε με τα παιδιά το λογοτεχνικό κείμενο, το θέμα, την εικόνα, το συμβάν και οτιδήποτε άλλο μπορεί να δραματοποιηθεί στη τάξη. Στη συνέχεια, εντοπίζουμε τα δραματικά στοιχεία και διακρίνουμε τις σκηνικές ενότητες στην εξέλιξή τους.</a:t>
            </a:r>
          </a:p>
          <a:p>
            <a:pPr algn="just" eaLnBrk="1" hangingPunct="1">
              <a:lnSpc>
                <a:spcPct val="90000"/>
              </a:lnSpc>
              <a:spcBef>
                <a:spcPct val="30000"/>
              </a:spcBef>
              <a:spcAft>
                <a:spcPct val="40000"/>
              </a:spcAft>
            </a:pPr>
            <a:r>
              <a:rPr lang="el-GR" altLang="el-GR" sz="1600" b="1" smtClean="0">
                <a:solidFill>
                  <a:srgbClr val="00588F"/>
                </a:solidFill>
              </a:rPr>
              <a:t>Ορίζουμε κεντρικά σημεία για αυτοσχεδιασμό και προσεγγίζουμε τα θέματα και τις καταστάσεις. Στη συνέχεια αναπτύσσουμε περισσότερες σκηνές αυτοσχεδιασμού και οδηγούμαστε σε σύνθεση.</a:t>
            </a:r>
          </a:p>
          <a:p>
            <a:pPr algn="just" eaLnBrk="1" hangingPunct="1">
              <a:lnSpc>
                <a:spcPct val="90000"/>
              </a:lnSpc>
              <a:spcBef>
                <a:spcPct val="30000"/>
              </a:spcBef>
              <a:spcAft>
                <a:spcPct val="40000"/>
              </a:spcAft>
            </a:pPr>
            <a:r>
              <a:rPr lang="el-GR" altLang="el-GR" sz="1600" b="1" smtClean="0">
                <a:solidFill>
                  <a:srgbClr val="00588F"/>
                </a:solidFill>
              </a:rPr>
              <a:t>Ο διάλογος μπορεί να προκύπτει αβίαστα από τη δράση (δημιουργικότητα και φαντασία).</a:t>
            </a:r>
          </a:p>
          <a:p>
            <a:pPr algn="just" eaLnBrk="1" hangingPunct="1">
              <a:lnSpc>
                <a:spcPct val="90000"/>
              </a:lnSpc>
              <a:spcBef>
                <a:spcPct val="30000"/>
              </a:spcBef>
              <a:spcAft>
                <a:spcPct val="40000"/>
              </a:spcAft>
            </a:pPr>
            <a:r>
              <a:rPr lang="el-GR" altLang="el-GR" sz="1600" b="1" smtClean="0">
                <a:solidFill>
                  <a:srgbClr val="00588F"/>
                </a:solidFill>
              </a:rPr>
              <a:t>Μπορούν να γίνουν κάποιες ασκήσεις για την προετοιμασία των παιδιών για θεατρικότητα και δραματοποίηση. Όπως :</a:t>
            </a:r>
          </a:p>
          <a:p>
            <a:pPr algn="just" eaLnBrk="1" hangingPunct="1">
              <a:lnSpc>
                <a:spcPct val="90000"/>
              </a:lnSpc>
              <a:spcBef>
                <a:spcPct val="30000"/>
              </a:spcBef>
              <a:spcAft>
                <a:spcPct val="40000"/>
              </a:spcAft>
              <a:buFontTx/>
              <a:buNone/>
            </a:pPr>
            <a:endParaRPr lang="el-GR" altLang="el-GR" sz="1600" b="1" smtClean="0">
              <a:solidFill>
                <a:srgbClr val="00588F"/>
              </a:solidFill>
            </a:endParaRPr>
          </a:p>
        </p:txBody>
      </p:sp>
      <p:pic>
        <p:nvPicPr>
          <p:cNvPr id="20485" name="Picture 7"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4663" y="6165850"/>
            <a:ext cx="17272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Text Box 8"/>
          <p:cNvSpPr txBox="1">
            <a:spLocks noChangeArrowheads="1"/>
          </p:cNvSpPr>
          <p:nvPr/>
        </p:nvSpPr>
        <p:spPr bwMode="auto">
          <a:xfrm>
            <a:off x="0" y="6340475"/>
            <a:ext cx="406717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l-GR" altLang="el-GR" sz="1400" b="1">
                <a:solidFill>
                  <a:srgbClr val="E7167E"/>
                </a:solidFill>
              </a:rPr>
              <a:t>ΠΑΠΑΔΗΜΗΤΡΙΟΥ-ΔΟΔΟΥΤΖΗ ΕΛΕΥΘΕΡΙΑ</a:t>
            </a:r>
            <a:endParaRPr lang="en-US" altLang="el-GR" sz="1400" b="1">
              <a:solidFill>
                <a:srgbClr val="E7167E"/>
              </a:solidFill>
            </a:endParaRPr>
          </a:p>
          <a:p>
            <a:pPr eaLnBrk="1" hangingPunct="1">
              <a:spcBef>
                <a:spcPct val="0"/>
              </a:spcBef>
              <a:buFontTx/>
              <a:buNone/>
            </a:pPr>
            <a:r>
              <a:rPr lang="el-GR" altLang="el-GR" sz="1400" b="1">
                <a:solidFill>
                  <a:srgbClr val="E7167E"/>
                </a:solidFill>
              </a:rPr>
              <a:t>ΕΚΠΑΙΔΕΥΤΙΚΟΣ - ΜΟΥΣΙΚΟΣ</a:t>
            </a:r>
            <a:endParaRPr lang="el-GR" altLang="el-GR" sz="1400">
              <a:solidFill>
                <a:srgbClr val="E7167E"/>
              </a:solidFill>
            </a:endParaRPr>
          </a:p>
        </p:txBody>
      </p:sp>
      <p:sp>
        <p:nvSpPr>
          <p:cNvPr id="20487" name="Text Box 9"/>
          <p:cNvSpPr txBox="1">
            <a:spLocks noChangeArrowheads="1"/>
          </p:cNvSpPr>
          <p:nvPr/>
        </p:nvSpPr>
        <p:spPr bwMode="auto">
          <a:xfrm>
            <a:off x="6367463" y="6437313"/>
            <a:ext cx="26241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l-GR" altLang="el-GR" sz="1400" b="1">
                <a:solidFill>
                  <a:srgbClr val="E7167E"/>
                </a:solidFill>
              </a:rPr>
              <a:t>ΤΑΞΗ Α’2  2</a:t>
            </a:r>
            <a:r>
              <a:rPr lang="el-GR" altLang="el-GR" sz="1400" b="1" baseline="30000">
                <a:solidFill>
                  <a:srgbClr val="E7167E"/>
                </a:solidFill>
              </a:rPr>
              <a:t>Ο</a:t>
            </a:r>
            <a:r>
              <a:rPr lang="el-GR" altLang="el-GR" sz="1400" b="1">
                <a:solidFill>
                  <a:srgbClr val="E7167E"/>
                </a:solidFill>
              </a:rPr>
              <a:t> Δ .Σ ΤΡΙΛΟΦΟΥ</a:t>
            </a:r>
            <a:endParaRPr lang="el-GR" altLang="el-GR" sz="1400">
              <a:solidFill>
                <a:srgbClr val="E7167E"/>
              </a:solidFill>
            </a:endParaRPr>
          </a:p>
        </p:txBody>
      </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body" idx="1"/>
          </p:nvPr>
        </p:nvSpPr>
        <p:spPr/>
        <p:txBody>
          <a:bodyPr/>
          <a:lstStyle/>
          <a:p>
            <a:pPr eaLnBrk="1" hangingPunct="1">
              <a:lnSpc>
                <a:spcPct val="80000"/>
              </a:lnSpc>
              <a:buFontTx/>
              <a:buNone/>
            </a:pPr>
            <a:r>
              <a:rPr lang="el-GR" altLang="el-GR" sz="2000" smtClean="0">
                <a:solidFill>
                  <a:schemeClr val="bg1"/>
                </a:solidFill>
              </a:rPr>
              <a:t>ΕΙΣΑΓΩΓΗ</a:t>
            </a:r>
          </a:p>
          <a:p>
            <a:pPr algn="just" eaLnBrk="1" hangingPunct="1">
              <a:lnSpc>
                <a:spcPct val="110000"/>
              </a:lnSpc>
              <a:buFontTx/>
              <a:buNone/>
            </a:pPr>
            <a:r>
              <a:rPr lang="el-GR" altLang="el-GR" sz="2000" smtClean="0"/>
              <a:t>		</a:t>
            </a:r>
            <a:r>
              <a:rPr lang="el-GR" altLang="el-GR" sz="2000" smtClean="0">
                <a:solidFill>
                  <a:srgbClr val="00588F"/>
                </a:solidFill>
              </a:rPr>
              <a:t>Το «Παραμύθι χωρίς σύνορα» είναι ένα εγχειρίδιο πρωτογενούς πρόληψης για παιδιά προσχολικής και πρώτης σχολικής ηλικίας . Πρόκειται για μια ιστορία 6 ηρώων που καλούνται να προσαρμοστούν σε νέες συνθήκες ζωής και να επιβιώσουν με την συνεργασία, την αποδοχή και την αλληλοβοήθεια .Έτσι δίνεται η δυνατότητα στα παιδιά για να κατανοήσουν τον χαρακτήρα τους , να διαπραγματευτούν θέματα της καθημερινότητας τους με σκοπό να προσεγγίσουν ζητήματα όπως η διαφορετικότητα ,η συνεργασία, η συλλογικότητα ,η επίλυση συγκρούσεων, η ατομική και κοινωνική ευθύνη, αναπτύσσοντας με τρόπο δημιουργικό και βιωματικό τη φαντασία τους.</a:t>
            </a:r>
          </a:p>
          <a:p>
            <a:pPr eaLnBrk="1" hangingPunct="1">
              <a:lnSpc>
                <a:spcPct val="80000"/>
              </a:lnSpc>
              <a:buFontTx/>
              <a:buNone/>
            </a:pPr>
            <a:endParaRPr lang="el-GR" altLang="el-GR" sz="2000" smtClean="0">
              <a:solidFill>
                <a:srgbClr val="00588F"/>
              </a:solidFill>
            </a:endParaRPr>
          </a:p>
        </p:txBody>
      </p:sp>
      <p:pic>
        <p:nvPicPr>
          <p:cNvPr id="3075" name="Picture 4" descr="top_gre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5913"/>
            <a:ext cx="9144000" cy="165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5"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4663" y="6165850"/>
            <a:ext cx="17272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Text Box 6"/>
          <p:cNvSpPr txBox="1">
            <a:spLocks noChangeArrowheads="1"/>
          </p:cNvSpPr>
          <p:nvPr/>
        </p:nvSpPr>
        <p:spPr bwMode="auto">
          <a:xfrm>
            <a:off x="0" y="6340475"/>
            <a:ext cx="406717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l-GR" altLang="el-GR" sz="1400" b="1">
                <a:solidFill>
                  <a:srgbClr val="E7167E"/>
                </a:solidFill>
              </a:rPr>
              <a:t>ΠΑΠΑΔΗΜΗΤΡΙΟΥ-ΔΟΔΟΥΤΖΗ ΕΛΕΥΘΕΡΙΑ</a:t>
            </a:r>
            <a:endParaRPr lang="en-US" altLang="el-GR" sz="1400" b="1">
              <a:solidFill>
                <a:srgbClr val="E7167E"/>
              </a:solidFill>
            </a:endParaRPr>
          </a:p>
          <a:p>
            <a:pPr eaLnBrk="1" hangingPunct="1">
              <a:spcBef>
                <a:spcPct val="0"/>
              </a:spcBef>
              <a:buFontTx/>
              <a:buNone/>
            </a:pPr>
            <a:r>
              <a:rPr lang="el-GR" altLang="el-GR" sz="1400" b="1">
                <a:solidFill>
                  <a:srgbClr val="E7167E"/>
                </a:solidFill>
              </a:rPr>
              <a:t>ΕΚΠΑΙΔΕΥΤΙΚΟΣ - ΜΟΥΣΙΚΟΣ</a:t>
            </a:r>
            <a:endParaRPr lang="el-GR" altLang="el-GR" sz="1400">
              <a:solidFill>
                <a:srgbClr val="E7167E"/>
              </a:solidFill>
            </a:endParaRPr>
          </a:p>
        </p:txBody>
      </p:sp>
      <p:sp>
        <p:nvSpPr>
          <p:cNvPr id="3078" name="Text Box 7"/>
          <p:cNvSpPr txBox="1">
            <a:spLocks noChangeArrowheads="1"/>
          </p:cNvSpPr>
          <p:nvPr/>
        </p:nvSpPr>
        <p:spPr bwMode="auto">
          <a:xfrm>
            <a:off x="6367463" y="6437313"/>
            <a:ext cx="27051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l-GR" altLang="el-GR" sz="1400" b="1">
                <a:solidFill>
                  <a:srgbClr val="E7167E"/>
                </a:solidFill>
              </a:rPr>
              <a:t>ΤΑΞΗ Α2’    2</a:t>
            </a:r>
            <a:r>
              <a:rPr lang="el-GR" altLang="el-GR" sz="1400" b="1" baseline="30000">
                <a:solidFill>
                  <a:srgbClr val="E7167E"/>
                </a:solidFill>
              </a:rPr>
              <a:t>ο</a:t>
            </a:r>
            <a:r>
              <a:rPr lang="el-GR" altLang="el-GR" sz="1400" b="1">
                <a:solidFill>
                  <a:srgbClr val="E7167E"/>
                </a:solidFill>
              </a:rPr>
              <a:t> Δ .Σ ΤΡΙΛΟΦΟΥ</a:t>
            </a:r>
            <a:endParaRPr lang="el-GR" altLang="el-GR" sz="1400">
              <a:solidFill>
                <a:srgbClr val="E7167E"/>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1052513"/>
            <a:ext cx="8229600" cy="1143000"/>
          </a:xfrm>
        </p:spPr>
        <p:txBody>
          <a:bodyPr/>
          <a:lstStyle/>
          <a:p>
            <a:pPr eaLnBrk="1" hangingPunct="1"/>
            <a:r>
              <a:rPr lang="el-GR" altLang="el-GR" sz="2200" b="1" u="sng" smtClean="0">
                <a:solidFill>
                  <a:schemeClr val="bg1"/>
                </a:solidFill>
              </a:rPr>
              <a:t>Βιωματικές ασκήσεις και παιχνίδια  προετοιμασίας για τη δραματοποίηση του παραμυθιού</a:t>
            </a:r>
            <a:endParaRPr lang="el-GR" altLang="el-GR" sz="2200" u="sng" smtClean="0">
              <a:solidFill>
                <a:schemeClr val="bg1"/>
              </a:solidFill>
            </a:endParaRPr>
          </a:p>
        </p:txBody>
      </p:sp>
      <p:sp>
        <p:nvSpPr>
          <p:cNvPr id="21507" name="Rectangle 3"/>
          <p:cNvSpPr>
            <a:spLocks noGrp="1" noChangeArrowheads="1"/>
          </p:cNvSpPr>
          <p:nvPr>
            <p:ph type="body" idx="1"/>
          </p:nvPr>
        </p:nvSpPr>
        <p:spPr>
          <a:xfrm>
            <a:off x="539750" y="2276475"/>
            <a:ext cx="8291513" cy="5256213"/>
          </a:xfrm>
        </p:spPr>
        <p:txBody>
          <a:bodyPr/>
          <a:lstStyle/>
          <a:p>
            <a:pPr marL="609600" indent="-609600" algn="just" eaLnBrk="1" hangingPunct="1">
              <a:lnSpc>
                <a:spcPct val="95000"/>
              </a:lnSpc>
              <a:spcAft>
                <a:spcPct val="20000"/>
              </a:spcAft>
            </a:pPr>
            <a:r>
              <a:rPr lang="el-GR" altLang="el-GR" sz="1600" b="1" i="1" smtClean="0">
                <a:solidFill>
                  <a:schemeClr val="bg1"/>
                </a:solidFill>
              </a:rPr>
              <a:t>Χτίζουμε τους χαρακτήρες</a:t>
            </a:r>
            <a:endParaRPr lang="en-US" altLang="el-GR" sz="1600" b="1" smtClean="0">
              <a:solidFill>
                <a:schemeClr val="bg1"/>
              </a:solidFill>
            </a:endParaRPr>
          </a:p>
          <a:p>
            <a:pPr marL="609600" indent="-609600" algn="just" eaLnBrk="1" hangingPunct="1">
              <a:lnSpc>
                <a:spcPct val="95000"/>
              </a:lnSpc>
              <a:spcAft>
                <a:spcPct val="20000"/>
              </a:spcAft>
              <a:buFontTx/>
              <a:buNone/>
            </a:pPr>
            <a:r>
              <a:rPr lang="en-US" altLang="el-GR" sz="1600" b="1" smtClean="0">
                <a:solidFill>
                  <a:srgbClr val="00588F"/>
                </a:solidFill>
              </a:rPr>
              <a:t>          </a:t>
            </a:r>
            <a:r>
              <a:rPr lang="el-GR" altLang="el-GR" sz="1600" b="1" smtClean="0">
                <a:solidFill>
                  <a:srgbClr val="00588F"/>
                </a:solidFill>
              </a:rPr>
              <a:t>		Καθόμαστε όλοι στον κύκλο και με τη βοήθεια της παιδαγωγού διαμορφώνουμε τον χαρακτήρα του κάθε ζώου, τονίζοντας τη διαφορετικότητα, τα ιδιαίτερα χαρακτηριστικά των πρωταγωνιστών του παραμυθιού.</a:t>
            </a:r>
          </a:p>
          <a:p>
            <a:pPr marL="609600" indent="-609600" algn="just" eaLnBrk="1" hangingPunct="1">
              <a:lnSpc>
                <a:spcPct val="95000"/>
              </a:lnSpc>
              <a:spcAft>
                <a:spcPct val="20000"/>
              </a:spcAft>
            </a:pPr>
            <a:r>
              <a:rPr lang="el-GR" altLang="el-GR" sz="1600" b="1" i="1" smtClean="0">
                <a:solidFill>
                  <a:schemeClr val="bg1"/>
                </a:solidFill>
              </a:rPr>
              <a:t>Απελευθερώνουμε τη σωματική έκφραση και αναπτύσσουμε το ομαδικό πνεύμα</a:t>
            </a:r>
            <a:endParaRPr lang="el-GR" altLang="el-GR" sz="1600" b="1" smtClean="0">
              <a:solidFill>
                <a:schemeClr val="bg1"/>
              </a:solidFill>
            </a:endParaRPr>
          </a:p>
          <a:p>
            <a:pPr marL="609600" indent="-609600" algn="just" eaLnBrk="1" hangingPunct="1">
              <a:lnSpc>
                <a:spcPct val="95000"/>
              </a:lnSpc>
              <a:spcAft>
                <a:spcPct val="20000"/>
              </a:spcAft>
              <a:buFontTx/>
              <a:buNone/>
            </a:pPr>
            <a:r>
              <a:rPr lang="en-US" altLang="el-GR" sz="1600" b="1" smtClean="0">
                <a:solidFill>
                  <a:srgbClr val="00588F"/>
                </a:solidFill>
              </a:rPr>
              <a:t>          </a:t>
            </a:r>
            <a:r>
              <a:rPr lang="el-GR" altLang="el-GR" sz="1600" b="1" smtClean="0">
                <a:solidFill>
                  <a:srgbClr val="00588F"/>
                </a:solidFill>
              </a:rPr>
              <a:t>		Προσπαθούμε να μιμηθούμε τα ζώα του παραμυθιού, τις φωνές και τις κινήσεις τους. Με τη βοήθεια της δασκάλας προσομοιώνουμε τη βάρκα, το ναυάγιο κ.α. Με το ομαδικό θεατρικό παιχνίδι αποκτάμε συνοχή ως ομάδα, αφήνουμε ελεύθερο τον εαυτό μας να κινηθεί στο χώρο και στο χρόνο και εξασκούμαστε στην ομαδική συνεργασία όλων των μελών της ομάδας.</a:t>
            </a:r>
          </a:p>
        </p:txBody>
      </p:sp>
      <p:pic>
        <p:nvPicPr>
          <p:cNvPr id="21508" name="Picture 5" descr="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4663" y="6165850"/>
            <a:ext cx="17272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Text Box 6"/>
          <p:cNvSpPr txBox="1">
            <a:spLocks noChangeArrowheads="1"/>
          </p:cNvSpPr>
          <p:nvPr/>
        </p:nvSpPr>
        <p:spPr bwMode="auto">
          <a:xfrm>
            <a:off x="0" y="6340475"/>
            <a:ext cx="406717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l-GR" altLang="el-GR" sz="1400" b="1">
                <a:solidFill>
                  <a:srgbClr val="E7167E"/>
                </a:solidFill>
              </a:rPr>
              <a:t>ΠΑΠΑΔΗΜΗΤΡΙΟΥ-ΔΟΔΟΥΤΖΗ ΕΛΕΥΘΕΡΙΑ</a:t>
            </a:r>
            <a:endParaRPr lang="en-US" altLang="el-GR" sz="1400" b="1">
              <a:solidFill>
                <a:srgbClr val="E7167E"/>
              </a:solidFill>
            </a:endParaRPr>
          </a:p>
          <a:p>
            <a:pPr eaLnBrk="1" hangingPunct="1">
              <a:spcBef>
                <a:spcPct val="0"/>
              </a:spcBef>
              <a:buFontTx/>
              <a:buNone/>
            </a:pPr>
            <a:r>
              <a:rPr lang="el-GR" altLang="el-GR" sz="1400" b="1">
                <a:solidFill>
                  <a:srgbClr val="E7167E"/>
                </a:solidFill>
              </a:rPr>
              <a:t>ΕΚΠΑΙΔΕΥΤΙΚΟΣ - ΜΟΥΣΙΚΟΣ</a:t>
            </a:r>
            <a:endParaRPr lang="el-GR" altLang="el-GR" sz="1400">
              <a:solidFill>
                <a:srgbClr val="E7167E"/>
              </a:solidFill>
            </a:endParaRPr>
          </a:p>
        </p:txBody>
      </p:sp>
      <p:sp>
        <p:nvSpPr>
          <p:cNvPr id="21510" name="Text Box 7"/>
          <p:cNvSpPr txBox="1">
            <a:spLocks noChangeArrowheads="1"/>
          </p:cNvSpPr>
          <p:nvPr/>
        </p:nvSpPr>
        <p:spPr bwMode="auto">
          <a:xfrm>
            <a:off x="6367463" y="6437313"/>
            <a:ext cx="27241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l-GR" altLang="el-GR" sz="1400" b="1">
                <a:solidFill>
                  <a:srgbClr val="E7167E"/>
                </a:solidFill>
              </a:rPr>
              <a:t>ΤΑΞΗ Α’2   2</a:t>
            </a:r>
            <a:r>
              <a:rPr lang="el-GR" altLang="el-GR" sz="1400" b="1" baseline="30000">
                <a:solidFill>
                  <a:srgbClr val="E7167E"/>
                </a:solidFill>
              </a:rPr>
              <a:t>Ο</a:t>
            </a:r>
            <a:r>
              <a:rPr lang="el-GR" altLang="el-GR" sz="1400" b="1">
                <a:solidFill>
                  <a:srgbClr val="E7167E"/>
                </a:solidFill>
              </a:rPr>
              <a:t>  Δ .Σ ΤΡΙΛΟΦΟΥ</a:t>
            </a:r>
            <a:endParaRPr lang="el-GR" altLang="el-GR" sz="1400">
              <a:solidFill>
                <a:srgbClr val="E7167E"/>
              </a:solidFill>
            </a:endParaRPr>
          </a:p>
        </p:txBody>
      </p:sp>
      <p:pic>
        <p:nvPicPr>
          <p:cNvPr id="21511" name="Picture 8" descr="top_gre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15913"/>
            <a:ext cx="9144000" cy="165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body" idx="1"/>
          </p:nvPr>
        </p:nvSpPr>
        <p:spPr>
          <a:xfrm>
            <a:off x="611188" y="1557338"/>
            <a:ext cx="7921625" cy="4392612"/>
          </a:xfrm>
        </p:spPr>
        <p:txBody>
          <a:bodyPr/>
          <a:lstStyle/>
          <a:p>
            <a:pPr algn="just" eaLnBrk="1" hangingPunct="1">
              <a:lnSpc>
                <a:spcPct val="95000"/>
              </a:lnSpc>
              <a:spcAft>
                <a:spcPct val="20000"/>
              </a:spcAft>
              <a:defRPr/>
            </a:pPr>
            <a:r>
              <a:rPr lang="el-GR" altLang="el-GR" sz="1600" b="1" i="1" dirty="0" smtClean="0">
                <a:solidFill>
                  <a:schemeClr val="bg1"/>
                </a:solidFill>
              </a:rPr>
              <a:t>Εμπιστοσύνη στους άλλους</a:t>
            </a:r>
            <a:endParaRPr lang="el-GR" altLang="el-GR" sz="1600" b="1" dirty="0" smtClean="0">
              <a:solidFill>
                <a:schemeClr val="bg1"/>
              </a:solidFill>
            </a:endParaRPr>
          </a:p>
          <a:p>
            <a:pPr algn="just" eaLnBrk="1" hangingPunct="1">
              <a:lnSpc>
                <a:spcPct val="110000"/>
              </a:lnSpc>
              <a:spcAft>
                <a:spcPct val="20000"/>
              </a:spcAft>
              <a:buFontTx/>
              <a:buNone/>
              <a:defRPr/>
            </a:pPr>
            <a:r>
              <a:rPr lang="en-US" altLang="el-GR" sz="1600" b="1" dirty="0" smtClean="0">
                <a:solidFill>
                  <a:srgbClr val="00588F"/>
                </a:solidFill>
              </a:rPr>
              <a:t>          </a:t>
            </a:r>
            <a:r>
              <a:rPr lang="el-GR" altLang="el-GR" sz="1600" b="1" dirty="0" smtClean="0">
                <a:solidFill>
                  <a:srgbClr val="00588F"/>
                </a:solidFill>
              </a:rPr>
              <a:t>Γινόμαστε μικρότερες ομάδες και ένα μέλος της κάθε ομάδας μπαίνει στη μέση. Αυτός που είναι στη μέση υποδύεται π .χ το φίδι μέσα στη βάρκα και όλοι γύρω να είναι τα κύματα. Σκοπός του παιχνιδιού είναι να αφεθεί αυτός που είναι κεντρικός ήρωας στα χέρια των μελών της υπόλοιπης ομάδας, να τους εμπιστευθεί. Αλλά και τα υπόλοιπα μέλη να νιώσουν υπεύθυνα για κάποιον. </a:t>
            </a:r>
          </a:p>
          <a:p>
            <a:pPr algn="just" eaLnBrk="1" hangingPunct="1">
              <a:lnSpc>
                <a:spcPct val="110000"/>
              </a:lnSpc>
              <a:spcAft>
                <a:spcPct val="20000"/>
              </a:spcAft>
              <a:defRPr/>
            </a:pPr>
            <a:r>
              <a:rPr lang="el-GR" altLang="el-GR" sz="1600" b="1" i="1" dirty="0" smtClean="0">
                <a:solidFill>
                  <a:schemeClr val="bg1"/>
                </a:solidFill>
              </a:rPr>
              <a:t>Εστιάζουμε την προσοχή της αισθήσεις μας</a:t>
            </a:r>
          </a:p>
          <a:p>
            <a:pPr marL="0" indent="0" algn="just" eaLnBrk="1" hangingPunct="1">
              <a:lnSpc>
                <a:spcPct val="110000"/>
              </a:lnSpc>
              <a:spcAft>
                <a:spcPct val="20000"/>
              </a:spcAft>
              <a:buFontTx/>
              <a:buNone/>
              <a:defRPr/>
            </a:pPr>
            <a:r>
              <a:rPr lang="el-GR" altLang="el-GR" sz="1600" b="1" dirty="0" smtClean="0">
                <a:solidFill>
                  <a:schemeClr val="bg1"/>
                </a:solidFill>
              </a:rPr>
              <a:t/>
            </a:r>
            <a:br>
              <a:rPr lang="el-GR" altLang="el-GR" sz="1600" b="1" dirty="0" smtClean="0">
                <a:solidFill>
                  <a:schemeClr val="bg1"/>
                </a:solidFill>
              </a:rPr>
            </a:br>
            <a:r>
              <a:rPr lang="el-GR" altLang="el-GR" sz="1600" dirty="0" smtClean="0"/>
              <a:t>    </a:t>
            </a:r>
            <a:r>
              <a:rPr lang="el-GR" altLang="el-GR" sz="1600" b="1" dirty="0" smtClean="0">
                <a:solidFill>
                  <a:srgbClr val="00588F"/>
                </a:solidFill>
              </a:rPr>
              <a:t>Κάποιος από τις επιμέρους ομάδες γίνεται ο καρχαρίας και οι υπόλοιποι τα ζώα στη βάρκα, προσπαθούν να του ξεφύγουν. Ο καρχαρίας έχει δεμένα τα μάτια του και προσπαθεί να επικοινωνήσει με τις αισθήσεις του. Πρόκειται για μια παραλλαγή του παιχνιδιού «τυφλόμυγα».</a:t>
            </a:r>
          </a:p>
          <a:p>
            <a:pPr eaLnBrk="1" hangingPunct="1">
              <a:lnSpc>
                <a:spcPct val="95000"/>
              </a:lnSpc>
              <a:spcAft>
                <a:spcPct val="20000"/>
              </a:spcAft>
              <a:defRPr/>
            </a:pPr>
            <a:endParaRPr lang="el-GR" altLang="el-GR" sz="1600" dirty="0" smtClean="0">
              <a:solidFill>
                <a:srgbClr val="00588F"/>
              </a:solidFill>
            </a:endParaRPr>
          </a:p>
        </p:txBody>
      </p:sp>
      <p:pic>
        <p:nvPicPr>
          <p:cNvPr id="22531" name="Picture 3" descr="top_gre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5913"/>
            <a:ext cx="9144000" cy="165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4"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4663" y="6165850"/>
            <a:ext cx="17272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Text Box 5"/>
          <p:cNvSpPr txBox="1">
            <a:spLocks noChangeArrowheads="1"/>
          </p:cNvSpPr>
          <p:nvPr/>
        </p:nvSpPr>
        <p:spPr bwMode="auto">
          <a:xfrm>
            <a:off x="0" y="6340475"/>
            <a:ext cx="406717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l-GR" altLang="el-GR" sz="1400" b="1">
                <a:solidFill>
                  <a:srgbClr val="E7167E"/>
                </a:solidFill>
              </a:rPr>
              <a:t>ΠΑΠΑΔΗΜΗΤΡΙΟΥ-ΔΟΔΟΥΤΖΗ ΕΛΕΥΘΕΡΙΑ</a:t>
            </a:r>
            <a:endParaRPr lang="en-US" altLang="el-GR" sz="1400" b="1">
              <a:solidFill>
                <a:srgbClr val="E7167E"/>
              </a:solidFill>
            </a:endParaRPr>
          </a:p>
          <a:p>
            <a:pPr eaLnBrk="1" hangingPunct="1">
              <a:spcBef>
                <a:spcPct val="0"/>
              </a:spcBef>
              <a:buFontTx/>
              <a:buNone/>
            </a:pPr>
            <a:r>
              <a:rPr lang="el-GR" altLang="el-GR" sz="1400" b="1">
                <a:solidFill>
                  <a:srgbClr val="E7167E"/>
                </a:solidFill>
              </a:rPr>
              <a:t>ΕΚΠΑΙΔΕΥΤΙΚΟΣ - ΜΟΥΣΙΚΟΣ</a:t>
            </a:r>
            <a:endParaRPr lang="el-GR" altLang="el-GR" sz="1400">
              <a:solidFill>
                <a:srgbClr val="E7167E"/>
              </a:solidFill>
            </a:endParaRPr>
          </a:p>
        </p:txBody>
      </p:sp>
      <p:sp>
        <p:nvSpPr>
          <p:cNvPr id="22534" name="Text Box 6"/>
          <p:cNvSpPr txBox="1">
            <a:spLocks noChangeArrowheads="1"/>
          </p:cNvSpPr>
          <p:nvPr/>
        </p:nvSpPr>
        <p:spPr bwMode="auto">
          <a:xfrm>
            <a:off x="6367463" y="6437313"/>
            <a:ext cx="26749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l-GR" altLang="el-GR" sz="1400" b="1">
                <a:solidFill>
                  <a:srgbClr val="E7167E"/>
                </a:solidFill>
              </a:rPr>
              <a:t>ΤΑΞΗ Α’2   2</a:t>
            </a:r>
            <a:r>
              <a:rPr lang="el-GR" altLang="el-GR" sz="1400" b="1" baseline="30000">
                <a:solidFill>
                  <a:srgbClr val="E7167E"/>
                </a:solidFill>
              </a:rPr>
              <a:t>Ο</a:t>
            </a:r>
            <a:r>
              <a:rPr lang="el-GR" altLang="el-GR" sz="1400" b="1">
                <a:solidFill>
                  <a:srgbClr val="E7167E"/>
                </a:solidFill>
              </a:rPr>
              <a:t> Δ .Σ ΤΡΙΛΟΦΟΥ</a:t>
            </a:r>
            <a:endParaRPr lang="el-GR" altLang="el-GR" sz="1400">
              <a:solidFill>
                <a:srgbClr val="E7167E"/>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top_gre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5913"/>
            <a:ext cx="9144000" cy="165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Picture 3"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4663" y="6165850"/>
            <a:ext cx="17272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Text Box 4"/>
          <p:cNvSpPr txBox="1">
            <a:spLocks noChangeArrowheads="1"/>
          </p:cNvSpPr>
          <p:nvPr/>
        </p:nvSpPr>
        <p:spPr bwMode="auto">
          <a:xfrm>
            <a:off x="0" y="6340475"/>
            <a:ext cx="406717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l-GR" altLang="el-GR" sz="1400" b="1">
                <a:solidFill>
                  <a:srgbClr val="E7167E"/>
                </a:solidFill>
              </a:rPr>
              <a:t>ΠΑΠΑΔΗΜΗΤΡΙΟΥ-ΔΟΔΟΥΤΖΗ ΕΛΕΥΘΕΡΙΑ</a:t>
            </a:r>
            <a:endParaRPr lang="en-US" altLang="el-GR" sz="1400" b="1">
              <a:solidFill>
                <a:srgbClr val="E7167E"/>
              </a:solidFill>
            </a:endParaRPr>
          </a:p>
          <a:p>
            <a:pPr eaLnBrk="1" hangingPunct="1">
              <a:spcBef>
                <a:spcPct val="0"/>
              </a:spcBef>
              <a:buFontTx/>
              <a:buNone/>
            </a:pPr>
            <a:r>
              <a:rPr lang="el-GR" altLang="el-GR" sz="1400" b="1">
                <a:solidFill>
                  <a:srgbClr val="E7167E"/>
                </a:solidFill>
              </a:rPr>
              <a:t>ΕΚΠΑΙΔΕΥΤΙΚΟΣ - ΜΟΥΣΙΚΟΣ</a:t>
            </a:r>
            <a:endParaRPr lang="el-GR" altLang="el-GR" sz="1400">
              <a:solidFill>
                <a:srgbClr val="E7167E"/>
              </a:solidFill>
            </a:endParaRPr>
          </a:p>
        </p:txBody>
      </p:sp>
      <p:sp>
        <p:nvSpPr>
          <p:cNvPr id="23557" name="Text Box 5"/>
          <p:cNvSpPr txBox="1">
            <a:spLocks noChangeArrowheads="1"/>
          </p:cNvSpPr>
          <p:nvPr/>
        </p:nvSpPr>
        <p:spPr bwMode="auto">
          <a:xfrm>
            <a:off x="6367463" y="6437313"/>
            <a:ext cx="27733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l-GR" altLang="el-GR" sz="1400" b="1">
                <a:solidFill>
                  <a:srgbClr val="E7167E"/>
                </a:solidFill>
              </a:rPr>
              <a:t>ΤΑΞΗ Α’2    2</a:t>
            </a:r>
            <a:r>
              <a:rPr lang="el-GR" altLang="el-GR" sz="1400" b="1" baseline="30000">
                <a:solidFill>
                  <a:srgbClr val="E7167E"/>
                </a:solidFill>
              </a:rPr>
              <a:t>Ο</a:t>
            </a:r>
            <a:r>
              <a:rPr lang="el-GR" altLang="el-GR" sz="1400" b="1">
                <a:solidFill>
                  <a:srgbClr val="E7167E"/>
                </a:solidFill>
              </a:rPr>
              <a:t>  Δ .Σ ΤΡΙΛΟΦΟΥ</a:t>
            </a:r>
            <a:endParaRPr lang="el-GR" altLang="el-GR" sz="1400">
              <a:solidFill>
                <a:srgbClr val="E7167E"/>
              </a:solidFill>
            </a:endParaRPr>
          </a:p>
        </p:txBody>
      </p:sp>
      <p:sp>
        <p:nvSpPr>
          <p:cNvPr id="23558" name="Rectangle 6"/>
          <p:cNvSpPr>
            <a:spLocks noGrp="1" noChangeArrowheads="1"/>
          </p:cNvSpPr>
          <p:nvPr>
            <p:ph type="body" idx="1"/>
          </p:nvPr>
        </p:nvSpPr>
        <p:spPr>
          <a:xfrm>
            <a:off x="468313" y="1628775"/>
            <a:ext cx="8229600" cy="4525963"/>
          </a:xfrm>
        </p:spPr>
        <p:txBody>
          <a:bodyPr/>
          <a:lstStyle/>
          <a:p>
            <a:pPr algn="ctr" eaLnBrk="1" hangingPunct="1">
              <a:buFontTx/>
              <a:buNone/>
            </a:pPr>
            <a:r>
              <a:rPr lang="el-GR" altLang="el-GR" smtClean="0">
                <a:solidFill>
                  <a:srgbClr val="E7167E"/>
                </a:solidFill>
              </a:rPr>
              <a:t>ΒΙΩΜΑΤΙΚΕΣ ΑΣΚΗΣΕΙΣ ΚΑΙ ΠΑΙΧΝΙΔΙΑ</a:t>
            </a:r>
          </a:p>
        </p:txBody>
      </p:sp>
      <p:pic>
        <p:nvPicPr>
          <p:cNvPr id="50187"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088" y="2708275"/>
            <a:ext cx="3455987" cy="2592388"/>
          </a:xfrm>
          <a:prstGeom prst="rect">
            <a:avLst/>
          </a:prstGeom>
          <a:noFill/>
          <a:ln w="25400">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50188" name="Picture 1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4716463" y="2708474"/>
            <a:ext cx="3455986" cy="2591989"/>
          </a:xfrm>
          <a:prstGeom prst="rect">
            <a:avLst/>
          </a:prstGeom>
          <a:noFill/>
          <a:ln w="25400">
            <a:solidFill>
              <a:srgbClr val="0000FF"/>
            </a:solidFill>
            <a:miter lim="800000"/>
            <a:headEnd/>
            <a:tailEnd/>
          </a:ln>
          <a:scene3d>
            <a:camera prst="orthographicFront">
              <a:rot lat="0" lon="0" rev="16200000"/>
            </a:camera>
            <a:lightRig rig="threePt" dir="t"/>
          </a:scene3d>
          <a:extLst>
            <a:ext uri="{909E8E84-426E-40DD-AFC4-6F175D3DCCD1}">
              <a14:hiddenFill xmlns:a14="http://schemas.microsoft.com/office/drawing/2010/main">
                <a:solidFill>
                  <a:srgbClr val="FFFFFF"/>
                </a:solidFill>
              </a14:hiddenFill>
            </a:ext>
          </a:extLst>
        </p:spPr>
      </p:pic>
      <p:pic>
        <p:nvPicPr>
          <p:cNvPr id="23561" name="Εικόνα 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562600" y="3357563"/>
            <a:ext cx="398463"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2" name="Εικόνα 1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659563" y="3335338"/>
            <a:ext cx="398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3" name="Εικόνα 1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164388" y="3309938"/>
            <a:ext cx="398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4" name="Εικόνα 12"/>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69025" y="3335338"/>
            <a:ext cx="396875"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50187"/>
                                        </p:tgtEl>
                                        <p:attrNameLst>
                                          <p:attrName>style.visibility</p:attrName>
                                        </p:attrNameLst>
                                      </p:cBhvr>
                                      <p:to>
                                        <p:strVal val="visible"/>
                                      </p:to>
                                    </p:set>
                                    <p:animEffect transition="in" filter="box(in)">
                                      <p:cBhvr>
                                        <p:cTn id="7" dur="500"/>
                                        <p:tgtEl>
                                          <p:spTgt spid="5018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50188"/>
                                        </p:tgtEl>
                                        <p:attrNameLst>
                                          <p:attrName>style.visibility</p:attrName>
                                        </p:attrNameLst>
                                      </p:cBhvr>
                                      <p:to>
                                        <p:strVal val="visible"/>
                                      </p:to>
                                    </p:set>
                                    <p:animEffect transition="in" filter="box(in)">
                                      <p:cBhvr>
                                        <p:cTn id="12" dur="500"/>
                                        <p:tgtEl>
                                          <p:spTgt spid="501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top_gre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5913"/>
            <a:ext cx="9144000" cy="165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9" name="Picture 3"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4663" y="6165850"/>
            <a:ext cx="17272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Text Box 4"/>
          <p:cNvSpPr txBox="1">
            <a:spLocks noChangeArrowheads="1"/>
          </p:cNvSpPr>
          <p:nvPr/>
        </p:nvSpPr>
        <p:spPr bwMode="auto">
          <a:xfrm>
            <a:off x="0" y="6340475"/>
            <a:ext cx="406717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l-GR" altLang="el-GR" sz="1400" b="1">
                <a:solidFill>
                  <a:srgbClr val="E7167E"/>
                </a:solidFill>
              </a:rPr>
              <a:t>ΠΑΠΑΔΗΜΗΤΡΙΟΥ-ΔΟΔΟΥΤΖΗ ΕΛΕΥΘΕΡΙΑ</a:t>
            </a:r>
            <a:endParaRPr lang="en-US" altLang="el-GR" sz="1400" b="1">
              <a:solidFill>
                <a:srgbClr val="E7167E"/>
              </a:solidFill>
            </a:endParaRPr>
          </a:p>
          <a:p>
            <a:pPr eaLnBrk="1" hangingPunct="1">
              <a:spcBef>
                <a:spcPct val="0"/>
              </a:spcBef>
              <a:buFontTx/>
              <a:buNone/>
            </a:pPr>
            <a:r>
              <a:rPr lang="el-GR" altLang="el-GR" sz="1400" b="1">
                <a:solidFill>
                  <a:srgbClr val="E7167E"/>
                </a:solidFill>
              </a:rPr>
              <a:t>ΕΚΠΑΙΔΕΥΤΙΚΟΣ - ΜΟΥΣΙΚΟΣ</a:t>
            </a:r>
            <a:endParaRPr lang="el-GR" altLang="el-GR" sz="1400">
              <a:solidFill>
                <a:srgbClr val="E7167E"/>
              </a:solidFill>
            </a:endParaRPr>
          </a:p>
        </p:txBody>
      </p:sp>
      <p:sp>
        <p:nvSpPr>
          <p:cNvPr id="24581" name="Text Box 5"/>
          <p:cNvSpPr txBox="1">
            <a:spLocks noChangeArrowheads="1"/>
          </p:cNvSpPr>
          <p:nvPr/>
        </p:nvSpPr>
        <p:spPr bwMode="auto">
          <a:xfrm>
            <a:off x="6367463" y="6437313"/>
            <a:ext cx="26638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l-GR" altLang="el-GR" sz="1400" b="1">
                <a:solidFill>
                  <a:srgbClr val="E7167E"/>
                </a:solidFill>
              </a:rPr>
              <a:t>ΤΑΞΗ Α’ 2  2</a:t>
            </a:r>
            <a:r>
              <a:rPr lang="el-GR" altLang="el-GR" sz="1400" b="1" baseline="30000">
                <a:solidFill>
                  <a:srgbClr val="E7167E"/>
                </a:solidFill>
              </a:rPr>
              <a:t>Ο</a:t>
            </a:r>
            <a:r>
              <a:rPr lang="el-GR" altLang="el-GR" sz="1400" b="1">
                <a:solidFill>
                  <a:srgbClr val="E7167E"/>
                </a:solidFill>
              </a:rPr>
              <a:t> Δ .Σ ΤΡΙΛΟΦΟΥ</a:t>
            </a:r>
            <a:endParaRPr lang="el-GR" altLang="el-GR" sz="1400">
              <a:solidFill>
                <a:srgbClr val="E7167E"/>
              </a:solidFill>
            </a:endParaRPr>
          </a:p>
        </p:txBody>
      </p:sp>
      <p:sp>
        <p:nvSpPr>
          <p:cNvPr id="24582" name="Rectangle 6"/>
          <p:cNvSpPr>
            <a:spLocks noGrp="1" noChangeArrowheads="1"/>
          </p:cNvSpPr>
          <p:nvPr>
            <p:ph type="body" idx="1"/>
          </p:nvPr>
        </p:nvSpPr>
        <p:spPr>
          <a:xfrm>
            <a:off x="468313" y="1773238"/>
            <a:ext cx="8229600" cy="4525962"/>
          </a:xfrm>
        </p:spPr>
        <p:txBody>
          <a:bodyPr/>
          <a:lstStyle/>
          <a:p>
            <a:pPr algn="ctr" eaLnBrk="1" hangingPunct="1">
              <a:buFontTx/>
              <a:buNone/>
            </a:pPr>
            <a:r>
              <a:rPr lang="el-GR" altLang="el-GR" sz="2400" smtClean="0">
                <a:solidFill>
                  <a:srgbClr val="E7167E"/>
                </a:solidFill>
              </a:rPr>
              <a:t>ΔΡΑΜΑΤΟΠΟΙΗΣΗ ΠΑΡΑΜΥΘΙΟΥ</a:t>
            </a:r>
          </a:p>
        </p:txBody>
      </p:sp>
      <p:pic>
        <p:nvPicPr>
          <p:cNvPr id="4608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188" y="2420938"/>
            <a:ext cx="3887787" cy="2916237"/>
          </a:xfrm>
          <a:prstGeom prst="rect">
            <a:avLst/>
          </a:prstGeom>
          <a:noFill/>
          <a:ln w="25400">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46089" name="Picture 9"/>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5353050" y="2952750"/>
            <a:ext cx="3323298" cy="2492473"/>
          </a:xfrm>
          <a:prstGeom prst="rect">
            <a:avLst/>
          </a:prstGeom>
          <a:noFill/>
          <a:ln w="25400">
            <a:solidFill>
              <a:srgbClr val="0000FF"/>
            </a:solidFill>
            <a:miter lim="800000"/>
            <a:headEnd/>
            <a:tailEnd/>
          </a:ln>
          <a:scene3d>
            <a:camera prst="orthographicFront">
              <a:rot lat="0" lon="0" rev="16200000"/>
            </a:camera>
            <a:lightRig rig="threePt" dir="t"/>
          </a:scene3d>
          <a:extLst>
            <a:ext uri="{909E8E84-426E-40DD-AFC4-6F175D3DCCD1}">
              <a14:hiddenFill xmlns:a14="http://schemas.microsoft.com/office/drawing/2010/main">
                <a:solidFill>
                  <a:srgbClr val="FFFFFF"/>
                </a:solidFill>
              </a14:hiddenFill>
            </a:ext>
          </a:extLst>
        </p:spPr>
      </p:pic>
      <p:pic>
        <p:nvPicPr>
          <p:cNvPr id="24585" name="Εικόνα 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230438" y="4437063"/>
            <a:ext cx="64928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6087"/>
                                        </p:tgtEl>
                                        <p:attrNameLst>
                                          <p:attrName>style.visibility</p:attrName>
                                        </p:attrNameLst>
                                      </p:cBhvr>
                                      <p:to>
                                        <p:strVal val="visible"/>
                                      </p:to>
                                    </p:set>
                                    <p:animEffect transition="in" filter="blinds(horizontal)">
                                      <p:cBhvr>
                                        <p:cTn id="7" dur="500"/>
                                        <p:tgtEl>
                                          <p:spTgt spid="4608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6089"/>
                                        </p:tgtEl>
                                        <p:attrNameLst>
                                          <p:attrName>style.visibility</p:attrName>
                                        </p:attrNameLst>
                                      </p:cBhvr>
                                      <p:to>
                                        <p:strVal val="visible"/>
                                      </p:to>
                                    </p:set>
                                    <p:animEffect transition="in" filter="blinds(horizontal)">
                                      <p:cBhvr>
                                        <p:cTn id="12" dur="500"/>
                                        <p:tgtEl>
                                          <p:spTgt spid="460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top_gre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5913"/>
            <a:ext cx="9144000" cy="165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Rectangle 3"/>
          <p:cNvSpPr>
            <a:spLocks noGrp="1" noChangeArrowheads="1"/>
          </p:cNvSpPr>
          <p:nvPr>
            <p:ph type="title"/>
          </p:nvPr>
        </p:nvSpPr>
        <p:spPr>
          <a:xfrm>
            <a:off x="457200" y="1133475"/>
            <a:ext cx="8229600" cy="927100"/>
          </a:xfrm>
        </p:spPr>
        <p:txBody>
          <a:bodyPr/>
          <a:lstStyle/>
          <a:p>
            <a:pPr eaLnBrk="1" hangingPunct="1"/>
            <a:r>
              <a:rPr lang="el-GR" altLang="el-GR" sz="2200" b="1" u="sng" smtClean="0">
                <a:solidFill>
                  <a:srgbClr val="E7167E"/>
                </a:solidFill>
              </a:rPr>
              <a:t>ΣΤ. ΜΟΥΣΙΚΟΚΙΝΗΤΙΚΗ ΑΓΩΓΗ</a:t>
            </a:r>
          </a:p>
        </p:txBody>
      </p:sp>
      <p:sp>
        <p:nvSpPr>
          <p:cNvPr id="25604" name="Rectangle 4"/>
          <p:cNvSpPr>
            <a:spLocks noGrp="1" noChangeArrowheads="1"/>
          </p:cNvSpPr>
          <p:nvPr>
            <p:ph type="body" idx="1"/>
          </p:nvPr>
        </p:nvSpPr>
        <p:spPr>
          <a:xfrm>
            <a:off x="390525" y="1844675"/>
            <a:ext cx="8362950" cy="4032250"/>
          </a:xfrm>
        </p:spPr>
        <p:txBody>
          <a:bodyPr/>
          <a:lstStyle/>
          <a:p>
            <a:pPr eaLnBrk="1" hangingPunct="1">
              <a:lnSpc>
                <a:spcPct val="80000"/>
              </a:lnSpc>
            </a:pPr>
            <a:r>
              <a:rPr lang="el-GR" altLang="el-GR" sz="1600" b="1" i="1" smtClean="0">
                <a:solidFill>
                  <a:schemeClr val="bg1"/>
                </a:solidFill>
              </a:rPr>
              <a:t>Μουσική  Ενεργητική ακρόαση</a:t>
            </a:r>
            <a:r>
              <a:rPr lang="el-GR" altLang="el-GR" sz="900" b="1" i="1" smtClean="0">
                <a:solidFill>
                  <a:schemeClr val="bg1"/>
                </a:solidFill>
              </a:rPr>
              <a:t> </a:t>
            </a:r>
          </a:p>
          <a:p>
            <a:pPr algn="just" eaLnBrk="1" hangingPunct="1">
              <a:lnSpc>
                <a:spcPct val="80000"/>
              </a:lnSpc>
              <a:buFontTx/>
              <a:buNone/>
            </a:pPr>
            <a:endParaRPr lang="el-GR" altLang="el-GR" sz="900" b="1" smtClean="0">
              <a:solidFill>
                <a:schemeClr val="bg1"/>
              </a:solidFill>
            </a:endParaRPr>
          </a:p>
          <a:p>
            <a:pPr algn="just" eaLnBrk="1" hangingPunct="1">
              <a:lnSpc>
                <a:spcPct val="110000"/>
              </a:lnSpc>
              <a:buFontTx/>
              <a:buNone/>
            </a:pPr>
            <a:r>
              <a:rPr lang="en-US" altLang="el-GR" sz="900" b="1" smtClean="0">
                <a:solidFill>
                  <a:srgbClr val="00588F"/>
                </a:solidFill>
              </a:rPr>
              <a:t>        </a:t>
            </a:r>
            <a:r>
              <a:rPr lang="el-GR" altLang="el-GR" sz="900" b="1" smtClean="0">
                <a:solidFill>
                  <a:srgbClr val="00588F"/>
                </a:solidFill>
              </a:rPr>
              <a:t>		</a:t>
            </a:r>
            <a:r>
              <a:rPr lang="en-US" altLang="el-GR" sz="900" b="1" smtClean="0">
                <a:solidFill>
                  <a:srgbClr val="00588F"/>
                </a:solidFill>
              </a:rPr>
              <a:t> </a:t>
            </a:r>
            <a:r>
              <a:rPr lang="el-GR" altLang="el-GR" sz="1400" b="1" smtClean="0">
                <a:solidFill>
                  <a:srgbClr val="00588F"/>
                </a:solidFill>
              </a:rPr>
              <a:t>Επιλέγουμε μέσα από την κλασική μουσική ανθολογία έργα ξένων και Ελλήνων συνθετών με σκοπό την σύγκριση με άλλα μουσικά παραμύθια με ζώα αλλά και τη μουσική επένδυση του θεατρικού παιχνιδιού και της δραματοποίησης. Σκοπό μας η ενεργητική ακρόαση, η φαντασία  και η αφύπνιση της ακοής με στόχο την νοητική αναπαράσταση της ιστορίας.</a:t>
            </a:r>
          </a:p>
          <a:p>
            <a:pPr algn="just" eaLnBrk="1" hangingPunct="1">
              <a:lnSpc>
                <a:spcPct val="110000"/>
              </a:lnSpc>
              <a:buFontTx/>
              <a:buNone/>
            </a:pPr>
            <a:r>
              <a:rPr lang="el-GR" altLang="el-GR" sz="1400" b="1" smtClean="0">
                <a:solidFill>
                  <a:srgbClr val="00588F"/>
                </a:solidFill>
              </a:rPr>
              <a:t/>
            </a:r>
            <a:br>
              <a:rPr lang="el-GR" altLang="el-GR" sz="1400" b="1" smtClean="0">
                <a:solidFill>
                  <a:srgbClr val="00588F"/>
                </a:solidFill>
              </a:rPr>
            </a:br>
            <a:r>
              <a:rPr lang="el-GR" altLang="el-GR" sz="1400" b="1" smtClean="0">
                <a:solidFill>
                  <a:srgbClr val="00588F"/>
                </a:solidFill>
              </a:rPr>
              <a:t>Μπορεί φυσικά να προηγηθεί η ακρόαση των φυσικών ήχων από το περιβάλλον και των φωνών των ζώων. Ενδεικτικά μπορούν να χρησιμοποιηθούν τα εξής έργα :</a:t>
            </a:r>
          </a:p>
          <a:p>
            <a:pPr algn="just" eaLnBrk="1" hangingPunct="1">
              <a:lnSpc>
                <a:spcPct val="80000"/>
              </a:lnSpc>
              <a:buFontTx/>
              <a:buNone/>
            </a:pPr>
            <a:endParaRPr lang="el-GR" altLang="el-GR" sz="1400" b="1" smtClean="0">
              <a:solidFill>
                <a:srgbClr val="00588F"/>
              </a:solidFill>
            </a:endParaRPr>
          </a:p>
          <a:p>
            <a:pPr algn="just" eaLnBrk="1" hangingPunct="1">
              <a:lnSpc>
                <a:spcPct val="110000"/>
              </a:lnSpc>
              <a:buFontTx/>
              <a:buNone/>
            </a:pPr>
            <a:r>
              <a:rPr lang="en-US" altLang="el-GR" sz="1400" b="1" smtClean="0">
                <a:solidFill>
                  <a:srgbClr val="00588F"/>
                </a:solidFill>
              </a:rPr>
              <a:t>         </a:t>
            </a:r>
            <a:r>
              <a:rPr lang="en-US" altLang="el-GR" sz="1400" b="1" smtClean="0">
                <a:solidFill>
                  <a:srgbClr val="E7167E"/>
                </a:solidFill>
              </a:rPr>
              <a:t>-</a:t>
            </a:r>
            <a:r>
              <a:rPr lang="el-GR" altLang="el-GR" sz="1400" b="1" smtClean="0">
                <a:solidFill>
                  <a:srgbClr val="E7167E"/>
                </a:solidFill>
              </a:rPr>
              <a:t>  Το καρναβάλι των ζώων </a:t>
            </a:r>
            <a:r>
              <a:rPr lang="en-US" altLang="el-GR" sz="1400" b="1" smtClean="0">
                <a:solidFill>
                  <a:srgbClr val="E7167E"/>
                </a:solidFill>
              </a:rPr>
              <a:t>Saint-Saens</a:t>
            </a:r>
          </a:p>
          <a:p>
            <a:pPr algn="just" eaLnBrk="1" hangingPunct="1">
              <a:lnSpc>
                <a:spcPct val="110000"/>
              </a:lnSpc>
              <a:buFontTx/>
              <a:buNone/>
            </a:pPr>
            <a:r>
              <a:rPr lang="en-US" altLang="el-GR" sz="1400" b="1" smtClean="0">
                <a:solidFill>
                  <a:srgbClr val="E7167E"/>
                </a:solidFill>
              </a:rPr>
              <a:t>         -</a:t>
            </a:r>
            <a:r>
              <a:rPr lang="el-GR" altLang="el-GR" sz="1400" b="1" smtClean="0">
                <a:solidFill>
                  <a:srgbClr val="E7167E"/>
                </a:solidFill>
              </a:rPr>
              <a:t>  </a:t>
            </a:r>
            <a:r>
              <a:rPr lang="en-US" altLang="el-GR" sz="1400" b="1" smtClean="0">
                <a:solidFill>
                  <a:srgbClr val="E7167E"/>
                </a:solidFill>
              </a:rPr>
              <a:t>H </a:t>
            </a:r>
            <a:r>
              <a:rPr lang="el-GR" altLang="el-GR" sz="1400" b="1" smtClean="0">
                <a:solidFill>
                  <a:srgbClr val="E7167E"/>
                </a:solidFill>
              </a:rPr>
              <a:t>θάλασσα </a:t>
            </a:r>
            <a:r>
              <a:rPr lang="en-US" altLang="el-GR" sz="1400" b="1" smtClean="0">
                <a:solidFill>
                  <a:srgbClr val="E7167E"/>
                </a:solidFill>
              </a:rPr>
              <a:t>C. Debussy</a:t>
            </a:r>
          </a:p>
          <a:p>
            <a:pPr algn="just" eaLnBrk="1" hangingPunct="1">
              <a:lnSpc>
                <a:spcPct val="110000"/>
              </a:lnSpc>
              <a:buFontTx/>
              <a:buNone/>
            </a:pPr>
            <a:r>
              <a:rPr lang="en-US" altLang="el-GR" sz="1400" b="1" smtClean="0">
                <a:solidFill>
                  <a:srgbClr val="E7167E"/>
                </a:solidFill>
              </a:rPr>
              <a:t>         -</a:t>
            </a:r>
            <a:r>
              <a:rPr lang="el-GR" altLang="el-GR" sz="1400" b="1" smtClean="0">
                <a:solidFill>
                  <a:srgbClr val="E7167E"/>
                </a:solidFill>
              </a:rPr>
              <a:t>  </a:t>
            </a:r>
            <a:r>
              <a:rPr lang="en-US" altLang="el-GR" sz="1400" b="1" smtClean="0">
                <a:solidFill>
                  <a:srgbClr val="E7167E"/>
                </a:solidFill>
              </a:rPr>
              <a:t>O</a:t>
            </a:r>
            <a:r>
              <a:rPr lang="el-GR" altLang="el-GR" sz="1400" b="1" smtClean="0">
                <a:solidFill>
                  <a:srgbClr val="E7167E"/>
                </a:solidFill>
              </a:rPr>
              <a:t> χορός της Αρκούδας </a:t>
            </a:r>
            <a:r>
              <a:rPr lang="en-US" altLang="el-GR" sz="1400" b="1" smtClean="0">
                <a:solidFill>
                  <a:srgbClr val="E7167E"/>
                </a:solidFill>
              </a:rPr>
              <a:t>J.E. Elgar</a:t>
            </a:r>
            <a:endParaRPr lang="el-GR" altLang="el-GR" sz="1400" b="1" smtClean="0">
              <a:solidFill>
                <a:srgbClr val="E7167E"/>
              </a:solidFill>
            </a:endParaRPr>
          </a:p>
          <a:p>
            <a:pPr algn="just" eaLnBrk="1" hangingPunct="1">
              <a:lnSpc>
                <a:spcPct val="110000"/>
              </a:lnSpc>
              <a:buFontTx/>
              <a:buNone/>
            </a:pPr>
            <a:r>
              <a:rPr lang="el-GR" altLang="el-GR" sz="1400" b="1" smtClean="0">
                <a:solidFill>
                  <a:srgbClr val="E7167E"/>
                </a:solidFill>
              </a:rPr>
              <a:t>         -  Το πουλί της Φωτιάς Ι</a:t>
            </a:r>
            <a:r>
              <a:rPr lang="en-US" altLang="el-GR" sz="1400" b="1" smtClean="0">
                <a:solidFill>
                  <a:srgbClr val="E7167E"/>
                </a:solidFill>
              </a:rPr>
              <a:t>.Stravinsky</a:t>
            </a:r>
            <a:endParaRPr lang="el-GR" altLang="el-GR" sz="1400" b="1" smtClean="0">
              <a:solidFill>
                <a:srgbClr val="E7167E"/>
              </a:solidFill>
            </a:endParaRPr>
          </a:p>
          <a:p>
            <a:pPr algn="just" eaLnBrk="1" hangingPunct="1">
              <a:lnSpc>
                <a:spcPct val="110000"/>
              </a:lnSpc>
              <a:buFontTx/>
              <a:buNone/>
            </a:pPr>
            <a:r>
              <a:rPr lang="el-GR" altLang="el-GR" sz="1400" b="1" smtClean="0">
                <a:solidFill>
                  <a:srgbClr val="E7167E"/>
                </a:solidFill>
              </a:rPr>
              <a:t>         - Ο Πέτρος και ο Λύκος </a:t>
            </a:r>
            <a:r>
              <a:rPr lang="en-US" altLang="el-GR" sz="1400" b="1" smtClean="0">
                <a:solidFill>
                  <a:srgbClr val="E7167E"/>
                </a:solidFill>
              </a:rPr>
              <a:t> S. Prokofiev</a:t>
            </a:r>
            <a:endParaRPr lang="el-GR" altLang="el-GR" sz="1400" b="1" smtClean="0">
              <a:solidFill>
                <a:srgbClr val="E7167E"/>
              </a:solidFill>
            </a:endParaRPr>
          </a:p>
          <a:p>
            <a:pPr algn="just" eaLnBrk="1" hangingPunct="1">
              <a:lnSpc>
                <a:spcPct val="110000"/>
              </a:lnSpc>
              <a:buFontTx/>
              <a:buNone/>
            </a:pPr>
            <a:r>
              <a:rPr lang="el-GR" altLang="el-GR" sz="1400" b="1" smtClean="0">
                <a:solidFill>
                  <a:srgbClr val="E7167E"/>
                </a:solidFill>
              </a:rPr>
              <a:t>         - Η μουσική των νερών  </a:t>
            </a:r>
            <a:r>
              <a:rPr lang="en-US" altLang="el-GR" sz="1400" b="1" smtClean="0">
                <a:solidFill>
                  <a:srgbClr val="E7167E"/>
                </a:solidFill>
              </a:rPr>
              <a:t>G.F. Haendel</a:t>
            </a:r>
            <a:endParaRPr lang="el-GR" altLang="el-GR" sz="1400" b="1" smtClean="0">
              <a:solidFill>
                <a:srgbClr val="E7167E"/>
              </a:solidFill>
            </a:endParaRPr>
          </a:p>
          <a:p>
            <a:pPr eaLnBrk="1" hangingPunct="1">
              <a:lnSpc>
                <a:spcPct val="80000"/>
              </a:lnSpc>
              <a:spcBef>
                <a:spcPct val="30000"/>
              </a:spcBef>
              <a:spcAft>
                <a:spcPct val="40000"/>
              </a:spcAft>
              <a:buFontTx/>
              <a:buNone/>
            </a:pPr>
            <a:endParaRPr lang="el-GR" altLang="el-GR" sz="800" b="1" smtClean="0">
              <a:solidFill>
                <a:srgbClr val="00588F"/>
              </a:solidFill>
            </a:endParaRPr>
          </a:p>
        </p:txBody>
      </p:sp>
      <p:pic>
        <p:nvPicPr>
          <p:cNvPr id="25605" name="Picture 5"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4663" y="6165850"/>
            <a:ext cx="17272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6" name="Text Box 6"/>
          <p:cNvSpPr txBox="1">
            <a:spLocks noChangeArrowheads="1"/>
          </p:cNvSpPr>
          <p:nvPr/>
        </p:nvSpPr>
        <p:spPr bwMode="auto">
          <a:xfrm>
            <a:off x="0" y="6340475"/>
            <a:ext cx="406717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l-GR" altLang="el-GR" sz="1400" b="1">
                <a:solidFill>
                  <a:srgbClr val="E7167E"/>
                </a:solidFill>
              </a:rPr>
              <a:t>ΠΑΠΑΔΗΜΗΤΡΙΟΥ-ΔΟΔΟΥΤΖΗ ΕΛΕΥΘΕΡΙΑ</a:t>
            </a:r>
            <a:endParaRPr lang="en-US" altLang="el-GR" sz="1400" b="1">
              <a:solidFill>
                <a:srgbClr val="E7167E"/>
              </a:solidFill>
            </a:endParaRPr>
          </a:p>
          <a:p>
            <a:pPr eaLnBrk="1" hangingPunct="1">
              <a:spcBef>
                <a:spcPct val="0"/>
              </a:spcBef>
              <a:buFontTx/>
              <a:buNone/>
            </a:pPr>
            <a:r>
              <a:rPr lang="el-GR" altLang="el-GR" sz="1400" b="1">
                <a:solidFill>
                  <a:srgbClr val="E7167E"/>
                </a:solidFill>
              </a:rPr>
              <a:t>ΕΚΠΑΙΔΕΥΤΙΚΟΣ - ΜΟΥΣΙΚΟΣ</a:t>
            </a:r>
            <a:endParaRPr lang="el-GR" altLang="el-GR" sz="1400">
              <a:solidFill>
                <a:srgbClr val="E7167E"/>
              </a:solidFill>
            </a:endParaRPr>
          </a:p>
        </p:txBody>
      </p:sp>
      <p:sp>
        <p:nvSpPr>
          <p:cNvPr id="25607" name="Text Box 7"/>
          <p:cNvSpPr txBox="1">
            <a:spLocks noChangeArrowheads="1"/>
          </p:cNvSpPr>
          <p:nvPr/>
        </p:nvSpPr>
        <p:spPr bwMode="auto">
          <a:xfrm>
            <a:off x="6367463" y="6437313"/>
            <a:ext cx="26638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l-GR" altLang="el-GR" sz="1400" b="1">
                <a:solidFill>
                  <a:srgbClr val="E7167E"/>
                </a:solidFill>
              </a:rPr>
              <a:t>ΤΑΞΗ Α’ 2  2</a:t>
            </a:r>
            <a:r>
              <a:rPr lang="el-GR" altLang="el-GR" sz="1400" b="1" baseline="30000">
                <a:solidFill>
                  <a:srgbClr val="E7167E"/>
                </a:solidFill>
              </a:rPr>
              <a:t>Ο</a:t>
            </a:r>
            <a:r>
              <a:rPr lang="el-GR" altLang="el-GR" sz="1400" b="1">
                <a:solidFill>
                  <a:srgbClr val="E7167E"/>
                </a:solidFill>
              </a:rPr>
              <a:t> Δ .Σ ΤΡΙΛΟΦΟΥ</a:t>
            </a:r>
            <a:endParaRPr lang="el-GR" altLang="el-GR" sz="1400">
              <a:solidFill>
                <a:srgbClr val="E7167E"/>
              </a:solidFill>
            </a:endParaRPr>
          </a:p>
        </p:txBody>
      </p:sp>
    </p:spTree>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type="body" idx="1"/>
          </p:nvPr>
        </p:nvSpPr>
        <p:spPr>
          <a:xfrm>
            <a:off x="611188" y="1308100"/>
            <a:ext cx="7921625" cy="5145088"/>
          </a:xfrm>
        </p:spPr>
        <p:txBody>
          <a:bodyPr/>
          <a:lstStyle/>
          <a:p>
            <a:pPr marL="269875" indent="-269875" eaLnBrk="1" hangingPunct="1">
              <a:lnSpc>
                <a:spcPct val="80000"/>
              </a:lnSpc>
              <a:spcAft>
                <a:spcPct val="30000"/>
              </a:spcAft>
            </a:pPr>
            <a:r>
              <a:rPr lang="el-GR" altLang="el-GR" sz="1600" b="1" i="1" smtClean="0">
                <a:solidFill>
                  <a:schemeClr val="bg1"/>
                </a:solidFill>
              </a:rPr>
              <a:t>Τραγουδάμε και κινούμαστε στο ρυθμό</a:t>
            </a:r>
            <a:endParaRPr lang="el-GR" altLang="el-GR" sz="1600" b="1" smtClean="0">
              <a:solidFill>
                <a:schemeClr val="bg1"/>
              </a:solidFill>
            </a:endParaRPr>
          </a:p>
          <a:p>
            <a:pPr marL="269875" indent="-269875" algn="just" eaLnBrk="1" hangingPunct="1">
              <a:lnSpc>
                <a:spcPct val="110000"/>
              </a:lnSpc>
              <a:spcAft>
                <a:spcPct val="30000"/>
              </a:spcAft>
              <a:buFontTx/>
              <a:buNone/>
            </a:pPr>
            <a:r>
              <a:rPr lang="en-US" altLang="el-GR" sz="1600" smtClean="0">
                <a:solidFill>
                  <a:srgbClr val="00588F"/>
                </a:solidFill>
              </a:rPr>
              <a:t>         </a:t>
            </a:r>
            <a:r>
              <a:rPr lang="el-GR" altLang="el-GR" sz="1600" b="1" smtClean="0">
                <a:solidFill>
                  <a:srgbClr val="00588F"/>
                </a:solidFill>
              </a:rPr>
              <a:t>Για κάθε ενότητα του παραμυθιού επιλέγουμε ένα κλασικό μουσικό κομμάτι ή ένα συγκεκριμένο τραγούδι π. χ μελοποιούμε το τραγούδι του κάστορα. Στο τέλος επιχειρούμε τη σύνδεση όλων των ομάδων και την εφαρμογή της κινησιολογίας. Μπορούμε να συνοδεύσουμε με κρουστά μουσικά όργανα την παντομίμα των παιδιών, δίνοντας έμφαση στις κινήσεις του κάθε χαρακτήρα-ζώου.</a:t>
            </a:r>
          </a:p>
          <a:p>
            <a:pPr marL="269875" indent="-269875" algn="just" eaLnBrk="1" hangingPunct="1">
              <a:lnSpc>
                <a:spcPct val="80000"/>
              </a:lnSpc>
              <a:spcAft>
                <a:spcPct val="30000"/>
              </a:spcAft>
            </a:pPr>
            <a:r>
              <a:rPr lang="el-GR" altLang="el-GR" sz="1600" b="1" i="1" smtClean="0">
                <a:solidFill>
                  <a:schemeClr val="bg1"/>
                </a:solidFill>
              </a:rPr>
              <a:t>Αυτοσχεδιάζουμε</a:t>
            </a:r>
            <a:endParaRPr lang="el-GR" altLang="el-GR" sz="1600" b="1" smtClean="0">
              <a:solidFill>
                <a:schemeClr val="bg1"/>
              </a:solidFill>
            </a:endParaRPr>
          </a:p>
          <a:p>
            <a:pPr marL="269875" indent="-269875" algn="just" eaLnBrk="1" hangingPunct="1">
              <a:lnSpc>
                <a:spcPct val="110000"/>
              </a:lnSpc>
              <a:spcAft>
                <a:spcPct val="30000"/>
              </a:spcAft>
              <a:buFontTx/>
              <a:buNone/>
            </a:pPr>
            <a:r>
              <a:rPr lang="en-US" altLang="el-GR" sz="1600" smtClean="0">
                <a:solidFill>
                  <a:srgbClr val="00588F"/>
                </a:solidFill>
              </a:rPr>
              <a:t>        </a:t>
            </a:r>
            <a:r>
              <a:rPr lang="el-GR" altLang="el-GR" sz="1600" b="1" smtClean="0">
                <a:solidFill>
                  <a:srgbClr val="00588F"/>
                </a:solidFill>
              </a:rPr>
              <a:t>Στο δάσος, προσπαθούμε να αναπαραστήσουμε τη φωτιά. Τα μέλη μιας ομάδας γίνονται οι φλόγες που προσπαθούν να δράσουν σε ομαδικό αυτοσχεδιασμό, όπως και μια άλλη ομάδα μιμείται τα ζώα που τρέχουν να σωθούν. Η κίνηση γίνεται με τη συνοδεία κρουστών οργάνων σε </a:t>
            </a:r>
            <a:r>
              <a:rPr lang="en-US" altLang="el-GR" sz="1600" b="1" smtClean="0">
                <a:solidFill>
                  <a:srgbClr val="00588F"/>
                </a:solidFill>
              </a:rPr>
              <a:t>allegro.</a:t>
            </a:r>
            <a:endParaRPr lang="el-GR" altLang="el-GR" sz="1600" b="1" smtClean="0">
              <a:solidFill>
                <a:srgbClr val="00588F"/>
              </a:solidFill>
            </a:endParaRPr>
          </a:p>
          <a:p>
            <a:pPr marL="269875" indent="-269875" algn="just" eaLnBrk="1" hangingPunct="1">
              <a:lnSpc>
                <a:spcPct val="80000"/>
              </a:lnSpc>
              <a:spcAft>
                <a:spcPct val="30000"/>
              </a:spcAft>
            </a:pPr>
            <a:r>
              <a:rPr lang="el-GR" altLang="el-GR" sz="1600" b="1" i="1" smtClean="0">
                <a:solidFill>
                  <a:schemeClr val="bg1"/>
                </a:solidFill>
              </a:rPr>
              <a:t>Γινόμαστε μικροί σκηνοθέτες και μουσικοί</a:t>
            </a:r>
            <a:endParaRPr lang="el-GR" altLang="el-GR" sz="1600" b="1" smtClean="0">
              <a:solidFill>
                <a:schemeClr val="bg1"/>
              </a:solidFill>
            </a:endParaRPr>
          </a:p>
          <a:p>
            <a:pPr marL="269875" indent="-269875" algn="just" eaLnBrk="1" hangingPunct="1">
              <a:lnSpc>
                <a:spcPct val="110000"/>
              </a:lnSpc>
              <a:spcAft>
                <a:spcPct val="30000"/>
              </a:spcAft>
              <a:buFontTx/>
              <a:buNone/>
            </a:pPr>
            <a:r>
              <a:rPr lang="en-US" altLang="el-GR" sz="1600" smtClean="0">
                <a:solidFill>
                  <a:srgbClr val="00588F"/>
                </a:solidFill>
              </a:rPr>
              <a:t>         </a:t>
            </a:r>
            <a:r>
              <a:rPr lang="el-GR" altLang="el-GR" sz="1600" b="1" smtClean="0">
                <a:solidFill>
                  <a:srgbClr val="00588F"/>
                </a:solidFill>
              </a:rPr>
              <a:t>Κάθε ομάδα προσπαθεί να βρει κάποια άλλη από τις περιπέτειες των ζώων, να σκηνοθετήσει τη δράση, καθώς να επιλέξει με ποιο θεατρικό παιχνίδι και μουσική θα μπορούσε να δραματοποιηθεί από τα παιδιά.</a:t>
            </a:r>
          </a:p>
        </p:txBody>
      </p:sp>
      <p:pic>
        <p:nvPicPr>
          <p:cNvPr id="26627" name="Picture 4" descr="top_gre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5913"/>
            <a:ext cx="9144000" cy="165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Picture 5"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4663" y="6165850"/>
            <a:ext cx="17272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Text Box 6"/>
          <p:cNvSpPr txBox="1">
            <a:spLocks noChangeArrowheads="1"/>
          </p:cNvSpPr>
          <p:nvPr/>
        </p:nvSpPr>
        <p:spPr bwMode="auto">
          <a:xfrm>
            <a:off x="0" y="6340475"/>
            <a:ext cx="406717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l-GR" altLang="el-GR" sz="1400" b="1">
                <a:solidFill>
                  <a:srgbClr val="E7167E"/>
                </a:solidFill>
              </a:rPr>
              <a:t>ΠΑΠΑΔΗΜΗΤΡΙΟΥ-ΔΟΔΟΥΤΖΗ ΕΛΕΥΘΕΡΙΑ</a:t>
            </a:r>
            <a:endParaRPr lang="en-US" altLang="el-GR" sz="1400" b="1">
              <a:solidFill>
                <a:srgbClr val="E7167E"/>
              </a:solidFill>
            </a:endParaRPr>
          </a:p>
          <a:p>
            <a:pPr eaLnBrk="1" hangingPunct="1">
              <a:spcBef>
                <a:spcPct val="0"/>
              </a:spcBef>
              <a:buFontTx/>
              <a:buNone/>
            </a:pPr>
            <a:r>
              <a:rPr lang="el-GR" altLang="el-GR" sz="1400" b="1">
                <a:solidFill>
                  <a:srgbClr val="E7167E"/>
                </a:solidFill>
              </a:rPr>
              <a:t>ΕΚΠΑΙΔΕΥΤΙΚΟΣ - ΜΟΥΣΙΚΟΣ</a:t>
            </a:r>
            <a:endParaRPr lang="el-GR" altLang="el-GR" sz="1400">
              <a:solidFill>
                <a:srgbClr val="E7167E"/>
              </a:solidFill>
            </a:endParaRPr>
          </a:p>
        </p:txBody>
      </p:sp>
      <p:sp>
        <p:nvSpPr>
          <p:cNvPr id="26630" name="Text Box 7"/>
          <p:cNvSpPr txBox="1">
            <a:spLocks noChangeArrowheads="1"/>
          </p:cNvSpPr>
          <p:nvPr/>
        </p:nvSpPr>
        <p:spPr bwMode="auto">
          <a:xfrm>
            <a:off x="6367463" y="6437313"/>
            <a:ext cx="26241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l-GR" altLang="el-GR" sz="1400" b="1">
                <a:solidFill>
                  <a:srgbClr val="E7167E"/>
                </a:solidFill>
              </a:rPr>
              <a:t>ΤΑΞΗ Α’2  2</a:t>
            </a:r>
            <a:r>
              <a:rPr lang="el-GR" altLang="el-GR" sz="1400" b="1" baseline="30000">
                <a:solidFill>
                  <a:srgbClr val="E7167E"/>
                </a:solidFill>
              </a:rPr>
              <a:t>Ο</a:t>
            </a:r>
            <a:r>
              <a:rPr lang="el-GR" altLang="el-GR" sz="1400" b="1">
                <a:solidFill>
                  <a:srgbClr val="E7167E"/>
                </a:solidFill>
              </a:rPr>
              <a:t> Δ .Σ ΤΡΙΛΟΦΟΥ</a:t>
            </a:r>
            <a:endParaRPr lang="el-GR" altLang="el-GR" sz="1400">
              <a:solidFill>
                <a:srgbClr val="E7167E"/>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top_gre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5913"/>
            <a:ext cx="9144000" cy="165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1" name="Picture 3"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4663" y="6165850"/>
            <a:ext cx="17272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Text Box 4"/>
          <p:cNvSpPr txBox="1">
            <a:spLocks noChangeArrowheads="1"/>
          </p:cNvSpPr>
          <p:nvPr/>
        </p:nvSpPr>
        <p:spPr bwMode="auto">
          <a:xfrm>
            <a:off x="0" y="6340475"/>
            <a:ext cx="406717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l-GR" altLang="el-GR" sz="1400" b="1">
                <a:solidFill>
                  <a:srgbClr val="E7167E"/>
                </a:solidFill>
              </a:rPr>
              <a:t>ΠΑΠΑΔΗΜΗΤΡΙΟΥ-ΔΟΔΟΥΤΖΗ ΕΛΕΥΘΕΡΙΑ</a:t>
            </a:r>
            <a:endParaRPr lang="en-US" altLang="el-GR" sz="1400" b="1">
              <a:solidFill>
                <a:srgbClr val="E7167E"/>
              </a:solidFill>
            </a:endParaRPr>
          </a:p>
          <a:p>
            <a:pPr eaLnBrk="1" hangingPunct="1">
              <a:spcBef>
                <a:spcPct val="0"/>
              </a:spcBef>
              <a:buFontTx/>
              <a:buNone/>
            </a:pPr>
            <a:r>
              <a:rPr lang="el-GR" altLang="el-GR" sz="1400" b="1">
                <a:solidFill>
                  <a:srgbClr val="E7167E"/>
                </a:solidFill>
              </a:rPr>
              <a:t>ΕΚΠΑΙΔΕΥΤΙΚΟΣ - ΜΟΥΣΙΚΟΣ</a:t>
            </a:r>
            <a:endParaRPr lang="el-GR" altLang="el-GR" sz="1400">
              <a:solidFill>
                <a:srgbClr val="E7167E"/>
              </a:solidFill>
            </a:endParaRPr>
          </a:p>
        </p:txBody>
      </p:sp>
      <p:sp>
        <p:nvSpPr>
          <p:cNvPr id="27653" name="Text Box 5"/>
          <p:cNvSpPr txBox="1">
            <a:spLocks noChangeArrowheads="1"/>
          </p:cNvSpPr>
          <p:nvPr/>
        </p:nvSpPr>
        <p:spPr bwMode="auto">
          <a:xfrm>
            <a:off x="6367463" y="6437313"/>
            <a:ext cx="26749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l-GR" altLang="el-GR" sz="1400" b="1">
                <a:solidFill>
                  <a:srgbClr val="E7167E"/>
                </a:solidFill>
              </a:rPr>
              <a:t>ΤΑΞΗ Α’2   2</a:t>
            </a:r>
            <a:r>
              <a:rPr lang="el-GR" altLang="el-GR" sz="1400" b="1" baseline="30000">
                <a:solidFill>
                  <a:srgbClr val="E7167E"/>
                </a:solidFill>
              </a:rPr>
              <a:t>Ο</a:t>
            </a:r>
            <a:r>
              <a:rPr lang="el-GR" altLang="el-GR" sz="1400" b="1">
                <a:solidFill>
                  <a:srgbClr val="E7167E"/>
                </a:solidFill>
              </a:rPr>
              <a:t> Δ .Σ ΤΡΙΛΟΦΟΥ</a:t>
            </a:r>
            <a:endParaRPr lang="el-GR" altLang="el-GR" sz="1400">
              <a:solidFill>
                <a:srgbClr val="E7167E"/>
              </a:solidFill>
            </a:endParaRPr>
          </a:p>
        </p:txBody>
      </p:sp>
      <p:sp>
        <p:nvSpPr>
          <p:cNvPr id="27654" name="Rectangle 6"/>
          <p:cNvSpPr>
            <a:spLocks noGrp="1" noChangeArrowheads="1"/>
          </p:cNvSpPr>
          <p:nvPr>
            <p:ph type="body" idx="1"/>
          </p:nvPr>
        </p:nvSpPr>
        <p:spPr>
          <a:xfrm>
            <a:off x="468313" y="1557338"/>
            <a:ext cx="8135937" cy="504825"/>
          </a:xfrm>
        </p:spPr>
        <p:txBody>
          <a:bodyPr/>
          <a:lstStyle/>
          <a:p>
            <a:pPr algn="ctr" eaLnBrk="1" hangingPunct="1">
              <a:buFontTx/>
              <a:buNone/>
            </a:pPr>
            <a:r>
              <a:rPr lang="el-GR" altLang="el-GR" sz="2400" b="1" smtClean="0">
                <a:solidFill>
                  <a:srgbClr val="E7167E"/>
                </a:solidFill>
              </a:rPr>
              <a:t>ΜΟΥΣΙΚΟΚΙΝΗΤΙΚΗ-ΠΑΙΧΝΙΔΙΑ</a:t>
            </a:r>
          </a:p>
        </p:txBody>
      </p:sp>
      <p:pic>
        <p:nvPicPr>
          <p:cNvPr id="36874"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0113" y="2276475"/>
            <a:ext cx="3455987" cy="2592388"/>
          </a:xfrm>
          <a:prstGeom prst="rect">
            <a:avLst/>
          </a:prstGeom>
          <a:noFill/>
          <a:ln w="25400">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36879" name="Picture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2276475"/>
            <a:ext cx="3455988" cy="2592388"/>
          </a:xfrm>
          <a:prstGeom prst="rect">
            <a:avLst/>
          </a:prstGeom>
          <a:noFill/>
          <a:ln w="25400">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27657" name="Εικόνα 8"/>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49825" y="3556000"/>
            <a:ext cx="396875"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8" name="Εικόνα 9"/>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556250" y="3556000"/>
            <a:ext cx="398463"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9" name="Εικόνα 1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100763" y="3397250"/>
            <a:ext cx="398462"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0" name="Εικόνα 11"/>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13425" y="3397250"/>
            <a:ext cx="396875" cy="3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1" name="Εικόνα 1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948488" y="3411538"/>
            <a:ext cx="398462" cy="39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6874"/>
                                        </p:tgtEl>
                                        <p:attrNameLst>
                                          <p:attrName>style.visibility</p:attrName>
                                        </p:attrNameLst>
                                      </p:cBhvr>
                                      <p:to>
                                        <p:strVal val="visible"/>
                                      </p:to>
                                    </p:set>
                                    <p:animEffect transition="in" filter="fade">
                                      <p:cBhvr>
                                        <p:cTn id="7" dur="2000"/>
                                        <p:tgtEl>
                                          <p:spTgt spid="368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6879"/>
                                        </p:tgtEl>
                                        <p:attrNameLst>
                                          <p:attrName>style.visibility</p:attrName>
                                        </p:attrNameLst>
                                      </p:cBhvr>
                                      <p:to>
                                        <p:strVal val="visible"/>
                                      </p:to>
                                    </p:set>
                                    <p:animEffect transition="in" filter="fade">
                                      <p:cBhvr>
                                        <p:cTn id="12" dur="2000"/>
                                        <p:tgtEl>
                                          <p:spTgt spid="368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top_gre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5913"/>
            <a:ext cx="9144000" cy="165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5" name="Picture 3"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4663" y="6165850"/>
            <a:ext cx="17272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Text Box 4"/>
          <p:cNvSpPr txBox="1">
            <a:spLocks noChangeArrowheads="1"/>
          </p:cNvSpPr>
          <p:nvPr/>
        </p:nvSpPr>
        <p:spPr bwMode="auto">
          <a:xfrm>
            <a:off x="0" y="6340475"/>
            <a:ext cx="406717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l-GR" altLang="el-GR" sz="1400" b="1">
                <a:solidFill>
                  <a:srgbClr val="E7167E"/>
                </a:solidFill>
              </a:rPr>
              <a:t>ΠΑΠΑΔΗΜΗΤΡΙΟΥ-ΔΟΔΟΥΤΖΗ ΕΛΕΥΘΕΡΙΑ</a:t>
            </a:r>
            <a:endParaRPr lang="en-US" altLang="el-GR" sz="1400" b="1">
              <a:solidFill>
                <a:srgbClr val="E7167E"/>
              </a:solidFill>
            </a:endParaRPr>
          </a:p>
          <a:p>
            <a:pPr eaLnBrk="1" hangingPunct="1">
              <a:spcBef>
                <a:spcPct val="0"/>
              </a:spcBef>
              <a:buFontTx/>
              <a:buNone/>
            </a:pPr>
            <a:r>
              <a:rPr lang="el-GR" altLang="el-GR" sz="1400" b="1">
                <a:solidFill>
                  <a:srgbClr val="E7167E"/>
                </a:solidFill>
              </a:rPr>
              <a:t>ΕΚΠΑΙΔΕΥΤΙΚΟΣ - ΜΟΥΣΙΚΟΣ</a:t>
            </a:r>
            <a:endParaRPr lang="el-GR" altLang="el-GR" sz="1400">
              <a:solidFill>
                <a:srgbClr val="E7167E"/>
              </a:solidFill>
            </a:endParaRPr>
          </a:p>
        </p:txBody>
      </p:sp>
      <p:sp>
        <p:nvSpPr>
          <p:cNvPr id="28677" name="Text Box 5"/>
          <p:cNvSpPr txBox="1">
            <a:spLocks noChangeArrowheads="1"/>
          </p:cNvSpPr>
          <p:nvPr/>
        </p:nvSpPr>
        <p:spPr bwMode="auto">
          <a:xfrm>
            <a:off x="6367463" y="6437313"/>
            <a:ext cx="26749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l-GR" altLang="el-GR" sz="1400" b="1">
                <a:solidFill>
                  <a:srgbClr val="E7167E"/>
                </a:solidFill>
              </a:rPr>
              <a:t>ΤΑΞΗ Α’2   2</a:t>
            </a:r>
            <a:r>
              <a:rPr lang="el-GR" altLang="el-GR" sz="1400" b="1" baseline="30000">
                <a:solidFill>
                  <a:srgbClr val="E7167E"/>
                </a:solidFill>
              </a:rPr>
              <a:t>Ο</a:t>
            </a:r>
            <a:r>
              <a:rPr lang="el-GR" altLang="el-GR" sz="1400" b="1">
                <a:solidFill>
                  <a:srgbClr val="E7167E"/>
                </a:solidFill>
              </a:rPr>
              <a:t> Δ .Σ ΤΡΙΛΟΦΟΥ</a:t>
            </a:r>
            <a:endParaRPr lang="el-GR" altLang="el-GR" sz="1400">
              <a:solidFill>
                <a:srgbClr val="E7167E"/>
              </a:solidFill>
            </a:endParaRPr>
          </a:p>
        </p:txBody>
      </p:sp>
      <p:pic>
        <p:nvPicPr>
          <p:cNvPr id="32777" name="Picture 9"/>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00431" y="1772816"/>
            <a:ext cx="4818037" cy="3613528"/>
          </a:xfrm>
          <a:prstGeom prst="rect">
            <a:avLst/>
          </a:prstGeom>
          <a:noFill/>
          <a:ln w="25400">
            <a:solidFill>
              <a:srgbClr val="0000FF"/>
            </a:solidFill>
            <a:miter lim="800000"/>
            <a:headEnd/>
            <a:tailEnd/>
          </a:ln>
          <a:scene3d>
            <a:camera prst="orthographicFront">
              <a:rot lat="0" lon="0" rev="16200000"/>
            </a:camera>
            <a:lightRig rig="threePt" dir="t"/>
          </a:scene3d>
          <a:extLst>
            <a:ext uri="{909E8E84-426E-40DD-AFC4-6F175D3DCCD1}">
              <a14:hiddenFill xmlns:a14="http://schemas.microsoft.com/office/drawing/2010/main">
                <a:solidFill>
                  <a:srgbClr val="FFFFFF"/>
                </a:solidFill>
              </a14:hiddenFill>
            </a:ext>
          </a:extLst>
        </p:spPr>
      </p:pic>
      <p:pic>
        <p:nvPicPr>
          <p:cNvPr id="7"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8088" y="2276475"/>
            <a:ext cx="3887787" cy="2916238"/>
          </a:xfrm>
          <a:prstGeom prst="rect">
            <a:avLst/>
          </a:prstGeom>
          <a:noFill/>
          <a:ln w="25400">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28680" name="Εικόνα 8"/>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20825" y="3344863"/>
            <a:ext cx="234950"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1" name="Εικόνα 9"/>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73225" y="3109913"/>
            <a:ext cx="234950"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2" name="Εικόνα 10"/>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08175" y="3227388"/>
            <a:ext cx="236538"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3" name="Εικόνα 11"/>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74900" y="3109913"/>
            <a:ext cx="234950"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4" name="Εικόνα 12"/>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43213" y="3262313"/>
            <a:ext cx="236537"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5" name="Εικόνα 13"/>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08263" y="3143250"/>
            <a:ext cx="234950"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6" name="Εικόνα 14"/>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63938" y="3143250"/>
            <a:ext cx="234950"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7" name="Εικόνα 15"/>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49700" y="3109913"/>
            <a:ext cx="234950"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8" name="Εικόνα 16"/>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94388" y="3732213"/>
            <a:ext cx="234950"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9" name="Εικόνα 17"/>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67463" y="3735388"/>
            <a:ext cx="234950"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90" name="Εικόνα 18"/>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27825" y="3625850"/>
            <a:ext cx="234950"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91" name="Εικόνα 19"/>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24675" y="3579813"/>
            <a:ext cx="234950"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92" name="Εικόνα 2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620000" y="3695700"/>
            <a:ext cx="236538" cy="23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93" name="Εικόνα 21"/>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56538" y="3613150"/>
            <a:ext cx="234950"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32777"/>
                                        </p:tgtEl>
                                        <p:attrNameLst>
                                          <p:attrName>style.visibility</p:attrName>
                                        </p:attrNameLst>
                                      </p:cBhvr>
                                      <p:to>
                                        <p:strVal val="visible"/>
                                      </p:to>
                                    </p:set>
                                    <p:animEffect transition="in" filter="checkerboard(across)">
                                      <p:cBhvr>
                                        <p:cTn id="7" dur="500"/>
                                        <p:tgtEl>
                                          <p:spTgt spid="3277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1350963"/>
            <a:ext cx="8229600" cy="638175"/>
          </a:xfrm>
        </p:spPr>
        <p:txBody>
          <a:bodyPr/>
          <a:lstStyle/>
          <a:p>
            <a:pPr eaLnBrk="1" hangingPunct="1"/>
            <a:r>
              <a:rPr lang="el-GR" altLang="el-GR" sz="3200" b="1" u="sng" smtClean="0">
                <a:solidFill>
                  <a:srgbClr val="E7167E"/>
                </a:solidFill>
              </a:rPr>
              <a:t>Ζ. ΕΙΚΑΣΤΙΚΑ</a:t>
            </a:r>
          </a:p>
        </p:txBody>
      </p:sp>
      <p:sp>
        <p:nvSpPr>
          <p:cNvPr id="29699" name="Rectangle 3"/>
          <p:cNvSpPr>
            <a:spLocks noGrp="1" noChangeArrowheads="1"/>
          </p:cNvSpPr>
          <p:nvPr>
            <p:ph type="body" idx="1"/>
          </p:nvPr>
        </p:nvSpPr>
        <p:spPr>
          <a:xfrm>
            <a:off x="468313" y="1844675"/>
            <a:ext cx="8372475" cy="4525963"/>
          </a:xfrm>
        </p:spPr>
        <p:txBody>
          <a:bodyPr/>
          <a:lstStyle/>
          <a:p>
            <a:pPr marL="0" indent="0" algn="just" eaLnBrk="1" hangingPunct="1">
              <a:lnSpc>
                <a:spcPct val="150000"/>
              </a:lnSpc>
              <a:buFontTx/>
              <a:buNone/>
            </a:pPr>
            <a:r>
              <a:rPr lang="en-US" altLang="el-GR" smtClean="0"/>
              <a:t>   </a:t>
            </a:r>
            <a:r>
              <a:rPr lang="el-GR" altLang="el-GR" sz="2000" smtClean="0">
                <a:solidFill>
                  <a:srgbClr val="00588F"/>
                </a:solidFill>
              </a:rPr>
              <a:t>Το  παραμύθι χωρίς σύνορα μπορεί να αποτελέσει κίνητρο στα παιδιά για την εικονογράφησή του ή για την διοργάνωση μιας σχετικής έκθεσης εικαστικών τεχνών με θέμα τα συγκεκριμένα ζώα και το περιβάλλον στο οποίο ζουν. Φυσικά θα ακολουθήσει η επιβράβευσή των μαθητών με σχετικούς επαίνους για τη δημιουργικότητά τους.</a:t>
            </a:r>
          </a:p>
          <a:p>
            <a:pPr marL="0" indent="0" algn="just" eaLnBrk="1" hangingPunct="1">
              <a:lnSpc>
                <a:spcPct val="150000"/>
              </a:lnSpc>
              <a:buFontTx/>
              <a:buNone/>
            </a:pPr>
            <a:r>
              <a:rPr lang="en-US" altLang="el-GR" sz="2000" smtClean="0">
                <a:solidFill>
                  <a:srgbClr val="00588F"/>
                </a:solidFill>
              </a:rPr>
              <a:t>   </a:t>
            </a:r>
            <a:r>
              <a:rPr lang="el-GR" altLang="el-GR" sz="2000" smtClean="0">
                <a:solidFill>
                  <a:srgbClr val="00588F"/>
                </a:solidFill>
              </a:rPr>
              <a:t>Για το λόγο αυτό, το συγκεκριμένο παραμύθι μπορεί να αξιοποιηθεί με μια ποικιλία εικαστικών τεχνών όπως :</a:t>
            </a:r>
          </a:p>
        </p:txBody>
      </p:sp>
      <p:pic>
        <p:nvPicPr>
          <p:cNvPr id="29700" name="Picture 13" descr="top_gre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5913"/>
            <a:ext cx="9144000" cy="165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14"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4663" y="6165850"/>
            <a:ext cx="17272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2" name="Text Box 15"/>
          <p:cNvSpPr txBox="1">
            <a:spLocks noChangeArrowheads="1"/>
          </p:cNvSpPr>
          <p:nvPr/>
        </p:nvSpPr>
        <p:spPr bwMode="auto">
          <a:xfrm>
            <a:off x="0" y="6340475"/>
            <a:ext cx="406717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l-GR" altLang="el-GR" sz="1400" b="1">
                <a:solidFill>
                  <a:srgbClr val="E7167E"/>
                </a:solidFill>
              </a:rPr>
              <a:t>ΠΑΠΑΔΗΜΗΤΡΙΟΥ-ΔΟΔΟΥΤΖΗ ΕΛΕΥΘΕΡΙΑ</a:t>
            </a:r>
            <a:endParaRPr lang="en-US" altLang="el-GR" sz="1400" b="1">
              <a:solidFill>
                <a:srgbClr val="E7167E"/>
              </a:solidFill>
            </a:endParaRPr>
          </a:p>
          <a:p>
            <a:pPr eaLnBrk="1" hangingPunct="1">
              <a:spcBef>
                <a:spcPct val="0"/>
              </a:spcBef>
              <a:buFontTx/>
              <a:buNone/>
            </a:pPr>
            <a:r>
              <a:rPr lang="el-GR" altLang="el-GR" sz="1400" b="1">
                <a:solidFill>
                  <a:srgbClr val="E7167E"/>
                </a:solidFill>
              </a:rPr>
              <a:t>ΕΚΠΑΙΔΕΥΤΙΚΟΣ - ΜΟΥΣΙΚΟΣ</a:t>
            </a:r>
            <a:endParaRPr lang="el-GR" altLang="el-GR" sz="1400">
              <a:solidFill>
                <a:srgbClr val="E7167E"/>
              </a:solidFill>
            </a:endParaRPr>
          </a:p>
        </p:txBody>
      </p:sp>
      <p:sp>
        <p:nvSpPr>
          <p:cNvPr id="29703" name="Text Box 16"/>
          <p:cNvSpPr txBox="1">
            <a:spLocks noChangeArrowheads="1"/>
          </p:cNvSpPr>
          <p:nvPr/>
        </p:nvSpPr>
        <p:spPr bwMode="auto">
          <a:xfrm>
            <a:off x="6367463" y="6437313"/>
            <a:ext cx="26749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l-GR" altLang="el-GR" sz="1400" b="1">
                <a:solidFill>
                  <a:srgbClr val="E7167E"/>
                </a:solidFill>
              </a:rPr>
              <a:t>ΤΑΞΗ Α’2   2</a:t>
            </a:r>
            <a:r>
              <a:rPr lang="el-GR" altLang="el-GR" sz="1400" b="1" baseline="30000">
                <a:solidFill>
                  <a:srgbClr val="E7167E"/>
                </a:solidFill>
              </a:rPr>
              <a:t>Ο</a:t>
            </a:r>
            <a:r>
              <a:rPr lang="el-GR" altLang="el-GR" sz="1400" b="1">
                <a:solidFill>
                  <a:srgbClr val="E7167E"/>
                </a:solidFill>
              </a:rPr>
              <a:t> Δ .Σ ΤΡΙΛΟΦΟΥ</a:t>
            </a:r>
            <a:endParaRPr lang="el-GR" altLang="el-GR" sz="1400">
              <a:solidFill>
                <a:srgbClr val="E7167E"/>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type="body" idx="1"/>
          </p:nvPr>
        </p:nvSpPr>
        <p:spPr>
          <a:xfrm>
            <a:off x="395288" y="1125538"/>
            <a:ext cx="8218487" cy="6048375"/>
          </a:xfrm>
        </p:spPr>
        <p:txBody>
          <a:bodyPr/>
          <a:lstStyle/>
          <a:p>
            <a:pPr algn="just" eaLnBrk="1" hangingPunct="1">
              <a:lnSpc>
                <a:spcPct val="130000"/>
              </a:lnSpc>
              <a:spcAft>
                <a:spcPct val="55000"/>
              </a:spcAft>
            </a:pPr>
            <a:r>
              <a:rPr lang="el-GR" altLang="el-GR" sz="2400" b="1" i="1" u="sng" smtClean="0">
                <a:solidFill>
                  <a:schemeClr val="bg1"/>
                </a:solidFill>
              </a:rPr>
              <a:t>Ζωγραφική</a:t>
            </a:r>
            <a:r>
              <a:rPr lang="el-GR" altLang="el-GR" sz="2400" b="1" smtClean="0"/>
              <a:t> </a:t>
            </a:r>
            <a:r>
              <a:rPr lang="el-GR" altLang="el-GR" sz="2400" b="1" smtClean="0">
                <a:solidFill>
                  <a:srgbClr val="00588F"/>
                </a:solidFill>
              </a:rPr>
              <a:t>:</a:t>
            </a:r>
            <a:r>
              <a:rPr lang="el-GR" altLang="el-GR" sz="2400" b="1" smtClean="0"/>
              <a:t> </a:t>
            </a:r>
            <a:r>
              <a:rPr lang="el-GR" altLang="el-GR" sz="2400" b="1" smtClean="0">
                <a:solidFill>
                  <a:srgbClr val="00588F"/>
                </a:solidFill>
              </a:rPr>
              <a:t>Τα παιδιά χρωματίζουν ή και ζωγραφίζουν ελεύθερα τους ήρωες του παραμυθιού , κάποιες σκηνές που τους έκαναν εντύπωση και το σκηνικό στο οποίο διαδραματίζεται η ιστορία. Μπορεί να δεχτούν καθοδήγηση από την παιδαγωγό ως προς τον χρωματισμό των εικόνων με την τεχνική της ξυλομπογιάς για την αξιοποίηση της τεχνικής των σκιών και των χρωμάτων, ακόμα και ως προς την σκιτσογραφία. Επίσης ζωγραφική και  με νεροχρώματα (ακουαρέλα). </a:t>
            </a:r>
          </a:p>
          <a:p>
            <a:pPr eaLnBrk="1" hangingPunct="1">
              <a:lnSpc>
                <a:spcPct val="130000"/>
              </a:lnSpc>
              <a:spcAft>
                <a:spcPct val="55000"/>
              </a:spcAft>
            </a:pPr>
            <a:endParaRPr lang="el-GR" altLang="el-GR" sz="2400" b="1" smtClean="0"/>
          </a:p>
        </p:txBody>
      </p:sp>
      <p:pic>
        <p:nvPicPr>
          <p:cNvPr id="30723" name="Picture 4" descr="top_gre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5913"/>
            <a:ext cx="9144000" cy="165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Picture 5"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4663" y="6165850"/>
            <a:ext cx="17272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Text Box 6"/>
          <p:cNvSpPr txBox="1">
            <a:spLocks noChangeArrowheads="1"/>
          </p:cNvSpPr>
          <p:nvPr/>
        </p:nvSpPr>
        <p:spPr bwMode="auto">
          <a:xfrm>
            <a:off x="0" y="6340475"/>
            <a:ext cx="406717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l-GR" altLang="el-GR" sz="1400" b="1">
                <a:solidFill>
                  <a:srgbClr val="E7167E"/>
                </a:solidFill>
              </a:rPr>
              <a:t>ΠΑΠΑΔΗΜΗΤΡΙΟΥ-ΔΟΔΟΥΤΖΗ ΕΛΕΥΘΕΡΙΑ</a:t>
            </a:r>
            <a:endParaRPr lang="en-US" altLang="el-GR" sz="1400" b="1">
              <a:solidFill>
                <a:srgbClr val="E7167E"/>
              </a:solidFill>
            </a:endParaRPr>
          </a:p>
          <a:p>
            <a:pPr eaLnBrk="1" hangingPunct="1">
              <a:spcBef>
                <a:spcPct val="0"/>
              </a:spcBef>
              <a:buFontTx/>
              <a:buNone/>
            </a:pPr>
            <a:r>
              <a:rPr lang="el-GR" altLang="el-GR" sz="1400" b="1">
                <a:solidFill>
                  <a:srgbClr val="E7167E"/>
                </a:solidFill>
              </a:rPr>
              <a:t>ΕΚΠΑΙΔΕΥΤΙΚΟΣ - ΜΟΥΣΙΚΟΣ</a:t>
            </a:r>
            <a:endParaRPr lang="el-GR" altLang="el-GR" sz="1400">
              <a:solidFill>
                <a:srgbClr val="E7167E"/>
              </a:solidFill>
            </a:endParaRPr>
          </a:p>
        </p:txBody>
      </p:sp>
      <p:sp>
        <p:nvSpPr>
          <p:cNvPr id="30726" name="Text Box 7"/>
          <p:cNvSpPr txBox="1">
            <a:spLocks noChangeArrowheads="1"/>
          </p:cNvSpPr>
          <p:nvPr/>
        </p:nvSpPr>
        <p:spPr bwMode="auto">
          <a:xfrm>
            <a:off x="6367463" y="6437313"/>
            <a:ext cx="26749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l-GR" altLang="el-GR" sz="1400" b="1">
                <a:solidFill>
                  <a:srgbClr val="E7167E"/>
                </a:solidFill>
              </a:rPr>
              <a:t>ΤΑΞΗ Α’2   2</a:t>
            </a:r>
            <a:r>
              <a:rPr lang="el-GR" altLang="el-GR" sz="1400" b="1" baseline="30000">
                <a:solidFill>
                  <a:srgbClr val="E7167E"/>
                </a:solidFill>
              </a:rPr>
              <a:t>Ο</a:t>
            </a:r>
            <a:r>
              <a:rPr lang="el-GR" altLang="el-GR" sz="1400" b="1">
                <a:solidFill>
                  <a:srgbClr val="E7167E"/>
                </a:solidFill>
              </a:rPr>
              <a:t> Δ .Σ ΤΡΙΛΟΦΟΥ</a:t>
            </a:r>
            <a:endParaRPr lang="el-GR" altLang="el-GR" sz="1400">
              <a:solidFill>
                <a:srgbClr val="E7167E"/>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body" idx="1"/>
          </p:nvPr>
        </p:nvSpPr>
        <p:spPr>
          <a:xfrm>
            <a:off x="457200" y="1268413"/>
            <a:ext cx="8229600" cy="4857750"/>
          </a:xfrm>
        </p:spPr>
        <p:txBody>
          <a:bodyPr/>
          <a:lstStyle/>
          <a:p>
            <a:pPr eaLnBrk="1" hangingPunct="1">
              <a:lnSpc>
                <a:spcPct val="80000"/>
              </a:lnSpc>
              <a:buFontTx/>
              <a:buNone/>
            </a:pPr>
            <a:r>
              <a:rPr lang="el-GR" altLang="el-GR" sz="1600" smtClean="0"/>
              <a:t> </a:t>
            </a:r>
            <a:r>
              <a:rPr lang="el-GR" altLang="el-GR" sz="1800" b="1" smtClean="0">
                <a:solidFill>
                  <a:schemeClr val="bg1"/>
                </a:solidFill>
              </a:rPr>
              <a:t>ΕΦΑΡΜΟΓΗ</a:t>
            </a:r>
          </a:p>
          <a:p>
            <a:pPr algn="just" eaLnBrk="1" hangingPunct="1">
              <a:lnSpc>
                <a:spcPct val="110000"/>
              </a:lnSpc>
              <a:buFontTx/>
              <a:buNone/>
            </a:pPr>
            <a:r>
              <a:rPr lang="el-GR" altLang="el-GR" sz="1600" smtClean="0"/>
              <a:t> 		</a:t>
            </a:r>
            <a:r>
              <a:rPr lang="el-GR" altLang="el-GR" sz="1800" smtClean="0">
                <a:solidFill>
                  <a:srgbClr val="00588F"/>
                </a:solidFill>
              </a:rPr>
              <a:t>Το πρόγραμμα προσαρμόστηκε στις ανάγκες της ομάδας που αποτελείται από 15 μαθητές και μαθήτριες της Α ’ 2 τάξης του σχολείου μας. Η διάρκεια του ήταν περίπου 5 μήνες (Οκτώβριος 2020 – Μάρτιος 2021) και κάθε εβδομάδα δύο ώρες στα πλαίσια της ευέλικτης ζώνης. Ο τόπος υλοποίησης του προγράμματος ήταν η σχολική τάξη, η αυλή και το γυμναστήριο του σχολείου με σκοπό να κινούνται ελεύθερα, να πραγματοποιούν άνετα τις δραστηριότητές τους και να χωρίζονται σε μικρές ομάδες ανάλογα με την κάθε ενότητα του παραμυθιού για να διευκολύνεται η επικοινωνία τους ,η δραματοποίηση, το θεατρικό παιχνίδι κ.τ.λ. Χρησιμοποιήθηκε ως βασική μέθοδος προσέγγισης ο βιωματικός τρόπος μάθησης, αξιοποιώντας ποικίλες τεχνικές για να αναδείξει τα θέματα που πραγματεύεται κάθε ενότητα.</a:t>
            </a:r>
          </a:p>
          <a:p>
            <a:pPr algn="just" eaLnBrk="1" hangingPunct="1">
              <a:lnSpc>
                <a:spcPct val="110000"/>
              </a:lnSpc>
              <a:buFontTx/>
              <a:buNone/>
            </a:pPr>
            <a:r>
              <a:rPr lang="el-GR" altLang="el-GR" sz="1800" smtClean="0">
                <a:solidFill>
                  <a:srgbClr val="00588F"/>
                </a:solidFill>
              </a:rPr>
              <a:t>		Στην συνέχεια ακολουθεί μια σειρά δραστηριοτήτων, υλικών και  τεχνικών που εφαρμόστηκαν με βάση τα θέματα του παραμυθιού. Συγκεκριμένα :</a:t>
            </a:r>
          </a:p>
        </p:txBody>
      </p:sp>
      <p:pic>
        <p:nvPicPr>
          <p:cNvPr id="4099" name="Picture 3" descr="top_gre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5913"/>
            <a:ext cx="9144000" cy="165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4"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4663" y="6165850"/>
            <a:ext cx="17272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1" name="Text Box 5"/>
          <p:cNvSpPr txBox="1">
            <a:spLocks noChangeArrowheads="1"/>
          </p:cNvSpPr>
          <p:nvPr/>
        </p:nvSpPr>
        <p:spPr bwMode="auto">
          <a:xfrm>
            <a:off x="0" y="6340475"/>
            <a:ext cx="406717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l-GR" altLang="el-GR" sz="1400" b="1">
                <a:solidFill>
                  <a:srgbClr val="E7167E"/>
                </a:solidFill>
              </a:rPr>
              <a:t>ΠΑΠΑΔΗΜΗΤΡΙΟΥ-ΔΟΔΟΥΤΖΗ ΕΛΕΥΘΕΡΙΑ</a:t>
            </a:r>
            <a:endParaRPr lang="en-US" altLang="el-GR" sz="1400" b="1">
              <a:solidFill>
                <a:srgbClr val="E7167E"/>
              </a:solidFill>
            </a:endParaRPr>
          </a:p>
          <a:p>
            <a:pPr eaLnBrk="1" hangingPunct="1">
              <a:spcBef>
                <a:spcPct val="0"/>
              </a:spcBef>
              <a:buFontTx/>
              <a:buNone/>
            </a:pPr>
            <a:r>
              <a:rPr lang="el-GR" altLang="el-GR" sz="1400" b="1">
                <a:solidFill>
                  <a:srgbClr val="E7167E"/>
                </a:solidFill>
              </a:rPr>
              <a:t>ΕΚΠΑΙΔΕΥΤΙΚΟΣ - ΜΟΥΣΙΚΟΣ</a:t>
            </a:r>
            <a:endParaRPr lang="el-GR" altLang="el-GR" sz="1400">
              <a:solidFill>
                <a:srgbClr val="E7167E"/>
              </a:solidFill>
            </a:endParaRPr>
          </a:p>
        </p:txBody>
      </p:sp>
      <p:sp>
        <p:nvSpPr>
          <p:cNvPr id="4102" name="Text Box 6"/>
          <p:cNvSpPr txBox="1">
            <a:spLocks noChangeArrowheads="1"/>
          </p:cNvSpPr>
          <p:nvPr/>
        </p:nvSpPr>
        <p:spPr bwMode="auto">
          <a:xfrm>
            <a:off x="6140450" y="6435725"/>
            <a:ext cx="2794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l-GR" altLang="el-GR" sz="1400" b="1">
                <a:solidFill>
                  <a:srgbClr val="E7167E"/>
                </a:solidFill>
              </a:rPr>
              <a:t>ΤΑΞΗ Α’ 2    2</a:t>
            </a:r>
            <a:r>
              <a:rPr lang="el-GR" altLang="el-GR" sz="1400" b="1" baseline="30000">
                <a:solidFill>
                  <a:srgbClr val="E7167E"/>
                </a:solidFill>
              </a:rPr>
              <a:t>ο</a:t>
            </a:r>
            <a:r>
              <a:rPr lang="el-GR" altLang="el-GR" sz="1400" b="1">
                <a:solidFill>
                  <a:srgbClr val="E7167E"/>
                </a:solidFill>
              </a:rPr>
              <a:t>  Δ .Σ ΤΡΙΛΟΦΟΥ</a:t>
            </a:r>
            <a:endParaRPr lang="el-GR" altLang="el-GR" sz="1400">
              <a:solidFill>
                <a:srgbClr val="E7167E"/>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Grp="1" noChangeArrowheads="1"/>
          </p:cNvSpPr>
          <p:nvPr>
            <p:ph type="body" idx="1"/>
          </p:nvPr>
        </p:nvSpPr>
        <p:spPr>
          <a:xfrm>
            <a:off x="457200" y="1916113"/>
            <a:ext cx="8229600" cy="388937"/>
          </a:xfrm>
        </p:spPr>
        <p:txBody>
          <a:bodyPr/>
          <a:lstStyle/>
          <a:p>
            <a:pPr eaLnBrk="1" hangingPunct="1">
              <a:buFontTx/>
              <a:buNone/>
            </a:pPr>
            <a:r>
              <a:rPr lang="el-GR" altLang="el-GR" sz="2000" b="1" smtClean="0">
                <a:solidFill>
                  <a:srgbClr val="00588F"/>
                </a:solidFill>
              </a:rPr>
              <a:t>ΕΙΚΟΝΟΓΡΑΦΗΣΗ ΠΑΡΑΜΥΘΙΟΥ</a:t>
            </a:r>
            <a:r>
              <a:rPr lang="en-US" altLang="el-GR" sz="2000" b="1" smtClean="0">
                <a:solidFill>
                  <a:srgbClr val="00588F"/>
                </a:solidFill>
              </a:rPr>
              <a:t> (</a:t>
            </a:r>
            <a:r>
              <a:rPr lang="el-GR" altLang="el-GR" sz="2000" b="1" smtClean="0">
                <a:solidFill>
                  <a:srgbClr val="00588F"/>
                </a:solidFill>
              </a:rPr>
              <a:t>Σκίτσα από την εκπαιδευτικό)</a:t>
            </a:r>
          </a:p>
        </p:txBody>
      </p:sp>
      <p:pic>
        <p:nvPicPr>
          <p:cNvPr id="31747" name="Picture 4" descr="Εικόνα 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800" y="2565400"/>
            <a:ext cx="2392363" cy="3240088"/>
          </a:xfrm>
          <a:prstGeom prst="rect">
            <a:avLst/>
          </a:prstGeom>
          <a:noFill/>
          <a:ln w="34925">
            <a:solidFill>
              <a:srgbClr val="00588F"/>
            </a:solidFill>
            <a:miter lim="800000"/>
            <a:headEnd/>
            <a:tailEnd/>
          </a:ln>
          <a:extLst>
            <a:ext uri="{909E8E84-426E-40DD-AFC4-6F175D3DCCD1}">
              <a14:hiddenFill xmlns:a14="http://schemas.microsoft.com/office/drawing/2010/main">
                <a:solidFill>
                  <a:srgbClr val="FFFFFF"/>
                </a:solidFill>
              </a14:hiddenFill>
            </a:ext>
          </a:extLst>
        </p:spPr>
      </p:pic>
      <p:pic>
        <p:nvPicPr>
          <p:cNvPr id="3174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8038" y="2565400"/>
            <a:ext cx="2365375" cy="3252788"/>
          </a:xfrm>
          <a:prstGeom prst="rect">
            <a:avLst/>
          </a:prstGeom>
          <a:noFill/>
          <a:ln w="34925">
            <a:solidFill>
              <a:srgbClr val="00588F"/>
            </a:solidFill>
            <a:miter lim="800000"/>
            <a:headEnd/>
            <a:tailEnd/>
          </a:ln>
          <a:extLst>
            <a:ext uri="{909E8E84-426E-40DD-AFC4-6F175D3DCCD1}">
              <a14:hiddenFill xmlns:a14="http://schemas.microsoft.com/office/drawing/2010/main">
                <a:solidFill>
                  <a:srgbClr val="FFFFFF"/>
                </a:solidFill>
              </a14:hiddenFill>
            </a:ext>
          </a:extLst>
        </p:spPr>
      </p:pic>
      <p:pic>
        <p:nvPicPr>
          <p:cNvPr id="3174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6325" y="2565400"/>
            <a:ext cx="2355850" cy="3240088"/>
          </a:xfrm>
          <a:prstGeom prst="rect">
            <a:avLst/>
          </a:prstGeom>
          <a:noFill/>
          <a:ln w="34925">
            <a:solidFill>
              <a:srgbClr val="00588F"/>
            </a:solidFill>
            <a:miter lim="800000"/>
            <a:headEnd/>
            <a:tailEnd/>
          </a:ln>
          <a:extLst>
            <a:ext uri="{909E8E84-426E-40DD-AFC4-6F175D3DCCD1}">
              <a14:hiddenFill xmlns:a14="http://schemas.microsoft.com/office/drawing/2010/main">
                <a:solidFill>
                  <a:srgbClr val="FFFFFF"/>
                </a:solidFill>
              </a14:hiddenFill>
            </a:ext>
          </a:extLst>
        </p:spPr>
      </p:pic>
      <p:sp>
        <p:nvSpPr>
          <p:cNvPr id="31750" name="WordArt 7"/>
          <p:cNvSpPr>
            <a:spLocks noChangeArrowheads="1" noChangeShapeType="1" noTextEdit="1"/>
          </p:cNvSpPr>
          <p:nvPr/>
        </p:nvSpPr>
        <p:spPr bwMode="auto">
          <a:xfrm>
            <a:off x="3059113" y="1268413"/>
            <a:ext cx="3067050" cy="503237"/>
          </a:xfrm>
          <a:prstGeom prst="rect">
            <a:avLst/>
          </a:prstGeom>
        </p:spPr>
        <p:txBody>
          <a:bodyPr wrap="none" fromWordArt="1">
            <a:prstTxWarp prst="textPlain">
              <a:avLst>
                <a:gd name="adj" fmla="val 50000"/>
              </a:avLst>
            </a:prstTxWarp>
          </a:bodyPr>
          <a:lstStyle/>
          <a:p>
            <a:pPr algn="ctr"/>
            <a:r>
              <a:rPr lang="el-GR" sz="3600" kern="10">
                <a:ln w="9525">
                  <a:solidFill>
                    <a:srgbClr val="000000"/>
                  </a:solidFill>
                  <a:round/>
                  <a:headEnd/>
                  <a:tailEnd/>
                </a:ln>
                <a:solidFill>
                  <a:srgbClr val="FFFFFF"/>
                </a:solidFill>
                <a:latin typeface="Arial Black"/>
              </a:rPr>
              <a:t>ΖΩΓΡΑΦΙΚΗ</a:t>
            </a:r>
          </a:p>
        </p:txBody>
      </p:sp>
      <p:pic>
        <p:nvPicPr>
          <p:cNvPr id="31751" name="Picture 9" descr="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4663" y="6165850"/>
            <a:ext cx="17272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2" name="Text Box 10"/>
          <p:cNvSpPr txBox="1">
            <a:spLocks noChangeArrowheads="1"/>
          </p:cNvSpPr>
          <p:nvPr/>
        </p:nvSpPr>
        <p:spPr bwMode="auto">
          <a:xfrm>
            <a:off x="0" y="6340475"/>
            <a:ext cx="406717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l-GR" altLang="el-GR" sz="1400" b="1">
                <a:solidFill>
                  <a:srgbClr val="E7167E"/>
                </a:solidFill>
              </a:rPr>
              <a:t>ΠΑΠΑΔΗΜΗΤΡΙΟΥ-ΔΟΔΟΥΤΖΗ ΕΛΕΥΘΕΡΙΑ</a:t>
            </a:r>
            <a:endParaRPr lang="en-US" altLang="el-GR" sz="1400" b="1">
              <a:solidFill>
                <a:srgbClr val="E7167E"/>
              </a:solidFill>
            </a:endParaRPr>
          </a:p>
          <a:p>
            <a:pPr eaLnBrk="1" hangingPunct="1">
              <a:spcBef>
                <a:spcPct val="0"/>
              </a:spcBef>
              <a:buFontTx/>
              <a:buNone/>
            </a:pPr>
            <a:r>
              <a:rPr lang="el-GR" altLang="el-GR" sz="1400" b="1">
                <a:solidFill>
                  <a:srgbClr val="E7167E"/>
                </a:solidFill>
              </a:rPr>
              <a:t>ΕΚΠΑΙΔΕΥΤΙΚΟΣ - ΜΟΥΣΙΚΟΣ</a:t>
            </a:r>
            <a:endParaRPr lang="el-GR" altLang="el-GR" sz="1400">
              <a:solidFill>
                <a:srgbClr val="E7167E"/>
              </a:solidFill>
            </a:endParaRPr>
          </a:p>
        </p:txBody>
      </p:sp>
      <p:sp>
        <p:nvSpPr>
          <p:cNvPr id="31753" name="Text Box 11"/>
          <p:cNvSpPr txBox="1">
            <a:spLocks noChangeArrowheads="1"/>
          </p:cNvSpPr>
          <p:nvPr/>
        </p:nvSpPr>
        <p:spPr bwMode="auto">
          <a:xfrm>
            <a:off x="6367463" y="6437313"/>
            <a:ext cx="26241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l-GR" altLang="el-GR" sz="1400" b="1">
                <a:solidFill>
                  <a:srgbClr val="E7167E"/>
                </a:solidFill>
              </a:rPr>
              <a:t>ΤΑΞΗ Α’2  2</a:t>
            </a:r>
            <a:r>
              <a:rPr lang="el-GR" altLang="el-GR" sz="1400" b="1" baseline="30000">
                <a:solidFill>
                  <a:srgbClr val="E7167E"/>
                </a:solidFill>
              </a:rPr>
              <a:t>Ο</a:t>
            </a:r>
            <a:r>
              <a:rPr lang="el-GR" altLang="el-GR" sz="1400" b="1">
                <a:solidFill>
                  <a:srgbClr val="E7167E"/>
                </a:solidFill>
              </a:rPr>
              <a:t> Δ .Σ ΤΡΙΛΟΦΟΥ</a:t>
            </a:r>
            <a:endParaRPr lang="el-GR" altLang="el-GR" sz="1400">
              <a:solidFill>
                <a:srgbClr val="E7167E"/>
              </a:solidFill>
            </a:endParaRPr>
          </a:p>
        </p:txBody>
      </p:sp>
      <p:pic>
        <p:nvPicPr>
          <p:cNvPr id="31754" name="Picture 12" descr="top_gree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15913"/>
            <a:ext cx="9144000" cy="165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4" descr="Εικόνα 0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1912938"/>
            <a:ext cx="2411412" cy="3316287"/>
          </a:xfrm>
          <a:prstGeom prst="rect">
            <a:avLst/>
          </a:prstGeom>
          <a:noFill/>
          <a:ln w="28575">
            <a:solidFill>
              <a:srgbClr val="00588F"/>
            </a:solidFill>
            <a:miter lim="800000"/>
            <a:headEnd/>
            <a:tailEnd/>
          </a:ln>
          <a:extLst>
            <a:ext uri="{909E8E84-426E-40DD-AFC4-6F175D3DCCD1}">
              <a14:hiddenFill xmlns:a14="http://schemas.microsoft.com/office/drawing/2010/main">
                <a:solidFill>
                  <a:srgbClr val="FFFFFF"/>
                </a:solidFill>
              </a14:hiddenFill>
            </a:ext>
          </a:extLst>
        </p:spPr>
      </p:pic>
      <p:pic>
        <p:nvPicPr>
          <p:cNvPr id="32771" name="Picture 5" descr="Εικόνα 0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00" y="1912938"/>
            <a:ext cx="2411413" cy="3316287"/>
          </a:xfrm>
          <a:prstGeom prst="rect">
            <a:avLst/>
          </a:prstGeom>
          <a:noFill/>
          <a:ln w="28575">
            <a:solidFill>
              <a:srgbClr val="00588F"/>
            </a:solidFill>
            <a:miter lim="800000"/>
            <a:headEnd/>
            <a:tailEnd/>
          </a:ln>
          <a:extLst>
            <a:ext uri="{909E8E84-426E-40DD-AFC4-6F175D3DCCD1}">
              <a14:hiddenFill xmlns:a14="http://schemas.microsoft.com/office/drawing/2010/main">
                <a:solidFill>
                  <a:srgbClr val="FFFFFF"/>
                </a:solidFill>
              </a14:hiddenFill>
            </a:ext>
          </a:extLst>
        </p:spPr>
      </p:pic>
      <p:pic>
        <p:nvPicPr>
          <p:cNvPr id="32772" name="Picture 6" descr="Εικόνα 00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0788" y="1912938"/>
            <a:ext cx="2411412" cy="3316287"/>
          </a:xfrm>
          <a:prstGeom prst="rect">
            <a:avLst/>
          </a:prstGeom>
          <a:noFill/>
          <a:ln w="28575">
            <a:solidFill>
              <a:srgbClr val="00588F"/>
            </a:solidFill>
            <a:miter lim="800000"/>
            <a:headEnd/>
            <a:tailEnd/>
          </a:ln>
          <a:extLst>
            <a:ext uri="{909E8E84-426E-40DD-AFC4-6F175D3DCCD1}">
              <a14:hiddenFill xmlns:a14="http://schemas.microsoft.com/office/drawing/2010/main">
                <a:solidFill>
                  <a:srgbClr val="FFFFFF"/>
                </a:solidFill>
              </a14:hiddenFill>
            </a:ext>
          </a:extLst>
        </p:spPr>
      </p:pic>
      <p:pic>
        <p:nvPicPr>
          <p:cNvPr id="32773" name="Picture 10" descr="top_gree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15913"/>
            <a:ext cx="9144000" cy="165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Picture 11" descr="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84663" y="6165850"/>
            <a:ext cx="17272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5" name="Text Box 12"/>
          <p:cNvSpPr txBox="1">
            <a:spLocks noChangeArrowheads="1"/>
          </p:cNvSpPr>
          <p:nvPr/>
        </p:nvSpPr>
        <p:spPr bwMode="auto">
          <a:xfrm>
            <a:off x="0" y="6340475"/>
            <a:ext cx="406717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l-GR" altLang="el-GR" sz="1400" b="1">
                <a:solidFill>
                  <a:srgbClr val="E7167E"/>
                </a:solidFill>
              </a:rPr>
              <a:t>ΠΑΠΑΔΗΜΗΤΡΙΟΥ-ΔΟΔΟΥΤΖΗ ΕΛΕΥΘΕΡΙΑ</a:t>
            </a:r>
            <a:endParaRPr lang="en-US" altLang="el-GR" sz="1400" b="1">
              <a:solidFill>
                <a:srgbClr val="E7167E"/>
              </a:solidFill>
            </a:endParaRPr>
          </a:p>
          <a:p>
            <a:pPr eaLnBrk="1" hangingPunct="1">
              <a:spcBef>
                <a:spcPct val="0"/>
              </a:spcBef>
              <a:buFontTx/>
              <a:buNone/>
            </a:pPr>
            <a:r>
              <a:rPr lang="el-GR" altLang="el-GR" sz="1400" b="1">
                <a:solidFill>
                  <a:srgbClr val="E7167E"/>
                </a:solidFill>
              </a:rPr>
              <a:t>ΕΚΠΑΙΔΕΥΤΙΚΟΣ - ΜΟΥΣΙΚΟΣ</a:t>
            </a:r>
            <a:endParaRPr lang="el-GR" altLang="el-GR" sz="1400">
              <a:solidFill>
                <a:srgbClr val="E7167E"/>
              </a:solidFill>
            </a:endParaRPr>
          </a:p>
        </p:txBody>
      </p:sp>
      <p:sp>
        <p:nvSpPr>
          <p:cNvPr id="32776" name="Text Box 13"/>
          <p:cNvSpPr txBox="1">
            <a:spLocks noChangeArrowheads="1"/>
          </p:cNvSpPr>
          <p:nvPr/>
        </p:nvSpPr>
        <p:spPr bwMode="auto">
          <a:xfrm>
            <a:off x="6367463" y="6437313"/>
            <a:ext cx="26241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l-GR" altLang="el-GR" sz="1400" b="1">
                <a:solidFill>
                  <a:srgbClr val="E7167E"/>
                </a:solidFill>
              </a:rPr>
              <a:t>ΤΑΞΗ Α’2  2</a:t>
            </a:r>
            <a:r>
              <a:rPr lang="el-GR" altLang="el-GR" sz="1400" b="1" baseline="30000">
                <a:solidFill>
                  <a:srgbClr val="E7167E"/>
                </a:solidFill>
              </a:rPr>
              <a:t>Ο</a:t>
            </a:r>
            <a:r>
              <a:rPr lang="el-GR" altLang="el-GR" sz="1400" b="1">
                <a:solidFill>
                  <a:srgbClr val="E7167E"/>
                </a:solidFill>
              </a:rPr>
              <a:t> Δ .Σ ΤΡΙΛΟΦΟΥ</a:t>
            </a:r>
            <a:endParaRPr lang="el-GR" altLang="el-GR" sz="1400">
              <a:solidFill>
                <a:srgbClr val="E7167E"/>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top_gre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5913"/>
            <a:ext cx="9144000" cy="165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5" name="Picture 3"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4663" y="6165850"/>
            <a:ext cx="17272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6" name="Text Box 4"/>
          <p:cNvSpPr txBox="1">
            <a:spLocks noChangeArrowheads="1"/>
          </p:cNvSpPr>
          <p:nvPr/>
        </p:nvSpPr>
        <p:spPr bwMode="auto">
          <a:xfrm>
            <a:off x="0" y="6340475"/>
            <a:ext cx="406717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l-GR" altLang="el-GR" sz="1400" b="1">
                <a:solidFill>
                  <a:srgbClr val="E7167E"/>
                </a:solidFill>
              </a:rPr>
              <a:t>ΠΑΠΑΔΗΜΗΤΡΙΟΥ-ΔΟΔΟΥΤΖΗ ΕΛΕΥΘΕΡΙΑ</a:t>
            </a:r>
            <a:endParaRPr lang="en-US" altLang="el-GR" sz="1400" b="1">
              <a:solidFill>
                <a:srgbClr val="E7167E"/>
              </a:solidFill>
            </a:endParaRPr>
          </a:p>
          <a:p>
            <a:pPr eaLnBrk="1" hangingPunct="1">
              <a:spcBef>
                <a:spcPct val="0"/>
              </a:spcBef>
              <a:buFontTx/>
              <a:buNone/>
            </a:pPr>
            <a:r>
              <a:rPr lang="el-GR" altLang="el-GR" sz="1400" b="1">
                <a:solidFill>
                  <a:srgbClr val="E7167E"/>
                </a:solidFill>
              </a:rPr>
              <a:t>ΕΚΠΑΙΔΕΥΤΙΚΟΣ - ΜΟΥΣΙΚΟΣ</a:t>
            </a:r>
            <a:endParaRPr lang="el-GR" altLang="el-GR" sz="1400">
              <a:solidFill>
                <a:srgbClr val="E7167E"/>
              </a:solidFill>
            </a:endParaRPr>
          </a:p>
        </p:txBody>
      </p:sp>
      <p:sp>
        <p:nvSpPr>
          <p:cNvPr id="33797" name="Text Box 5"/>
          <p:cNvSpPr txBox="1">
            <a:spLocks noChangeArrowheads="1"/>
          </p:cNvSpPr>
          <p:nvPr/>
        </p:nvSpPr>
        <p:spPr bwMode="auto">
          <a:xfrm>
            <a:off x="6367463" y="6437313"/>
            <a:ext cx="26241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l-GR" altLang="el-GR" sz="1400" b="1">
                <a:solidFill>
                  <a:srgbClr val="E7167E"/>
                </a:solidFill>
              </a:rPr>
              <a:t>ΤΑΞΗ Α’2  2</a:t>
            </a:r>
            <a:r>
              <a:rPr lang="el-GR" altLang="el-GR" sz="1400" b="1" baseline="30000">
                <a:solidFill>
                  <a:srgbClr val="E7167E"/>
                </a:solidFill>
              </a:rPr>
              <a:t>Ο</a:t>
            </a:r>
            <a:r>
              <a:rPr lang="el-GR" altLang="el-GR" sz="1400" b="1">
                <a:solidFill>
                  <a:srgbClr val="E7167E"/>
                </a:solidFill>
              </a:rPr>
              <a:t> Δ .Σ ΤΡΙΛΟΦΟΥ</a:t>
            </a:r>
            <a:endParaRPr lang="el-GR" altLang="el-GR" sz="1400">
              <a:solidFill>
                <a:srgbClr val="E7167E"/>
              </a:solidFill>
            </a:endParaRPr>
          </a:p>
        </p:txBody>
      </p:sp>
      <p:pic>
        <p:nvPicPr>
          <p:cNvPr id="33798" name="Picture 7" descr="Εικόνα 00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213" y="2060575"/>
            <a:ext cx="2411412" cy="3055938"/>
          </a:xfrm>
          <a:prstGeom prst="rect">
            <a:avLst/>
          </a:prstGeom>
          <a:noFill/>
          <a:ln w="34925">
            <a:solidFill>
              <a:srgbClr val="00588F"/>
            </a:solidFill>
            <a:miter lim="800000"/>
            <a:headEnd/>
            <a:tailEnd/>
          </a:ln>
          <a:extLst>
            <a:ext uri="{909E8E84-426E-40DD-AFC4-6F175D3DCCD1}">
              <a14:hiddenFill xmlns:a14="http://schemas.microsoft.com/office/drawing/2010/main">
                <a:solidFill>
                  <a:srgbClr val="FFFFFF"/>
                </a:solidFill>
              </a14:hiddenFill>
            </a:ext>
          </a:extLst>
        </p:spPr>
      </p:pic>
      <p:pic>
        <p:nvPicPr>
          <p:cNvPr id="33799" name="Picture 8" descr="Εικόνα 00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92500" y="2060575"/>
            <a:ext cx="2411413" cy="3055938"/>
          </a:xfrm>
          <a:prstGeom prst="rect">
            <a:avLst/>
          </a:prstGeom>
          <a:noFill/>
          <a:ln w="34925">
            <a:solidFill>
              <a:srgbClr val="00588F"/>
            </a:solidFill>
            <a:miter lim="800000"/>
            <a:headEnd/>
            <a:tailEnd/>
          </a:ln>
          <a:extLst>
            <a:ext uri="{909E8E84-426E-40DD-AFC4-6F175D3DCCD1}">
              <a14:hiddenFill xmlns:a14="http://schemas.microsoft.com/office/drawing/2010/main">
                <a:solidFill>
                  <a:srgbClr val="FFFFFF"/>
                </a:solidFill>
              </a14:hiddenFill>
            </a:ext>
          </a:extLst>
        </p:spPr>
      </p:pic>
      <p:pic>
        <p:nvPicPr>
          <p:cNvPr id="33800" name="Picture 9" descr="Εικόνα 00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00788" y="2060575"/>
            <a:ext cx="2286000" cy="3024188"/>
          </a:xfrm>
          <a:prstGeom prst="rect">
            <a:avLst/>
          </a:prstGeom>
          <a:noFill/>
          <a:ln w="34925">
            <a:solidFill>
              <a:srgbClr val="00588F"/>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
          <p:cNvSpPr>
            <a:spLocks noGrp="1" noChangeArrowheads="1"/>
          </p:cNvSpPr>
          <p:nvPr>
            <p:ph type="body" idx="1"/>
          </p:nvPr>
        </p:nvSpPr>
        <p:spPr>
          <a:xfrm>
            <a:off x="468313" y="1844675"/>
            <a:ext cx="8229600" cy="460375"/>
          </a:xfrm>
        </p:spPr>
        <p:txBody>
          <a:bodyPr/>
          <a:lstStyle/>
          <a:p>
            <a:pPr eaLnBrk="1" hangingPunct="1">
              <a:buFontTx/>
              <a:buNone/>
            </a:pPr>
            <a:r>
              <a:rPr lang="el-GR" altLang="el-GR" sz="2000" b="1" smtClean="0">
                <a:solidFill>
                  <a:srgbClr val="00588F"/>
                </a:solidFill>
              </a:rPr>
              <a:t>ΤΟ ΣΚΗΝΙΚΟ  (Με την τεχνική Ξυλομπογιάς)</a:t>
            </a:r>
          </a:p>
        </p:txBody>
      </p:sp>
      <p:pic>
        <p:nvPicPr>
          <p:cNvPr id="34819" name="Picture 5" descr="Εικόνα 0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2565400"/>
            <a:ext cx="3959225" cy="2879725"/>
          </a:xfrm>
          <a:prstGeom prst="rect">
            <a:avLst/>
          </a:prstGeom>
          <a:noFill/>
          <a:ln w="22225">
            <a:solidFill>
              <a:srgbClr val="00588F"/>
            </a:solidFill>
            <a:miter lim="800000"/>
            <a:headEnd/>
            <a:tailEnd/>
          </a:ln>
          <a:extLst>
            <a:ext uri="{909E8E84-426E-40DD-AFC4-6F175D3DCCD1}">
              <a14:hiddenFill xmlns:a14="http://schemas.microsoft.com/office/drawing/2010/main">
                <a:solidFill>
                  <a:srgbClr val="FFFFFF"/>
                </a:solidFill>
              </a14:hiddenFill>
            </a:ext>
          </a:extLst>
        </p:spPr>
      </p:pic>
      <p:pic>
        <p:nvPicPr>
          <p:cNvPr id="34820" name="Picture 6" descr="Εικόνα 0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463" y="2565400"/>
            <a:ext cx="3959225" cy="2879725"/>
          </a:xfrm>
          <a:prstGeom prst="rect">
            <a:avLst/>
          </a:prstGeom>
          <a:noFill/>
          <a:ln w="22225">
            <a:solidFill>
              <a:srgbClr val="00588F"/>
            </a:solidFill>
            <a:miter lim="800000"/>
            <a:headEnd/>
            <a:tailEnd/>
          </a:ln>
          <a:extLst>
            <a:ext uri="{909E8E84-426E-40DD-AFC4-6F175D3DCCD1}">
              <a14:hiddenFill xmlns:a14="http://schemas.microsoft.com/office/drawing/2010/main">
                <a:solidFill>
                  <a:srgbClr val="FFFFFF"/>
                </a:solidFill>
              </a14:hiddenFill>
            </a:ext>
          </a:extLst>
        </p:spPr>
      </p:pic>
      <p:pic>
        <p:nvPicPr>
          <p:cNvPr id="34821" name="Picture 7" descr="top_gree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15913"/>
            <a:ext cx="9144000" cy="165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2" name="Picture 8" descr="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4663" y="6165850"/>
            <a:ext cx="17272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3" name="Text Box 9"/>
          <p:cNvSpPr txBox="1">
            <a:spLocks noChangeArrowheads="1"/>
          </p:cNvSpPr>
          <p:nvPr/>
        </p:nvSpPr>
        <p:spPr bwMode="auto">
          <a:xfrm>
            <a:off x="0" y="6340475"/>
            <a:ext cx="406717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l-GR" altLang="el-GR" sz="1400" b="1">
                <a:solidFill>
                  <a:srgbClr val="E7167E"/>
                </a:solidFill>
              </a:rPr>
              <a:t>ΠΑΠΑΔΗΜΗΤΡΙΟΥ-ΔΟΔΟΥΤΖΗ ΕΛΕΥΘΕΡΙΑ</a:t>
            </a:r>
            <a:endParaRPr lang="en-US" altLang="el-GR" sz="1400" b="1">
              <a:solidFill>
                <a:srgbClr val="E7167E"/>
              </a:solidFill>
            </a:endParaRPr>
          </a:p>
          <a:p>
            <a:pPr eaLnBrk="1" hangingPunct="1">
              <a:spcBef>
                <a:spcPct val="0"/>
              </a:spcBef>
              <a:buFontTx/>
              <a:buNone/>
            </a:pPr>
            <a:r>
              <a:rPr lang="el-GR" altLang="el-GR" sz="1400" b="1">
                <a:solidFill>
                  <a:srgbClr val="E7167E"/>
                </a:solidFill>
              </a:rPr>
              <a:t>ΕΚΠΑΙΔΕΥΤΙΚΟΣ - ΜΟΥΣΙΚΟΣ</a:t>
            </a:r>
            <a:endParaRPr lang="el-GR" altLang="el-GR" sz="1400">
              <a:solidFill>
                <a:srgbClr val="E7167E"/>
              </a:solidFill>
            </a:endParaRPr>
          </a:p>
        </p:txBody>
      </p:sp>
      <p:sp>
        <p:nvSpPr>
          <p:cNvPr id="34824" name="Text Box 10"/>
          <p:cNvSpPr txBox="1">
            <a:spLocks noChangeArrowheads="1"/>
          </p:cNvSpPr>
          <p:nvPr/>
        </p:nvSpPr>
        <p:spPr bwMode="auto">
          <a:xfrm>
            <a:off x="6367463" y="6437313"/>
            <a:ext cx="26749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l-GR" altLang="el-GR" sz="1400" b="1">
                <a:solidFill>
                  <a:srgbClr val="E7167E"/>
                </a:solidFill>
              </a:rPr>
              <a:t>ΤΑΞΗ Α’2   2</a:t>
            </a:r>
            <a:r>
              <a:rPr lang="el-GR" altLang="el-GR" sz="1400" b="1" baseline="30000">
                <a:solidFill>
                  <a:srgbClr val="E7167E"/>
                </a:solidFill>
              </a:rPr>
              <a:t>Ο</a:t>
            </a:r>
            <a:r>
              <a:rPr lang="el-GR" altLang="el-GR" sz="1400" b="1">
                <a:solidFill>
                  <a:srgbClr val="E7167E"/>
                </a:solidFill>
              </a:rPr>
              <a:t> Δ .Σ ΤΡΙΛΟΦΟΥ</a:t>
            </a:r>
            <a:endParaRPr lang="el-GR" altLang="el-GR" sz="1400">
              <a:solidFill>
                <a:srgbClr val="E7167E"/>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top_gre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5913"/>
            <a:ext cx="9144000" cy="165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3" name="Picture 3"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4663" y="6165850"/>
            <a:ext cx="17272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4" name="Text Box 4"/>
          <p:cNvSpPr txBox="1">
            <a:spLocks noChangeArrowheads="1"/>
          </p:cNvSpPr>
          <p:nvPr/>
        </p:nvSpPr>
        <p:spPr bwMode="auto">
          <a:xfrm>
            <a:off x="0" y="6340475"/>
            <a:ext cx="406717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l-GR" altLang="el-GR" sz="1400" b="1">
                <a:solidFill>
                  <a:srgbClr val="E7167E"/>
                </a:solidFill>
              </a:rPr>
              <a:t>ΠΑΠΑΔΗΜΗΤΡΙΟΥ-ΔΟΔΟΥΤΖΗ ΕΛΕΥΘΕΡΙΑ</a:t>
            </a:r>
            <a:endParaRPr lang="en-US" altLang="el-GR" sz="1400" b="1">
              <a:solidFill>
                <a:srgbClr val="E7167E"/>
              </a:solidFill>
            </a:endParaRPr>
          </a:p>
          <a:p>
            <a:pPr eaLnBrk="1" hangingPunct="1">
              <a:spcBef>
                <a:spcPct val="0"/>
              </a:spcBef>
              <a:buFontTx/>
              <a:buNone/>
            </a:pPr>
            <a:r>
              <a:rPr lang="el-GR" altLang="el-GR" sz="1400" b="1">
                <a:solidFill>
                  <a:srgbClr val="E7167E"/>
                </a:solidFill>
              </a:rPr>
              <a:t>ΕΚΠΑΙΔΕΥΤΙΚΟΣ - ΜΟΥΣΙΚΟΣ</a:t>
            </a:r>
            <a:endParaRPr lang="el-GR" altLang="el-GR" sz="1400">
              <a:solidFill>
                <a:srgbClr val="E7167E"/>
              </a:solidFill>
            </a:endParaRPr>
          </a:p>
        </p:txBody>
      </p:sp>
      <p:sp>
        <p:nvSpPr>
          <p:cNvPr id="35845" name="Text Box 5"/>
          <p:cNvSpPr txBox="1">
            <a:spLocks noChangeArrowheads="1"/>
          </p:cNvSpPr>
          <p:nvPr/>
        </p:nvSpPr>
        <p:spPr bwMode="auto">
          <a:xfrm>
            <a:off x="6367463" y="6437313"/>
            <a:ext cx="27003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l-GR" altLang="el-GR" sz="1400" b="1">
                <a:solidFill>
                  <a:srgbClr val="E7167E"/>
                </a:solidFill>
              </a:rPr>
              <a:t>ΤΑΞΗ Α’</a:t>
            </a:r>
            <a:r>
              <a:rPr lang="en-US" altLang="el-GR" sz="1400" b="1">
                <a:solidFill>
                  <a:srgbClr val="E7167E"/>
                </a:solidFill>
              </a:rPr>
              <a:t>2  2o </a:t>
            </a:r>
            <a:r>
              <a:rPr lang="el-GR" altLang="el-GR" sz="1400" b="1">
                <a:solidFill>
                  <a:srgbClr val="E7167E"/>
                </a:solidFill>
              </a:rPr>
              <a:t>Δ .Σ ΤΡΙΛΟΦΟΥ</a:t>
            </a:r>
            <a:endParaRPr lang="el-GR" altLang="el-GR" sz="1400">
              <a:solidFill>
                <a:srgbClr val="E7167E"/>
              </a:solidFill>
            </a:endParaRPr>
          </a:p>
        </p:txBody>
      </p:sp>
      <p:sp>
        <p:nvSpPr>
          <p:cNvPr id="35846" name="Rectangle 6"/>
          <p:cNvSpPr>
            <a:spLocks noGrp="1" noChangeArrowheads="1"/>
          </p:cNvSpPr>
          <p:nvPr>
            <p:ph type="body" idx="1"/>
          </p:nvPr>
        </p:nvSpPr>
        <p:spPr>
          <a:xfrm>
            <a:off x="468313" y="1628775"/>
            <a:ext cx="8229600" cy="4525963"/>
          </a:xfrm>
        </p:spPr>
        <p:txBody>
          <a:bodyPr/>
          <a:lstStyle/>
          <a:p>
            <a:pPr algn="ctr" eaLnBrk="1" hangingPunct="1">
              <a:buFontTx/>
              <a:buNone/>
            </a:pPr>
            <a:r>
              <a:rPr lang="el-GR" altLang="el-GR" smtClean="0">
                <a:solidFill>
                  <a:srgbClr val="E7167E"/>
                </a:solidFill>
              </a:rPr>
              <a:t>Η ΕΚΘΕΣΗ ΤΩΝ ΠΑΙΔΙΩΝ</a:t>
            </a:r>
          </a:p>
        </p:txBody>
      </p:sp>
      <p:pic>
        <p:nvPicPr>
          <p:cNvPr id="41992" name="Picture 8" descr="Εικόνα 00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838" y="2363788"/>
            <a:ext cx="2159000" cy="1533525"/>
          </a:xfrm>
          <a:prstGeom prst="rect">
            <a:avLst/>
          </a:prstGeom>
          <a:noFill/>
          <a:ln w="9525">
            <a:solidFill>
              <a:srgbClr val="000080"/>
            </a:solidFill>
            <a:miter lim="800000"/>
            <a:headEnd/>
            <a:tailEnd/>
          </a:ln>
          <a:extLst>
            <a:ext uri="{909E8E84-426E-40DD-AFC4-6F175D3DCCD1}">
              <a14:hiddenFill xmlns:a14="http://schemas.microsoft.com/office/drawing/2010/main">
                <a:solidFill>
                  <a:srgbClr val="FFFFFF"/>
                </a:solidFill>
              </a14:hiddenFill>
            </a:ext>
          </a:extLst>
        </p:spPr>
      </p:pic>
      <p:pic>
        <p:nvPicPr>
          <p:cNvPr id="41993"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86475" y="2133600"/>
            <a:ext cx="2659063" cy="1993900"/>
          </a:xfrm>
          <a:prstGeom prst="rect">
            <a:avLst/>
          </a:prstGeom>
          <a:noFill/>
          <a:ln w="9525">
            <a:solidFill>
              <a:srgbClr val="000080"/>
            </a:solidFill>
            <a:miter lim="800000"/>
            <a:headEnd/>
            <a:tailEnd/>
          </a:ln>
          <a:extLst>
            <a:ext uri="{909E8E84-426E-40DD-AFC4-6F175D3DCCD1}">
              <a14:hiddenFill xmlns:a14="http://schemas.microsoft.com/office/drawing/2010/main">
                <a:solidFill>
                  <a:srgbClr val="FFFFFF"/>
                </a:solidFill>
              </a14:hiddenFill>
            </a:ext>
          </a:extLst>
        </p:spPr>
      </p:pic>
      <p:pic>
        <p:nvPicPr>
          <p:cNvPr id="41994" name="Picture 10"/>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388077" y="4400573"/>
            <a:ext cx="2175868" cy="1631901"/>
          </a:xfrm>
          <a:prstGeom prst="rect">
            <a:avLst/>
          </a:prstGeom>
          <a:noFill/>
          <a:ln w="9525">
            <a:solidFill>
              <a:srgbClr val="000080"/>
            </a:solidFill>
            <a:miter lim="800000"/>
            <a:headEnd/>
            <a:tailEnd/>
          </a:ln>
          <a:scene3d>
            <a:camera prst="orthographicFront">
              <a:rot lat="0" lon="0" rev="16200000"/>
            </a:camera>
            <a:lightRig rig="threePt" dir="t"/>
          </a:scene3d>
          <a:extLst>
            <a:ext uri="{909E8E84-426E-40DD-AFC4-6F175D3DCCD1}">
              <a14:hiddenFill xmlns:a14="http://schemas.microsoft.com/office/drawing/2010/main">
                <a:solidFill>
                  <a:srgbClr val="FFFFFF"/>
                </a:solidFill>
              </a14:hiddenFill>
            </a:ext>
          </a:extLst>
        </p:spPr>
      </p:pic>
      <p:pic>
        <p:nvPicPr>
          <p:cNvPr id="41995" name="Picture 11" descr="Εικόνα 0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11863" y="4221163"/>
            <a:ext cx="2809875" cy="1990725"/>
          </a:xfrm>
          <a:prstGeom prst="rect">
            <a:avLst/>
          </a:prstGeom>
          <a:noFill/>
          <a:ln w="9525">
            <a:solidFill>
              <a:srgbClr val="000080"/>
            </a:solidFill>
            <a:miter lim="800000"/>
            <a:headEnd/>
            <a:tailEnd/>
          </a:ln>
          <a:extLst>
            <a:ext uri="{909E8E84-426E-40DD-AFC4-6F175D3DCCD1}">
              <a14:hiddenFill xmlns:a14="http://schemas.microsoft.com/office/drawing/2010/main">
                <a:solidFill>
                  <a:srgbClr val="FFFFFF"/>
                </a:solidFill>
              </a14:hiddenFill>
            </a:ext>
          </a:extLst>
        </p:spPr>
      </p:pic>
      <p:pic>
        <p:nvPicPr>
          <p:cNvPr id="41996" name="Picture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63813" y="3008313"/>
            <a:ext cx="3249612" cy="2436812"/>
          </a:xfrm>
          <a:prstGeom prst="rect">
            <a:avLst/>
          </a:prstGeom>
          <a:noFill/>
          <a:ln w="9525">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2" name="Ορθογώνιο 1"/>
          <p:cNvSpPr/>
          <p:nvPr/>
        </p:nvSpPr>
        <p:spPr>
          <a:xfrm>
            <a:off x="2108200" y="2414588"/>
            <a:ext cx="319088" cy="215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3" name="Έλλειψη 2"/>
          <p:cNvSpPr/>
          <p:nvPr/>
        </p:nvSpPr>
        <p:spPr>
          <a:xfrm>
            <a:off x="7092950" y="4652963"/>
            <a:ext cx="552450" cy="5635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14" name="Ορθογώνιο 13"/>
          <p:cNvSpPr/>
          <p:nvPr/>
        </p:nvSpPr>
        <p:spPr>
          <a:xfrm>
            <a:off x="1970088" y="4827588"/>
            <a:ext cx="158750" cy="214312"/>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
        <p:nvSpPr>
          <p:cNvPr id="15" name="Ορθογώνιο 14"/>
          <p:cNvSpPr/>
          <p:nvPr/>
        </p:nvSpPr>
        <p:spPr>
          <a:xfrm>
            <a:off x="1984375" y="6032500"/>
            <a:ext cx="158750" cy="21590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1996"/>
                                        </p:tgtEl>
                                        <p:attrNameLst>
                                          <p:attrName>style.visibility</p:attrName>
                                        </p:attrNameLst>
                                      </p:cBhvr>
                                      <p:to>
                                        <p:strVal val="visible"/>
                                      </p:to>
                                    </p:set>
                                    <p:animEffect transition="in" filter="dissolve">
                                      <p:cBhvr>
                                        <p:cTn id="7" dur="500"/>
                                        <p:tgtEl>
                                          <p:spTgt spid="4199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3" presetClass="entr" presetSubtype="16" fill="hold" nodeType="clickEffect">
                                  <p:stCondLst>
                                    <p:cond delay="0"/>
                                  </p:stCondLst>
                                  <p:childTnLst>
                                    <p:set>
                                      <p:cBhvr>
                                        <p:cTn id="11" dur="1" fill="hold">
                                          <p:stCondLst>
                                            <p:cond delay="0"/>
                                          </p:stCondLst>
                                        </p:cTn>
                                        <p:tgtEl>
                                          <p:spTgt spid="41992"/>
                                        </p:tgtEl>
                                        <p:attrNameLst>
                                          <p:attrName>style.visibility</p:attrName>
                                        </p:attrNameLst>
                                      </p:cBhvr>
                                      <p:to>
                                        <p:strVal val="visible"/>
                                      </p:to>
                                    </p:set>
                                    <p:animEffect transition="in" filter="plus(in)">
                                      <p:cBhvr>
                                        <p:cTn id="12" dur="2000"/>
                                        <p:tgtEl>
                                          <p:spTgt spid="4199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3" presetClass="entr" presetSubtype="16" fill="hold" nodeType="clickEffect">
                                  <p:stCondLst>
                                    <p:cond delay="0"/>
                                  </p:stCondLst>
                                  <p:childTnLst>
                                    <p:set>
                                      <p:cBhvr>
                                        <p:cTn id="16" dur="1" fill="hold">
                                          <p:stCondLst>
                                            <p:cond delay="0"/>
                                          </p:stCondLst>
                                        </p:cTn>
                                        <p:tgtEl>
                                          <p:spTgt spid="41994"/>
                                        </p:tgtEl>
                                        <p:attrNameLst>
                                          <p:attrName>style.visibility</p:attrName>
                                        </p:attrNameLst>
                                      </p:cBhvr>
                                      <p:to>
                                        <p:strVal val="visible"/>
                                      </p:to>
                                    </p:set>
                                    <p:animEffect transition="in" filter="plus(in)">
                                      <p:cBhvr>
                                        <p:cTn id="17" dur="2000"/>
                                        <p:tgtEl>
                                          <p:spTgt spid="4199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3" presetClass="entr" presetSubtype="16" fill="hold" nodeType="clickEffect">
                                  <p:stCondLst>
                                    <p:cond delay="0"/>
                                  </p:stCondLst>
                                  <p:childTnLst>
                                    <p:set>
                                      <p:cBhvr>
                                        <p:cTn id="21" dur="1" fill="hold">
                                          <p:stCondLst>
                                            <p:cond delay="0"/>
                                          </p:stCondLst>
                                        </p:cTn>
                                        <p:tgtEl>
                                          <p:spTgt spid="41993"/>
                                        </p:tgtEl>
                                        <p:attrNameLst>
                                          <p:attrName>style.visibility</p:attrName>
                                        </p:attrNameLst>
                                      </p:cBhvr>
                                      <p:to>
                                        <p:strVal val="visible"/>
                                      </p:to>
                                    </p:set>
                                    <p:animEffect transition="in" filter="plus(in)">
                                      <p:cBhvr>
                                        <p:cTn id="22" dur="2000"/>
                                        <p:tgtEl>
                                          <p:spTgt spid="4199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3" presetClass="entr" presetSubtype="16" fill="hold" nodeType="clickEffect">
                                  <p:stCondLst>
                                    <p:cond delay="0"/>
                                  </p:stCondLst>
                                  <p:childTnLst>
                                    <p:set>
                                      <p:cBhvr>
                                        <p:cTn id="26" dur="1" fill="hold">
                                          <p:stCondLst>
                                            <p:cond delay="0"/>
                                          </p:stCondLst>
                                        </p:cTn>
                                        <p:tgtEl>
                                          <p:spTgt spid="41995"/>
                                        </p:tgtEl>
                                        <p:attrNameLst>
                                          <p:attrName>style.visibility</p:attrName>
                                        </p:attrNameLst>
                                      </p:cBhvr>
                                      <p:to>
                                        <p:strVal val="visible"/>
                                      </p:to>
                                    </p:set>
                                    <p:animEffect transition="in" filter="plus(in)">
                                      <p:cBhvr>
                                        <p:cTn id="27" dur="2000"/>
                                        <p:tgtEl>
                                          <p:spTgt spid="419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top_gre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5913"/>
            <a:ext cx="9144000" cy="165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7" name="Picture 3"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4663" y="6165850"/>
            <a:ext cx="17272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8" name="Text Box 4"/>
          <p:cNvSpPr txBox="1">
            <a:spLocks noChangeArrowheads="1"/>
          </p:cNvSpPr>
          <p:nvPr/>
        </p:nvSpPr>
        <p:spPr bwMode="auto">
          <a:xfrm>
            <a:off x="0" y="6340475"/>
            <a:ext cx="406717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l-GR" altLang="el-GR" sz="1400" b="1">
                <a:solidFill>
                  <a:srgbClr val="E7167E"/>
                </a:solidFill>
              </a:rPr>
              <a:t>ΠΑΠΑΔΗΜΗΤΡΙΟΥ-ΔΟΔΟΥΤΖΗ ΕΛΕΥΘΕΡΙΑ</a:t>
            </a:r>
            <a:endParaRPr lang="en-US" altLang="el-GR" sz="1400" b="1">
              <a:solidFill>
                <a:srgbClr val="E7167E"/>
              </a:solidFill>
            </a:endParaRPr>
          </a:p>
          <a:p>
            <a:pPr eaLnBrk="1" hangingPunct="1">
              <a:spcBef>
                <a:spcPct val="0"/>
              </a:spcBef>
              <a:buFontTx/>
              <a:buNone/>
            </a:pPr>
            <a:r>
              <a:rPr lang="el-GR" altLang="el-GR" sz="1400" b="1">
                <a:solidFill>
                  <a:srgbClr val="E7167E"/>
                </a:solidFill>
              </a:rPr>
              <a:t>ΕΚΠΑΙΔΕΥΤΙΚΟΣ - ΜΟΥΣΙΚΟΣ</a:t>
            </a:r>
            <a:endParaRPr lang="el-GR" altLang="el-GR" sz="1400">
              <a:solidFill>
                <a:srgbClr val="E7167E"/>
              </a:solidFill>
            </a:endParaRPr>
          </a:p>
        </p:txBody>
      </p:sp>
      <p:sp>
        <p:nvSpPr>
          <p:cNvPr id="36869" name="Text Box 5"/>
          <p:cNvSpPr txBox="1">
            <a:spLocks noChangeArrowheads="1"/>
          </p:cNvSpPr>
          <p:nvPr/>
        </p:nvSpPr>
        <p:spPr bwMode="auto">
          <a:xfrm>
            <a:off x="6367463" y="6437313"/>
            <a:ext cx="26241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l-GR" altLang="el-GR" sz="1400" b="1">
                <a:solidFill>
                  <a:srgbClr val="E7167E"/>
                </a:solidFill>
              </a:rPr>
              <a:t>ΤΑΞΗ Α’2  2</a:t>
            </a:r>
            <a:r>
              <a:rPr lang="el-GR" altLang="el-GR" sz="1400" b="1" baseline="30000">
                <a:solidFill>
                  <a:srgbClr val="E7167E"/>
                </a:solidFill>
              </a:rPr>
              <a:t>Ο</a:t>
            </a:r>
            <a:r>
              <a:rPr lang="el-GR" altLang="el-GR" sz="1400" b="1">
                <a:solidFill>
                  <a:srgbClr val="E7167E"/>
                </a:solidFill>
              </a:rPr>
              <a:t> Δ .Σ ΤΡΙΛΟΦΟΥ</a:t>
            </a:r>
            <a:endParaRPr lang="el-GR" altLang="el-GR" sz="1400">
              <a:solidFill>
                <a:srgbClr val="E7167E"/>
              </a:solidFill>
            </a:endParaRPr>
          </a:p>
        </p:txBody>
      </p:sp>
      <p:pic>
        <p:nvPicPr>
          <p:cNvPr id="71689"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3438" y="1196975"/>
            <a:ext cx="2808287" cy="2106613"/>
          </a:xfrm>
          <a:prstGeom prst="rect">
            <a:avLst/>
          </a:prstGeom>
          <a:noFill/>
          <a:ln w="25400">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71690" name="Picture 10" descr="eikona 02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19250" y="1196975"/>
            <a:ext cx="2808288" cy="2106613"/>
          </a:xfrm>
          <a:prstGeom prst="rect">
            <a:avLst/>
          </a:prstGeom>
          <a:noFill/>
          <a:ln w="25400">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71693"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0400" y="3517900"/>
            <a:ext cx="3097213" cy="2324100"/>
          </a:xfrm>
          <a:prstGeom prst="rect">
            <a:avLst/>
          </a:prstGeom>
          <a:noFill/>
          <a:ln w="25400">
            <a:solidFill>
              <a:srgbClr val="0000FF"/>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mph" presetSubtype="0" fill="hold" nodeType="clickEffect">
                                  <p:stCondLst>
                                    <p:cond delay="0"/>
                                  </p:stCondLst>
                                  <p:childTnLst>
                                    <p:animClr clrSpc="hsl" dir="cw">
                                      <p:cBhvr override="childStyle">
                                        <p:cTn id="6" dur="500" fill="hold"/>
                                        <p:tgtEl>
                                          <p:spTgt spid="71690"/>
                                        </p:tgtEl>
                                        <p:attrNameLst>
                                          <p:attrName>style.color</p:attrName>
                                        </p:attrNameLst>
                                      </p:cBhvr>
                                      <p:by>
                                        <p:hsl h="10842353" s="0" l="0"/>
                                      </p:by>
                                    </p:animClr>
                                    <p:animClr clrSpc="hsl" dir="cw">
                                      <p:cBhvr>
                                        <p:cTn id="7" dur="500" fill="hold"/>
                                        <p:tgtEl>
                                          <p:spTgt spid="71690"/>
                                        </p:tgtEl>
                                        <p:attrNameLst>
                                          <p:attrName>fillcolor</p:attrName>
                                        </p:attrNameLst>
                                      </p:cBhvr>
                                      <p:by>
                                        <p:hsl h="10842353" s="0" l="0"/>
                                      </p:by>
                                    </p:animClr>
                                    <p:animClr clrSpc="hsl" dir="cw">
                                      <p:cBhvr>
                                        <p:cTn id="8" dur="500" fill="hold"/>
                                        <p:tgtEl>
                                          <p:spTgt spid="71690"/>
                                        </p:tgtEl>
                                        <p:attrNameLst>
                                          <p:attrName>stroke.color</p:attrName>
                                        </p:attrNameLst>
                                      </p:cBhvr>
                                      <p:by>
                                        <p:hsl h="10842353" s="0" l="0"/>
                                      </p:by>
                                    </p:animClr>
                                    <p:set>
                                      <p:cBhvr>
                                        <p:cTn id="9" dur="500" fill="hold"/>
                                        <p:tgtEl>
                                          <p:spTgt spid="71690"/>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3" presetClass="emph" presetSubtype="0" fill="hold" nodeType="clickEffect">
                                  <p:stCondLst>
                                    <p:cond delay="0"/>
                                  </p:stCondLst>
                                  <p:childTnLst>
                                    <p:animClr clrSpc="hsl" dir="cw">
                                      <p:cBhvr override="childStyle">
                                        <p:cTn id="13" dur="500" fill="hold"/>
                                        <p:tgtEl>
                                          <p:spTgt spid="71689"/>
                                        </p:tgtEl>
                                        <p:attrNameLst>
                                          <p:attrName>style.color</p:attrName>
                                        </p:attrNameLst>
                                      </p:cBhvr>
                                      <p:by>
                                        <p:hsl h="10842353" s="0" l="0"/>
                                      </p:by>
                                    </p:animClr>
                                    <p:animClr clrSpc="hsl" dir="cw">
                                      <p:cBhvr>
                                        <p:cTn id="14" dur="500" fill="hold"/>
                                        <p:tgtEl>
                                          <p:spTgt spid="71689"/>
                                        </p:tgtEl>
                                        <p:attrNameLst>
                                          <p:attrName>fillcolor</p:attrName>
                                        </p:attrNameLst>
                                      </p:cBhvr>
                                      <p:by>
                                        <p:hsl h="10842353" s="0" l="0"/>
                                      </p:by>
                                    </p:animClr>
                                    <p:animClr clrSpc="hsl" dir="cw">
                                      <p:cBhvr>
                                        <p:cTn id="15" dur="500" fill="hold"/>
                                        <p:tgtEl>
                                          <p:spTgt spid="71689"/>
                                        </p:tgtEl>
                                        <p:attrNameLst>
                                          <p:attrName>stroke.color</p:attrName>
                                        </p:attrNameLst>
                                      </p:cBhvr>
                                      <p:by>
                                        <p:hsl h="10842353" s="0" l="0"/>
                                      </p:by>
                                    </p:animClr>
                                    <p:set>
                                      <p:cBhvr>
                                        <p:cTn id="16" dur="500" fill="hold"/>
                                        <p:tgtEl>
                                          <p:spTgt spid="71689"/>
                                        </p:tgtEl>
                                        <p:attrNameLst>
                                          <p:attrName>fill.type</p:attrName>
                                        </p:attrNameLst>
                                      </p:cBhvr>
                                      <p:to>
                                        <p:strVal val="solid"/>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23" presetClass="emph" presetSubtype="0" fill="hold" nodeType="clickEffect">
                                  <p:stCondLst>
                                    <p:cond delay="0"/>
                                  </p:stCondLst>
                                  <p:childTnLst>
                                    <p:animClr clrSpc="hsl" dir="cw">
                                      <p:cBhvr override="childStyle">
                                        <p:cTn id="20" dur="500" fill="hold"/>
                                        <p:tgtEl>
                                          <p:spTgt spid="71693"/>
                                        </p:tgtEl>
                                        <p:attrNameLst>
                                          <p:attrName>style.color</p:attrName>
                                        </p:attrNameLst>
                                      </p:cBhvr>
                                      <p:by>
                                        <p:hsl h="10842353" s="0" l="0"/>
                                      </p:by>
                                    </p:animClr>
                                    <p:animClr clrSpc="hsl" dir="cw">
                                      <p:cBhvr>
                                        <p:cTn id="21" dur="500" fill="hold"/>
                                        <p:tgtEl>
                                          <p:spTgt spid="71693"/>
                                        </p:tgtEl>
                                        <p:attrNameLst>
                                          <p:attrName>fillcolor</p:attrName>
                                        </p:attrNameLst>
                                      </p:cBhvr>
                                      <p:by>
                                        <p:hsl h="10842353" s="0" l="0"/>
                                      </p:by>
                                    </p:animClr>
                                    <p:animClr clrSpc="hsl" dir="cw">
                                      <p:cBhvr>
                                        <p:cTn id="22" dur="500" fill="hold"/>
                                        <p:tgtEl>
                                          <p:spTgt spid="71693"/>
                                        </p:tgtEl>
                                        <p:attrNameLst>
                                          <p:attrName>stroke.color</p:attrName>
                                        </p:attrNameLst>
                                      </p:cBhvr>
                                      <p:by>
                                        <p:hsl h="10842353" s="0" l="0"/>
                                      </p:by>
                                    </p:animClr>
                                    <p:set>
                                      <p:cBhvr>
                                        <p:cTn id="23" dur="500" fill="hold"/>
                                        <p:tgtEl>
                                          <p:spTgt spid="7169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top_gre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5913"/>
            <a:ext cx="9144000" cy="165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1" name="Picture 3"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4663" y="6165850"/>
            <a:ext cx="17272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2" name="Text Box 4"/>
          <p:cNvSpPr txBox="1">
            <a:spLocks noChangeArrowheads="1"/>
          </p:cNvSpPr>
          <p:nvPr/>
        </p:nvSpPr>
        <p:spPr bwMode="auto">
          <a:xfrm>
            <a:off x="0" y="6340475"/>
            <a:ext cx="406717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l-GR" altLang="el-GR" sz="1400" b="1">
                <a:solidFill>
                  <a:srgbClr val="E7167E"/>
                </a:solidFill>
              </a:rPr>
              <a:t>ΠΑΠΑΔΗΜΗΤΡΙΟΥ-ΔΟΔΟΥΤΖΗ ΕΛΕΥΘΕΡΙΑ</a:t>
            </a:r>
            <a:endParaRPr lang="en-US" altLang="el-GR" sz="1400" b="1">
              <a:solidFill>
                <a:srgbClr val="E7167E"/>
              </a:solidFill>
            </a:endParaRPr>
          </a:p>
          <a:p>
            <a:pPr eaLnBrk="1" hangingPunct="1">
              <a:spcBef>
                <a:spcPct val="0"/>
              </a:spcBef>
              <a:buFontTx/>
              <a:buNone/>
            </a:pPr>
            <a:r>
              <a:rPr lang="el-GR" altLang="el-GR" sz="1400" b="1">
                <a:solidFill>
                  <a:srgbClr val="E7167E"/>
                </a:solidFill>
              </a:rPr>
              <a:t>ΕΚΠΑΙΔΕΥΤΙΚΟΣ - ΜΟΥΣΙΚΟΣ</a:t>
            </a:r>
            <a:endParaRPr lang="el-GR" altLang="el-GR" sz="1400">
              <a:solidFill>
                <a:srgbClr val="E7167E"/>
              </a:solidFill>
            </a:endParaRPr>
          </a:p>
        </p:txBody>
      </p:sp>
      <p:sp>
        <p:nvSpPr>
          <p:cNvPr id="37893" name="Text Box 5"/>
          <p:cNvSpPr txBox="1">
            <a:spLocks noChangeArrowheads="1"/>
          </p:cNvSpPr>
          <p:nvPr/>
        </p:nvSpPr>
        <p:spPr bwMode="auto">
          <a:xfrm>
            <a:off x="6367463" y="6437313"/>
            <a:ext cx="26241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l-GR" altLang="el-GR" sz="1400" b="1">
                <a:solidFill>
                  <a:srgbClr val="E7167E"/>
                </a:solidFill>
              </a:rPr>
              <a:t>ΤΑΞΗ Α’2  2</a:t>
            </a:r>
            <a:r>
              <a:rPr lang="el-GR" altLang="el-GR" sz="1400" b="1" baseline="30000">
                <a:solidFill>
                  <a:srgbClr val="E7167E"/>
                </a:solidFill>
              </a:rPr>
              <a:t>Ο</a:t>
            </a:r>
            <a:r>
              <a:rPr lang="el-GR" altLang="el-GR" sz="1400" b="1">
                <a:solidFill>
                  <a:srgbClr val="E7167E"/>
                </a:solidFill>
              </a:rPr>
              <a:t> Δ .Σ ΤΡΙΛΟΦΟΥ</a:t>
            </a:r>
            <a:endParaRPr lang="el-GR" altLang="el-GR" sz="1400">
              <a:solidFill>
                <a:srgbClr val="E7167E"/>
              </a:solidFill>
            </a:endParaRPr>
          </a:p>
        </p:txBody>
      </p:sp>
      <p:sp>
        <p:nvSpPr>
          <p:cNvPr id="37894" name="Rectangle 6"/>
          <p:cNvSpPr>
            <a:spLocks noGrp="1" noChangeArrowheads="1"/>
          </p:cNvSpPr>
          <p:nvPr>
            <p:ph type="body" idx="1"/>
          </p:nvPr>
        </p:nvSpPr>
        <p:spPr>
          <a:xfrm>
            <a:off x="468313" y="1341438"/>
            <a:ext cx="8229600" cy="4813300"/>
          </a:xfrm>
        </p:spPr>
        <p:txBody>
          <a:bodyPr/>
          <a:lstStyle/>
          <a:p>
            <a:pPr algn="just" eaLnBrk="1" hangingPunct="1"/>
            <a:r>
              <a:rPr lang="el-GR" altLang="el-GR" sz="2400" b="1" i="1" u="sng" smtClean="0">
                <a:solidFill>
                  <a:schemeClr val="bg1"/>
                </a:solidFill>
              </a:rPr>
              <a:t>Κολάζ</a:t>
            </a:r>
            <a:r>
              <a:rPr lang="el-GR" altLang="el-GR" sz="2400" b="1" smtClean="0">
                <a:solidFill>
                  <a:srgbClr val="00588F"/>
                </a:solidFill>
              </a:rPr>
              <a:t> :</a:t>
            </a:r>
            <a:r>
              <a:rPr lang="el-GR" altLang="el-GR" sz="2400" b="1" smtClean="0"/>
              <a:t> </a:t>
            </a:r>
            <a:r>
              <a:rPr lang="el-GR" altLang="el-GR" sz="2400" b="1" smtClean="0">
                <a:solidFill>
                  <a:srgbClr val="00588F"/>
                </a:solidFill>
              </a:rPr>
              <a:t>Τα παιδιά συγκεντρώνουν εικόνες από περιοδικά, βιβλία, διαδίκτυο κ. α με σκοπό τη δημιουργία κολάζ ενός δάσους ή νησιού με τους ήρωες-ζώα ανά σκηνή σε κάθε ενότητα του παραμυθιού. Επίσης δημιουργούν κολάζ για την ομαδικότητα και τη διαφορετικότητα.</a:t>
            </a:r>
          </a:p>
          <a:p>
            <a:pPr algn="just" eaLnBrk="1" hangingPunct="1"/>
            <a:r>
              <a:rPr lang="el-GR" altLang="el-GR" sz="2400" b="1" u="sng" smtClean="0">
                <a:solidFill>
                  <a:schemeClr val="bg1"/>
                </a:solidFill>
              </a:rPr>
              <a:t>Κόμικς</a:t>
            </a:r>
            <a:r>
              <a:rPr lang="el-GR" altLang="el-GR" sz="2400" b="1" smtClean="0"/>
              <a:t> </a:t>
            </a:r>
            <a:r>
              <a:rPr lang="el-GR" altLang="el-GR" sz="2400" b="1" smtClean="0">
                <a:solidFill>
                  <a:srgbClr val="00588F"/>
                </a:solidFill>
              </a:rPr>
              <a:t>:</a:t>
            </a:r>
            <a:r>
              <a:rPr lang="el-GR" altLang="el-GR" sz="2400" b="1" smtClean="0"/>
              <a:t> </a:t>
            </a:r>
            <a:r>
              <a:rPr lang="el-GR" altLang="el-GR" sz="2400" b="1" smtClean="0">
                <a:solidFill>
                  <a:srgbClr val="00588F"/>
                </a:solidFill>
              </a:rPr>
              <a:t>Συνθέτουμε σκηνές του παραμυθιού σε κόμικς.</a:t>
            </a:r>
          </a:p>
          <a:p>
            <a:pPr algn="just" eaLnBrk="1" hangingPunct="1"/>
            <a:r>
              <a:rPr lang="el-GR" altLang="el-GR" sz="2400" b="1" i="1" u="sng" smtClean="0">
                <a:solidFill>
                  <a:schemeClr val="bg1"/>
                </a:solidFill>
              </a:rPr>
              <a:t>Χειροτεχνίες</a:t>
            </a:r>
            <a:r>
              <a:rPr lang="el-GR" altLang="el-GR" sz="2400" b="1" smtClean="0">
                <a:solidFill>
                  <a:srgbClr val="00588F"/>
                </a:solidFill>
              </a:rPr>
              <a:t>: Κόβουμε τις φιγούρες των ζώων και τις τοποθετούμε σε μεγάλο χαρτόνι για να δημιουργήσουμε τις βασικές εικόνες του παραμυθιού.</a:t>
            </a:r>
          </a:p>
          <a:p>
            <a:pPr algn="ctr" eaLnBrk="1" hangingPunct="1">
              <a:buFontTx/>
              <a:buNone/>
            </a:pPr>
            <a:endParaRPr lang="el-GR" altLang="el-GR" sz="2400" smtClean="0">
              <a:solidFill>
                <a:srgbClr val="E7167E"/>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top_gre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5913"/>
            <a:ext cx="9144000" cy="165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5" name="Picture 3"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4663" y="6165850"/>
            <a:ext cx="17272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6" name="Text Box 4"/>
          <p:cNvSpPr txBox="1">
            <a:spLocks noChangeArrowheads="1"/>
          </p:cNvSpPr>
          <p:nvPr/>
        </p:nvSpPr>
        <p:spPr bwMode="auto">
          <a:xfrm>
            <a:off x="0" y="6340475"/>
            <a:ext cx="406717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l-GR" altLang="el-GR" sz="1400" b="1">
                <a:solidFill>
                  <a:srgbClr val="E7167E"/>
                </a:solidFill>
              </a:rPr>
              <a:t>ΠΑΠΑΔΗΜΗΤΡΙΟΥ-ΔΟΔΟΥΤΖΗ ΕΛΕΥΘΕΡΙΑ</a:t>
            </a:r>
            <a:endParaRPr lang="en-US" altLang="el-GR" sz="1400" b="1">
              <a:solidFill>
                <a:srgbClr val="E7167E"/>
              </a:solidFill>
            </a:endParaRPr>
          </a:p>
          <a:p>
            <a:pPr eaLnBrk="1" hangingPunct="1">
              <a:spcBef>
                <a:spcPct val="0"/>
              </a:spcBef>
              <a:buFontTx/>
              <a:buNone/>
            </a:pPr>
            <a:r>
              <a:rPr lang="el-GR" altLang="el-GR" sz="1400" b="1">
                <a:solidFill>
                  <a:srgbClr val="E7167E"/>
                </a:solidFill>
              </a:rPr>
              <a:t>ΕΚΠΑΙΔΕΥΤΙΚΟΣ - ΜΟΥΣΙΚΟΣ</a:t>
            </a:r>
            <a:endParaRPr lang="el-GR" altLang="el-GR" sz="1400">
              <a:solidFill>
                <a:srgbClr val="E7167E"/>
              </a:solidFill>
            </a:endParaRPr>
          </a:p>
        </p:txBody>
      </p:sp>
      <p:sp>
        <p:nvSpPr>
          <p:cNvPr id="38917" name="Text Box 5"/>
          <p:cNvSpPr txBox="1">
            <a:spLocks noChangeArrowheads="1"/>
          </p:cNvSpPr>
          <p:nvPr/>
        </p:nvSpPr>
        <p:spPr bwMode="auto">
          <a:xfrm>
            <a:off x="6367463" y="6437313"/>
            <a:ext cx="26241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l-GR" altLang="el-GR" sz="1400" b="1">
                <a:solidFill>
                  <a:srgbClr val="E7167E"/>
                </a:solidFill>
              </a:rPr>
              <a:t>ΤΑΞΗ Α’2  2</a:t>
            </a:r>
            <a:r>
              <a:rPr lang="el-GR" altLang="el-GR" sz="1400" b="1" baseline="30000">
                <a:solidFill>
                  <a:srgbClr val="E7167E"/>
                </a:solidFill>
              </a:rPr>
              <a:t>Ο</a:t>
            </a:r>
            <a:r>
              <a:rPr lang="el-GR" altLang="el-GR" sz="1400" b="1">
                <a:solidFill>
                  <a:srgbClr val="E7167E"/>
                </a:solidFill>
              </a:rPr>
              <a:t> Δ .Σ ΤΡΙΛΟΦΟΥ</a:t>
            </a:r>
            <a:endParaRPr lang="el-GR" altLang="el-GR" sz="1400">
              <a:solidFill>
                <a:srgbClr val="E7167E"/>
              </a:solidFill>
            </a:endParaRPr>
          </a:p>
        </p:txBody>
      </p:sp>
      <p:sp>
        <p:nvSpPr>
          <p:cNvPr id="38918" name="Rectangle 6"/>
          <p:cNvSpPr>
            <a:spLocks noGrp="1" noChangeArrowheads="1"/>
          </p:cNvSpPr>
          <p:nvPr>
            <p:ph type="body" idx="1"/>
          </p:nvPr>
        </p:nvSpPr>
        <p:spPr>
          <a:xfrm>
            <a:off x="468313" y="1628775"/>
            <a:ext cx="8229600" cy="4525963"/>
          </a:xfrm>
        </p:spPr>
        <p:txBody>
          <a:bodyPr/>
          <a:lstStyle/>
          <a:p>
            <a:pPr algn="ctr" eaLnBrk="1" hangingPunct="1">
              <a:buFontTx/>
              <a:buNone/>
            </a:pPr>
            <a:r>
              <a:rPr lang="el-GR" altLang="el-GR" smtClean="0">
                <a:solidFill>
                  <a:srgbClr val="E7167E"/>
                </a:solidFill>
              </a:rPr>
              <a:t>ΤΑ ΚΟΛΑΖ ΤΩΝ ΠΑΙΔΙΩΝ</a:t>
            </a:r>
          </a:p>
        </p:txBody>
      </p:sp>
      <p:pic>
        <p:nvPicPr>
          <p:cNvPr id="43017"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550" y="2513013"/>
            <a:ext cx="3600450" cy="2698750"/>
          </a:xfrm>
          <a:prstGeom prst="rect">
            <a:avLst/>
          </a:prstGeom>
          <a:noFill/>
          <a:ln w="25400">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43018" name="Picture 10" descr="Eikona 0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6463" y="2533650"/>
            <a:ext cx="3743325" cy="2708275"/>
          </a:xfrm>
          <a:prstGeom prst="rect">
            <a:avLst/>
          </a:prstGeom>
          <a:noFill/>
          <a:ln w="25400">
            <a:solidFill>
              <a:srgbClr val="0000FF"/>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43018"/>
                                        </p:tgtEl>
                                        <p:attrNameLst>
                                          <p:attrName>style.visibility</p:attrName>
                                        </p:attrNameLst>
                                      </p:cBhvr>
                                      <p:to>
                                        <p:strVal val="visible"/>
                                      </p:to>
                                    </p:set>
                                    <p:animEffect transition="in" filter="wedge">
                                      <p:cBhvr>
                                        <p:cTn id="7" dur="2000"/>
                                        <p:tgtEl>
                                          <p:spTgt spid="430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0" presetClass="entr" presetSubtype="0" fill="hold" nodeType="clickEffect">
                                  <p:stCondLst>
                                    <p:cond delay="0"/>
                                  </p:stCondLst>
                                  <p:childTnLst>
                                    <p:set>
                                      <p:cBhvr>
                                        <p:cTn id="11" dur="1" fill="hold">
                                          <p:stCondLst>
                                            <p:cond delay="0"/>
                                          </p:stCondLst>
                                        </p:cTn>
                                        <p:tgtEl>
                                          <p:spTgt spid="43017"/>
                                        </p:tgtEl>
                                        <p:attrNameLst>
                                          <p:attrName>style.visibility</p:attrName>
                                        </p:attrNameLst>
                                      </p:cBhvr>
                                      <p:to>
                                        <p:strVal val="visible"/>
                                      </p:to>
                                    </p:set>
                                    <p:animEffect transition="in" filter="wedge">
                                      <p:cBhvr>
                                        <p:cTn id="12" dur="2000"/>
                                        <p:tgtEl>
                                          <p:spTgt spid="430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top_gre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5913"/>
            <a:ext cx="9144000" cy="165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39" name="Picture 3"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4663" y="6165850"/>
            <a:ext cx="17272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0" name="Text Box 4"/>
          <p:cNvSpPr txBox="1">
            <a:spLocks noChangeArrowheads="1"/>
          </p:cNvSpPr>
          <p:nvPr/>
        </p:nvSpPr>
        <p:spPr bwMode="auto">
          <a:xfrm>
            <a:off x="0" y="6340475"/>
            <a:ext cx="406717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l-GR" altLang="el-GR" sz="1400" b="1">
                <a:solidFill>
                  <a:srgbClr val="E7167E"/>
                </a:solidFill>
              </a:rPr>
              <a:t>ΠΑΠΑΔΗΜΗΤΡΙΟΥ-ΔΟΔΟΥΤΖΗ ΕΛΕΥΘΕΡΙΑ</a:t>
            </a:r>
            <a:endParaRPr lang="en-US" altLang="el-GR" sz="1400" b="1">
              <a:solidFill>
                <a:srgbClr val="E7167E"/>
              </a:solidFill>
            </a:endParaRPr>
          </a:p>
          <a:p>
            <a:pPr eaLnBrk="1" hangingPunct="1">
              <a:spcBef>
                <a:spcPct val="0"/>
              </a:spcBef>
              <a:buFontTx/>
              <a:buNone/>
            </a:pPr>
            <a:r>
              <a:rPr lang="el-GR" altLang="el-GR" sz="1400" b="1">
                <a:solidFill>
                  <a:srgbClr val="E7167E"/>
                </a:solidFill>
              </a:rPr>
              <a:t>ΕΚΠΑΙΔΕΥΤΙΚΟΣ - ΜΟΥΣΙΚΟΣ</a:t>
            </a:r>
            <a:endParaRPr lang="el-GR" altLang="el-GR" sz="1400">
              <a:solidFill>
                <a:srgbClr val="E7167E"/>
              </a:solidFill>
            </a:endParaRPr>
          </a:p>
        </p:txBody>
      </p:sp>
      <p:sp>
        <p:nvSpPr>
          <p:cNvPr id="39941" name="Text Box 5"/>
          <p:cNvSpPr txBox="1">
            <a:spLocks noChangeArrowheads="1"/>
          </p:cNvSpPr>
          <p:nvPr/>
        </p:nvSpPr>
        <p:spPr bwMode="auto">
          <a:xfrm>
            <a:off x="6367463" y="6437313"/>
            <a:ext cx="26241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l-GR" altLang="el-GR" sz="1400" b="1">
                <a:solidFill>
                  <a:srgbClr val="E7167E"/>
                </a:solidFill>
              </a:rPr>
              <a:t>ΤΑΞΗ Α’2  2</a:t>
            </a:r>
            <a:r>
              <a:rPr lang="el-GR" altLang="el-GR" sz="1400" b="1" baseline="30000">
                <a:solidFill>
                  <a:srgbClr val="E7167E"/>
                </a:solidFill>
              </a:rPr>
              <a:t>Ο</a:t>
            </a:r>
            <a:r>
              <a:rPr lang="el-GR" altLang="el-GR" sz="1400" b="1">
                <a:solidFill>
                  <a:srgbClr val="E7167E"/>
                </a:solidFill>
              </a:rPr>
              <a:t> Δ .Σ ΤΡΙΛΟΦΟΥ</a:t>
            </a:r>
            <a:endParaRPr lang="el-GR" altLang="el-GR" sz="1400">
              <a:solidFill>
                <a:srgbClr val="E7167E"/>
              </a:solidFill>
            </a:endParaRPr>
          </a:p>
        </p:txBody>
      </p:sp>
      <p:sp>
        <p:nvSpPr>
          <p:cNvPr id="39942" name="AutoShape 8" descr="image-1365621005635-V"/>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l-GR" altLang="el-GR" sz="1800"/>
          </a:p>
        </p:txBody>
      </p:sp>
      <p:pic>
        <p:nvPicPr>
          <p:cNvPr id="70668" name="Picture 12" descr="eikona 02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150" y="1773238"/>
            <a:ext cx="5400675" cy="4049712"/>
          </a:xfrm>
          <a:prstGeom prst="rect">
            <a:avLst/>
          </a:prstGeom>
          <a:noFill/>
          <a:ln w="25400">
            <a:solidFill>
              <a:srgbClr val="0000FF"/>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70668"/>
                                        </p:tgtEl>
                                        <p:attrNameLst>
                                          <p:attrName>style.visibility</p:attrName>
                                        </p:attrNameLst>
                                      </p:cBhvr>
                                      <p:to>
                                        <p:strVal val="visible"/>
                                      </p:to>
                                    </p:set>
                                    <p:animEffect transition="in" filter="dissolve">
                                      <p:cBhvr>
                                        <p:cTn id="7" dur="500"/>
                                        <p:tgtEl>
                                          <p:spTgt spid="706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top_gre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5913"/>
            <a:ext cx="9144000" cy="165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3" name="Picture 3"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4663" y="6165850"/>
            <a:ext cx="17272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4" name="Text Box 4"/>
          <p:cNvSpPr txBox="1">
            <a:spLocks noChangeArrowheads="1"/>
          </p:cNvSpPr>
          <p:nvPr/>
        </p:nvSpPr>
        <p:spPr bwMode="auto">
          <a:xfrm>
            <a:off x="0" y="6340475"/>
            <a:ext cx="406717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l-GR" altLang="el-GR" sz="1400" b="1">
                <a:solidFill>
                  <a:srgbClr val="E7167E"/>
                </a:solidFill>
              </a:rPr>
              <a:t>ΠΑΠΑΔΗΜΗΤΡΙΟΥ-ΔΟΔΟΥΤΖΗ ΕΛΕΥΘΕΡΙΑ</a:t>
            </a:r>
            <a:endParaRPr lang="en-US" altLang="el-GR" sz="1400" b="1">
              <a:solidFill>
                <a:srgbClr val="E7167E"/>
              </a:solidFill>
            </a:endParaRPr>
          </a:p>
          <a:p>
            <a:pPr eaLnBrk="1" hangingPunct="1">
              <a:spcBef>
                <a:spcPct val="0"/>
              </a:spcBef>
              <a:buFontTx/>
              <a:buNone/>
            </a:pPr>
            <a:r>
              <a:rPr lang="el-GR" altLang="el-GR" sz="1400" b="1">
                <a:solidFill>
                  <a:srgbClr val="E7167E"/>
                </a:solidFill>
              </a:rPr>
              <a:t>ΕΚΠΑΙΔΕΥΤΙΚΟΣ - ΜΟΥΣΙΚΟΣ</a:t>
            </a:r>
            <a:endParaRPr lang="el-GR" altLang="el-GR" sz="1400">
              <a:solidFill>
                <a:srgbClr val="E7167E"/>
              </a:solidFill>
            </a:endParaRPr>
          </a:p>
        </p:txBody>
      </p:sp>
      <p:sp>
        <p:nvSpPr>
          <p:cNvPr id="40965" name="Text Box 5"/>
          <p:cNvSpPr txBox="1">
            <a:spLocks noChangeArrowheads="1"/>
          </p:cNvSpPr>
          <p:nvPr/>
        </p:nvSpPr>
        <p:spPr bwMode="auto">
          <a:xfrm>
            <a:off x="6367463" y="6437313"/>
            <a:ext cx="26749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l-GR" altLang="el-GR" sz="1400" b="1">
                <a:solidFill>
                  <a:srgbClr val="E7167E"/>
                </a:solidFill>
              </a:rPr>
              <a:t>ΤΑΞΗ Α’2   2</a:t>
            </a:r>
            <a:r>
              <a:rPr lang="el-GR" altLang="el-GR" sz="1400" b="1" baseline="30000">
                <a:solidFill>
                  <a:srgbClr val="E7167E"/>
                </a:solidFill>
              </a:rPr>
              <a:t>Ο</a:t>
            </a:r>
            <a:r>
              <a:rPr lang="el-GR" altLang="el-GR" sz="1400" b="1">
                <a:solidFill>
                  <a:srgbClr val="E7167E"/>
                </a:solidFill>
              </a:rPr>
              <a:t> Δ .Σ ΤΡΙΛΟΦΟΥ</a:t>
            </a:r>
            <a:endParaRPr lang="el-GR" altLang="el-GR" sz="1400">
              <a:solidFill>
                <a:srgbClr val="E7167E"/>
              </a:solidFill>
            </a:endParaRPr>
          </a:p>
        </p:txBody>
      </p:sp>
      <p:sp>
        <p:nvSpPr>
          <p:cNvPr id="40966" name="Rectangle 6"/>
          <p:cNvSpPr>
            <a:spLocks noGrp="1" noChangeArrowheads="1"/>
          </p:cNvSpPr>
          <p:nvPr>
            <p:ph type="body" idx="1"/>
          </p:nvPr>
        </p:nvSpPr>
        <p:spPr>
          <a:xfrm>
            <a:off x="468313" y="1628775"/>
            <a:ext cx="8229600" cy="4525963"/>
          </a:xfrm>
        </p:spPr>
        <p:txBody>
          <a:bodyPr/>
          <a:lstStyle/>
          <a:p>
            <a:pPr algn="ctr" eaLnBrk="1" hangingPunct="1">
              <a:buFontTx/>
              <a:buNone/>
            </a:pPr>
            <a:r>
              <a:rPr lang="el-GR" altLang="el-GR" b="1" smtClean="0">
                <a:solidFill>
                  <a:srgbClr val="E7167E"/>
                </a:solidFill>
              </a:rPr>
              <a:t>ΚΟΜΙΚΣ ΤΩΝ ΠΑΙΔΙΩΝ</a:t>
            </a:r>
          </a:p>
        </p:txBody>
      </p:sp>
      <p:pic>
        <p:nvPicPr>
          <p:cNvPr id="63497"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2492375"/>
            <a:ext cx="4176713" cy="3133725"/>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63498"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2492375"/>
            <a:ext cx="4176713" cy="3132138"/>
          </a:xfrm>
          <a:prstGeom prst="rect">
            <a:avLst/>
          </a:prstGeom>
          <a:noFill/>
          <a:ln w="254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63497"/>
                                        </p:tgtEl>
                                      </p:cBhvr>
                                    </p:animEffect>
                                    <p:animScale>
                                      <p:cBhvr>
                                        <p:cTn id="7" dur="250" autoRev="1" fill="hold"/>
                                        <p:tgtEl>
                                          <p:spTgt spid="63497"/>
                                        </p:tgtEl>
                                      </p:cBhvr>
                                      <p:by x="105000" y="105000"/>
                                    </p:animScale>
                                  </p:childTnLst>
                                </p:cTn>
                              </p:par>
                            </p:childTnLst>
                          </p:cTn>
                        </p:par>
                      </p:childTnLst>
                    </p:cTn>
                  </p:par>
                  <p:par>
                    <p:cTn id="8" fill="hold" nodeType="clickPar">
                      <p:stCondLst>
                        <p:cond delay="indefinite"/>
                      </p:stCondLst>
                      <p:childTnLst>
                        <p:par>
                          <p:cTn id="9" fill="hold" nodeType="withGroup">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63498"/>
                                        </p:tgtEl>
                                      </p:cBhvr>
                                    </p:animEffect>
                                    <p:animScale>
                                      <p:cBhvr>
                                        <p:cTn id="12" dur="250" autoRev="1" fill="hold"/>
                                        <p:tgtEl>
                                          <p:spTgt spid="6349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3" descr="top_gre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5913"/>
            <a:ext cx="9144000" cy="165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4"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4663" y="6165850"/>
            <a:ext cx="17272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Text Box 5"/>
          <p:cNvSpPr txBox="1">
            <a:spLocks noChangeArrowheads="1"/>
          </p:cNvSpPr>
          <p:nvPr/>
        </p:nvSpPr>
        <p:spPr bwMode="auto">
          <a:xfrm>
            <a:off x="0" y="6340475"/>
            <a:ext cx="406717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l-GR" altLang="el-GR" sz="1400" b="1">
                <a:solidFill>
                  <a:srgbClr val="E7167E"/>
                </a:solidFill>
              </a:rPr>
              <a:t>ΠΑΠΑΔΗΜΗΤΡΙΟΥ-ΔΟΔΟΥΤΖΗ ΕΛΕΥΘΕΡΙΑ</a:t>
            </a:r>
            <a:endParaRPr lang="en-US" altLang="el-GR" sz="1400" b="1">
              <a:solidFill>
                <a:srgbClr val="E7167E"/>
              </a:solidFill>
            </a:endParaRPr>
          </a:p>
          <a:p>
            <a:pPr eaLnBrk="1" hangingPunct="1">
              <a:spcBef>
                <a:spcPct val="0"/>
              </a:spcBef>
              <a:buFontTx/>
              <a:buNone/>
            </a:pPr>
            <a:r>
              <a:rPr lang="el-GR" altLang="el-GR" sz="1400" b="1">
                <a:solidFill>
                  <a:srgbClr val="E7167E"/>
                </a:solidFill>
              </a:rPr>
              <a:t>ΕΚΠΑΙΔΕΥΤΙΚΟΣ - ΜΟΥΣΙΚΟΣ</a:t>
            </a:r>
            <a:endParaRPr lang="el-GR" altLang="el-GR" sz="1400">
              <a:solidFill>
                <a:srgbClr val="E7167E"/>
              </a:solidFill>
            </a:endParaRPr>
          </a:p>
        </p:txBody>
      </p:sp>
      <p:sp>
        <p:nvSpPr>
          <p:cNvPr id="5125" name="Text Box 6"/>
          <p:cNvSpPr txBox="1">
            <a:spLocks noChangeArrowheads="1"/>
          </p:cNvSpPr>
          <p:nvPr/>
        </p:nvSpPr>
        <p:spPr bwMode="auto">
          <a:xfrm>
            <a:off x="6367463" y="6437313"/>
            <a:ext cx="27241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l-GR" altLang="el-GR" sz="1400" b="1">
                <a:solidFill>
                  <a:srgbClr val="E7167E"/>
                </a:solidFill>
              </a:rPr>
              <a:t>ΤΑΞΗ Α’2    2</a:t>
            </a:r>
            <a:r>
              <a:rPr lang="el-GR" altLang="el-GR" sz="1400" b="1" baseline="30000">
                <a:solidFill>
                  <a:srgbClr val="E7167E"/>
                </a:solidFill>
              </a:rPr>
              <a:t>Ο</a:t>
            </a:r>
            <a:r>
              <a:rPr lang="el-GR" altLang="el-GR" sz="1400" b="1">
                <a:solidFill>
                  <a:srgbClr val="E7167E"/>
                </a:solidFill>
              </a:rPr>
              <a:t> Δ .Σ ΤΡΙΛΟΦΟΥ</a:t>
            </a:r>
            <a:endParaRPr lang="el-GR" altLang="el-GR" sz="1400">
              <a:solidFill>
                <a:srgbClr val="E7167E"/>
              </a:solidFill>
            </a:endParaRPr>
          </a:p>
        </p:txBody>
      </p:sp>
      <p:sp>
        <p:nvSpPr>
          <p:cNvPr id="5126" name="Rectangle 7"/>
          <p:cNvSpPr>
            <a:spLocks noGrp="1" noChangeArrowheads="1"/>
          </p:cNvSpPr>
          <p:nvPr>
            <p:ph type="body" idx="1"/>
          </p:nvPr>
        </p:nvSpPr>
        <p:spPr/>
        <p:txBody>
          <a:bodyPr/>
          <a:lstStyle/>
          <a:p>
            <a:pPr algn="ctr" eaLnBrk="1" hangingPunct="1">
              <a:lnSpc>
                <a:spcPct val="90000"/>
              </a:lnSpc>
              <a:buFontTx/>
              <a:buNone/>
            </a:pPr>
            <a:r>
              <a:rPr lang="el-GR" altLang="el-GR" sz="2400" u="sng" smtClean="0">
                <a:solidFill>
                  <a:srgbClr val="E7167E"/>
                </a:solidFill>
              </a:rPr>
              <a:t>Α. ΑΦΗΓΗΣΗ</a:t>
            </a:r>
          </a:p>
          <a:p>
            <a:pPr algn="just" eaLnBrk="1" hangingPunct="1">
              <a:lnSpc>
                <a:spcPct val="110000"/>
              </a:lnSpc>
              <a:buFontTx/>
              <a:buNone/>
            </a:pPr>
            <a:r>
              <a:rPr lang="el-GR" altLang="el-GR" sz="2400" smtClean="0">
                <a:solidFill>
                  <a:schemeClr val="accent2"/>
                </a:solidFill>
              </a:rPr>
              <a:t>		</a:t>
            </a:r>
            <a:r>
              <a:rPr lang="el-GR" altLang="el-GR" sz="2400" smtClean="0">
                <a:solidFill>
                  <a:srgbClr val="00588F"/>
                </a:solidFill>
              </a:rPr>
              <a:t>Η αφήγηση αποτελεί σημαντική μορφή επικοινωνίας και είναι ένα σπουδαίο εργαλείο ψυχαγωγίας και μάθησης. Πέρα από τη σωστή χρήση του προφορικού λόγου με σκοπό επικοινωνιακό, προσφέρει απεριόριστες δυνατότητες για πειραματισμούς- αυτοσχεδιασμούς, λεκτικούς, ρυθμικούς, μουσικούς κ.α. Η μουσική συνδέει τη γλωσσική φόρμα με το νόημα της λέξης και τη χειρονομία. Απλά σχήματα λόγου είναι δυνατόν να χρησιμοποιηθούν για μελωδικούς αυτοσχεδιασμούς με τη φωνή και τα μουσικά όργανα. Για παράδειγμα :</a:t>
            </a:r>
          </a:p>
          <a:p>
            <a:pPr algn="just" eaLnBrk="1" hangingPunct="1">
              <a:lnSpc>
                <a:spcPct val="90000"/>
              </a:lnSpc>
              <a:buFontTx/>
              <a:buNone/>
            </a:pPr>
            <a:endParaRPr lang="el-GR" altLang="el-GR" sz="2400" smtClean="0">
              <a:solidFill>
                <a:srgbClr val="00588F"/>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top_gre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5913"/>
            <a:ext cx="9144000" cy="165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7" name="Picture 3"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4663" y="6165850"/>
            <a:ext cx="17272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8" name="Text Box 4"/>
          <p:cNvSpPr txBox="1">
            <a:spLocks noChangeArrowheads="1"/>
          </p:cNvSpPr>
          <p:nvPr/>
        </p:nvSpPr>
        <p:spPr bwMode="auto">
          <a:xfrm>
            <a:off x="0" y="6340475"/>
            <a:ext cx="406717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l-GR" altLang="el-GR" sz="1400" b="1">
                <a:solidFill>
                  <a:srgbClr val="E7167E"/>
                </a:solidFill>
              </a:rPr>
              <a:t>ΠΑΠΑΔΗΜΗΤΡΙΟΥ-ΔΟΔΟΥΤΖΗ ΕΛΕΥΘΕΡΙΑ</a:t>
            </a:r>
            <a:endParaRPr lang="en-US" altLang="el-GR" sz="1400" b="1">
              <a:solidFill>
                <a:srgbClr val="E7167E"/>
              </a:solidFill>
            </a:endParaRPr>
          </a:p>
          <a:p>
            <a:pPr eaLnBrk="1" hangingPunct="1">
              <a:spcBef>
                <a:spcPct val="0"/>
              </a:spcBef>
              <a:buFontTx/>
              <a:buNone/>
            </a:pPr>
            <a:r>
              <a:rPr lang="el-GR" altLang="el-GR" sz="1400" b="1">
                <a:solidFill>
                  <a:srgbClr val="E7167E"/>
                </a:solidFill>
              </a:rPr>
              <a:t>ΕΚΠΑΙΔΕΥΤΙΚΟΣ - ΜΟΥΣΙΚΟΣ</a:t>
            </a:r>
            <a:endParaRPr lang="el-GR" altLang="el-GR" sz="1400">
              <a:solidFill>
                <a:srgbClr val="E7167E"/>
              </a:solidFill>
            </a:endParaRPr>
          </a:p>
        </p:txBody>
      </p:sp>
      <p:sp>
        <p:nvSpPr>
          <p:cNvPr id="41989" name="Text Box 5"/>
          <p:cNvSpPr txBox="1">
            <a:spLocks noChangeArrowheads="1"/>
          </p:cNvSpPr>
          <p:nvPr/>
        </p:nvSpPr>
        <p:spPr bwMode="auto">
          <a:xfrm>
            <a:off x="6367463" y="6437313"/>
            <a:ext cx="26273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l-GR" altLang="el-GR" sz="1400" b="1">
                <a:solidFill>
                  <a:srgbClr val="E7167E"/>
                </a:solidFill>
              </a:rPr>
              <a:t>ΤΑΞΗ Α’2   2</a:t>
            </a:r>
            <a:r>
              <a:rPr lang="el-GR" altLang="el-GR" sz="1400" b="1" baseline="30000">
                <a:solidFill>
                  <a:srgbClr val="E7167E"/>
                </a:solidFill>
              </a:rPr>
              <a:t>Ο</a:t>
            </a:r>
            <a:r>
              <a:rPr lang="el-GR" altLang="el-GR" sz="1400" b="1">
                <a:solidFill>
                  <a:srgbClr val="E7167E"/>
                </a:solidFill>
              </a:rPr>
              <a:t>Δ .Σ ΤΡΙΛΟΦΟΥ</a:t>
            </a:r>
            <a:endParaRPr lang="el-GR" altLang="el-GR" sz="1400">
              <a:solidFill>
                <a:srgbClr val="E7167E"/>
              </a:solidFill>
            </a:endParaRPr>
          </a:p>
        </p:txBody>
      </p:sp>
      <p:sp>
        <p:nvSpPr>
          <p:cNvPr id="41990" name="Rectangle 6"/>
          <p:cNvSpPr>
            <a:spLocks noGrp="1" noChangeArrowheads="1"/>
          </p:cNvSpPr>
          <p:nvPr>
            <p:ph type="body" idx="1"/>
          </p:nvPr>
        </p:nvSpPr>
        <p:spPr>
          <a:xfrm>
            <a:off x="468313" y="1557338"/>
            <a:ext cx="8135937" cy="504825"/>
          </a:xfrm>
        </p:spPr>
        <p:txBody>
          <a:bodyPr/>
          <a:lstStyle/>
          <a:p>
            <a:pPr algn="ctr" eaLnBrk="1" hangingPunct="1">
              <a:buFontTx/>
              <a:buNone/>
            </a:pPr>
            <a:r>
              <a:rPr lang="el-GR" altLang="el-GR" sz="2400" smtClean="0">
                <a:solidFill>
                  <a:srgbClr val="E7167E"/>
                </a:solidFill>
              </a:rPr>
              <a:t>ΤΟ ΠΑΡΑΜΥΘΙ ΣΕ ΚΟΜΙΚΣ</a:t>
            </a:r>
            <a:endParaRPr lang="el-GR" altLang="el-GR" sz="2400" b="1" smtClean="0">
              <a:solidFill>
                <a:srgbClr val="E7167E"/>
              </a:solidFill>
            </a:endParaRPr>
          </a:p>
        </p:txBody>
      </p:sp>
      <p:pic>
        <p:nvPicPr>
          <p:cNvPr id="6861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0075" y="2492375"/>
            <a:ext cx="3838575" cy="2879725"/>
          </a:xfrm>
          <a:prstGeom prst="rect">
            <a:avLst/>
          </a:prstGeom>
          <a:noFill/>
          <a:ln w="25400">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68616" name="Picture 8"/>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4704027" y="2498725"/>
            <a:ext cx="3839633" cy="2879725"/>
          </a:xfrm>
          <a:prstGeom prst="rect">
            <a:avLst/>
          </a:prstGeom>
          <a:noFill/>
          <a:ln w="25400">
            <a:solidFill>
              <a:srgbClr val="0000FF"/>
            </a:solidFill>
            <a:miter lim="800000"/>
            <a:headEnd/>
            <a:tailEnd/>
          </a:ln>
          <a:scene3d>
            <a:camera prst="orthographicFront">
              <a:rot lat="0" lon="0" rev="16200000"/>
            </a:camera>
            <a:lightRig rig="threePt" dir="t"/>
          </a:scene3d>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nodeType="clickEffect">
                                  <p:stCondLst>
                                    <p:cond delay="0"/>
                                  </p:stCondLst>
                                  <p:childTnLst>
                                    <p:animScale>
                                      <p:cBhvr>
                                        <p:cTn id="6" dur="2000" fill="hold"/>
                                        <p:tgtEl>
                                          <p:spTgt spid="68615"/>
                                        </p:tgtEl>
                                      </p:cBhvr>
                                      <p:by x="150000" y="150000"/>
                                    </p:animScale>
                                  </p:childTnLst>
                                </p:cTn>
                              </p:par>
                            </p:childTnLst>
                          </p:cTn>
                        </p:par>
                      </p:childTnLst>
                    </p:cTn>
                  </p:par>
                  <p:par>
                    <p:cTn id="7" fill="hold" nodeType="clickPar">
                      <p:stCondLst>
                        <p:cond delay="indefinite"/>
                      </p:stCondLst>
                      <p:childTnLst>
                        <p:par>
                          <p:cTn id="8" fill="hold" nodeType="withGroup">
                            <p:stCondLst>
                              <p:cond delay="0"/>
                            </p:stCondLst>
                            <p:childTnLst>
                              <p:par>
                                <p:cTn id="9" presetID="6" presetClass="emph" presetSubtype="0" fill="hold" nodeType="clickEffect">
                                  <p:stCondLst>
                                    <p:cond delay="0"/>
                                  </p:stCondLst>
                                  <p:childTnLst>
                                    <p:animScale>
                                      <p:cBhvr>
                                        <p:cTn id="10" dur="2000" fill="hold"/>
                                        <p:tgtEl>
                                          <p:spTgt spid="6861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3"/>
          <p:cNvSpPr>
            <a:spLocks noGrp="1" noChangeArrowheads="1"/>
          </p:cNvSpPr>
          <p:nvPr>
            <p:ph type="body" idx="1"/>
          </p:nvPr>
        </p:nvSpPr>
        <p:spPr>
          <a:xfrm>
            <a:off x="468313" y="1052513"/>
            <a:ext cx="8218487" cy="6480175"/>
          </a:xfrm>
        </p:spPr>
        <p:txBody>
          <a:bodyPr/>
          <a:lstStyle/>
          <a:p>
            <a:pPr algn="just" eaLnBrk="1" hangingPunct="1">
              <a:lnSpc>
                <a:spcPct val="135000"/>
              </a:lnSpc>
              <a:spcAft>
                <a:spcPct val="50000"/>
              </a:spcAft>
            </a:pPr>
            <a:r>
              <a:rPr lang="el-GR" altLang="el-GR" sz="2400" b="1" i="1" u="sng" smtClean="0">
                <a:solidFill>
                  <a:schemeClr val="bg1"/>
                </a:solidFill>
              </a:rPr>
              <a:t>Στάμπες</a:t>
            </a:r>
            <a:r>
              <a:rPr lang="el-GR" altLang="el-GR" sz="2400" b="1" smtClean="0">
                <a:solidFill>
                  <a:srgbClr val="00588F"/>
                </a:solidFill>
              </a:rPr>
              <a:t>:</a:t>
            </a:r>
            <a:r>
              <a:rPr lang="el-GR" altLang="el-GR" sz="2400" b="1" smtClean="0"/>
              <a:t> </a:t>
            </a:r>
            <a:r>
              <a:rPr lang="el-GR" altLang="el-GR" sz="2400" b="1" smtClean="0">
                <a:solidFill>
                  <a:srgbClr val="00588F"/>
                </a:solidFill>
              </a:rPr>
              <a:t>Τα παιδιά χρησιμοποιούν ειδικές σφραγίδες με τα ζώα του δάσους για τη δημιουργία του σχετικού τοπίου της ιστορίας μας.</a:t>
            </a:r>
            <a:r>
              <a:rPr lang="el-GR" altLang="el-GR" sz="2400" b="1" smtClean="0"/>
              <a:t> </a:t>
            </a:r>
          </a:p>
          <a:p>
            <a:pPr algn="just" eaLnBrk="1" hangingPunct="1">
              <a:lnSpc>
                <a:spcPct val="135000"/>
              </a:lnSpc>
              <a:spcAft>
                <a:spcPct val="50000"/>
              </a:spcAft>
            </a:pPr>
            <a:r>
              <a:rPr lang="el-GR" altLang="el-GR" sz="2400" b="1" i="1" u="sng" smtClean="0">
                <a:solidFill>
                  <a:schemeClr val="bg1"/>
                </a:solidFill>
              </a:rPr>
              <a:t>Μάσκες</a:t>
            </a:r>
            <a:r>
              <a:rPr lang="el-GR" altLang="el-GR" sz="2400" b="1" smtClean="0">
                <a:solidFill>
                  <a:srgbClr val="00588F"/>
                </a:solidFill>
              </a:rPr>
              <a:t>:</a:t>
            </a:r>
            <a:r>
              <a:rPr lang="el-GR" altLang="el-GR" sz="2400" b="1" smtClean="0"/>
              <a:t> </a:t>
            </a:r>
            <a:r>
              <a:rPr lang="el-GR" altLang="el-GR" sz="2400" b="1" smtClean="0">
                <a:solidFill>
                  <a:srgbClr val="00588F"/>
                </a:solidFill>
              </a:rPr>
              <a:t>Φτιάχνουμε μάσκες με τη βοήθεια κάποιων πατρόν με θέμα τα σχετικά ζώα. Χρησιμοποιούμε διαφορετικά είδη από χαρτόνια και υλικά (οντουλέ, γλασέ, γκοφρέ, τσόχα, πλαστικό κ. α). Σκοπός μας η χρησιμοποίησή τους στο θεατρικό παιχνίδι και τη δραματοποίηση του παραμυθιού.</a:t>
            </a:r>
          </a:p>
        </p:txBody>
      </p:sp>
      <p:pic>
        <p:nvPicPr>
          <p:cNvPr id="43011" name="Picture 4" descr="top_gre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5913"/>
            <a:ext cx="9144000" cy="165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2" name="Picture 5"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4663" y="6165850"/>
            <a:ext cx="17272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3" name="Text Box 6"/>
          <p:cNvSpPr txBox="1">
            <a:spLocks noChangeArrowheads="1"/>
          </p:cNvSpPr>
          <p:nvPr/>
        </p:nvSpPr>
        <p:spPr bwMode="auto">
          <a:xfrm>
            <a:off x="0" y="6340475"/>
            <a:ext cx="406717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l-GR" altLang="el-GR" sz="1400" b="1">
                <a:solidFill>
                  <a:srgbClr val="E7167E"/>
                </a:solidFill>
              </a:rPr>
              <a:t>ΠΑΠΑΔΗΜΗΤΡΙΟΥ-ΔΟΔΟΥΤΖΗ ΕΛΕΥΘΕΡΙΑ</a:t>
            </a:r>
            <a:endParaRPr lang="en-US" altLang="el-GR" sz="1400" b="1">
              <a:solidFill>
                <a:srgbClr val="E7167E"/>
              </a:solidFill>
            </a:endParaRPr>
          </a:p>
          <a:p>
            <a:pPr eaLnBrk="1" hangingPunct="1">
              <a:spcBef>
                <a:spcPct val="0"/>
              </a:spcBef>
              <a:buFontTx/>
              <a:buNone/>
            </a:pPr>
            <a:r>
              <a:rPr lang="el-GR" altLang="el-GR" sz="1400" b="1">
                <a:solidFill>
                  <a:srgbClr val="E7167E"/>
                </a:solidFill>
              </a:rPr>
              <a:t>ΕΚΠΑΙΔΕΥΤΙΚΟΣ - ΜΟΥΣΙΚΟΣ</a:t>
            </a:r>
            <a:endParaRPr lang="el-GR" altLang="el-GR" sz="1400">
              <a:solidFill>
                <a:srgbClr val="E7167E"/>
              </a:solidFill>
            </a:endParaRPr>
          </a:p>
        </p:txBody>
      </p:sp>
      <p:sp>
        <p:nvSpPr>
          <p:cNvPr id="43014" name="Text Box 7"/>
          <p:cNvSpPr txBox="1">
            <a:spLocks noChangeArrowheads="1"/>
          </p:cNvSpPr>
          <p:nvPr/>
        </p:nvSpPr>
        <p:spPr bwMode="auto">
          <a:xfrm>
            <a:off x="6367463" y="6437313"/>
            <a:ext cx="26749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l-GR" altLang="el-GR" sz="1400" b="1">
                <a:solidFill>
                  <a:srgbClr val="E7167E"/>
                </a:solidFill>
              </a:rPr>
              <a:t>ΤΑΞΗ Α’2  2</a:t>
            </a:r>
            <a:r>
              <a:rPr lang="el-GR" altLang="el-GR" sz="1400" b="1" baseline="30000">
                <a:solidFill>
                  <a:srgbClr val="E7167E"/>
                </a:solidFill>
              </a:rPr>
              <a:t>Ο</a:t>
            </a:r>
            <a:r>
              <a:rPr lang="el-GR" altLang="el-GR" sz="1400" b="1">
                <a:solidFill>
                  <a:srgbClr val="E7167E"/>
                </a:solidFill>
              </a:rPr>
              <a:t>  Δ .Σ ΤΡΙΛΟΦΟΥ</a:t>
            </a:r>
            <a:endParaRPr lang="el-GR" altLang="el-GR" sz="1400">
              <a:solidFill>
                <a:srgbClr val="E7167E"/>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Grp="1" noChangeArrowheads="1"/>
          </p:cNvSpPr>
          <p:nvPr>
            <p:ph type="body" idx="1"/>
          </p:nvPr>
        </p:nvSpPr>
        <p:spPr>
          <a:xfrm>
            <a:off x="374650" y="1196975"/>
            <a:ext cx="8229600" cy="604838"/>
          </a:xfrm>
        </p:spPr>
        <p:txBody>
          <a:bodyPr/>
          <a:lstStyle/>
          <a:p>
            <a:pPr eaLnBrk="1" hangingPunct="1">
              <a:buFontTx/>
              <a:buNone/>
            </a:pPr>
            <a:r>
              <a:rPr lang="el-GR" altLang="el-GR" sz="2000" b="1" smtClean="0">
                <a:solidFill>
                  <a:srgbClr val="00588F"/>
                </a:solidFill>
              </a:rPr>
              <a:t>ΟΙ ΜΑΣΚΕΣ (Χαρτοκοπτική – Κατασκευή)</a:t>
            </a:r>
            <a:r>
              <a:rPr lang="el-GR" altLang="el-GR" sz="2800" b="1" smtClean="0"/>
              <a:t> </a:t>
            </a:r>
            <a:r>
              <a:rPr lang="el-GR" altLang="el-GR" sz="2400" b="1" smtClean="0"/>
              <a:t> </a:t>
            </a:r>
          </a:p>
        </p:txBody>
      </p:sp>
      <p:pic>
        <p:nvPicPr>
          <p:cNvPr id="44035" name="Picture 4" descr="Εικόνα 0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1773238"/>
            <a:ext cx="7058025" cy="4356100"/>
          </a:xfrm>
          <a:prstGeom prst="rect">
            <a:avLst/>
          </a:prstGeom>
          <a:noFill/>
          <a:ln w="28575">
            <a:solidFill>
              <a:srgbClr val="00588F"/>
            </a:solidFill>
            <a:miter lim="800000"/>
            <a:headEnd/>
            <a:tailEnd/>
          </a:ln>
          <a:extLst>
            <a:ext uri="{909E8E84-426E-40DD-AFC4-6F175D3DCCD1}">
              <a14:hiddenFill xmlns:a14="http://schemas.microsoft.com/office/drawing/2010/main">
                <a:solidFill>
                  <a:srgbClr val="FFFFFF"/>
                </a:solidFill>
              </a14:hiddenFill>
            </a:ext>
          </a:extLst>
        </p:spPr>
      </p:pic>
      <p:pic>
        <p:nvPicPr>
          <p:cNvPr id="44036" name="Picture 5" descr="top_gre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15913"/>
            <a:ext cx="9144000" cy="165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7" name="Picture 6" descr="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4663" y="6165850"/>
            <a:ext cx="17272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8" name="Text Box 7"/>
          <p:cNvSpPr txBox="1">
            <a:spLocks noChangeArrowheads="1"/>
          </p:cNvSpPr>
          <p:nvPr/>
        </p:nvSpPr>
        <p:spPr bwMode="auto">
          <a:xfrm>
            <a:off x="0" y="6340475"/>
            <a:ext cx="406717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l-GR" altLang="el-GR" sz="1400" b="1">
                <a:solidFill>
                  <a:srgbClr val="E7167E"/>
                </a:solidFill>
              </a:rPr>
              <a:t>ΠΑΠΑΔΗΜΗΤΡΙΟΥ-ΔΟΔΟΥΤΖΗ ΕΛΕΥΘΕΡΙΑ</a:t>
            </a:r>
            <a:endParaRPr lang="en-US" altLang="el-GR" sz="1400" b="1">
              <a:solidFill>
                <a:srgbClr val="E7167E"/>
              </a:solidFill>
            </a:endParaRPr>
          </a:p>
          <a:p>
            <a:pPr eaLnBrk="1" hangingPunct="1">
              <a:spcBef>
                <a:spcPct val="0"/>
              </a:spcBef>
              <a:buFontTx/>
              <a:buNone/>
            </a:pPr>
            <a:r>
              <a:rPr lang="el-GR" altLang="el-GR" sz="1400" b="1">
                <a:solidFill>
                  <a:srgbClr val="E7167E"/>
                </a:solidFill>
              </a:rPr>
              <a:t>ΕΚΠΑΙΔΕΥΤΙΚΟΣ - ΜΟΥΣΙΚΟΣ</a:t>
            </a:r>
            <a:endParaRPr lang="el-GR" altLang="el-GR" sz="1400">
              <a:solidFill>
                <a:srgbClr val="E7167E"/>
              </a:solidFill>
            </a:endParaRPr>
          </a:p>
        </p:txBody>
      </p:sp>
      <p:sp>
        <p:nvSpPr>
          <p:cNvPr id="44039" name="Text Box 8"/>
          <p:cNvSpPr txBox="1">
            <a:spLocks noChangeArrowheads="1"/>
          </p:cNvSpPr>
          <p:nvPr/>
        </p:nvSpPr>
        <p:spPr bwMode="auto">
          <a:xfrm>
            <a:off x="6367463" y="6437313"/>
            <a:ext cx="26749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l-GR" altLang="el-GR" sz="1400" b="1">
                <a:solidFill>
                  <a:srgbClr val="E7167E"/>
                </a:solidFill>
              </a:rPr>
              <a:t>ΤΑΞΗ Α’2   2</a:t>
            </a:r>
            <a:r>
              <a:rPr lang="el-GR" altLang="el-GR" sz="1400" b="1" baseline="30000">
                <a:solidFill>
                  <a:srgbClr val="E7167E"/>
                </a:solidFill>
              </a:rPr>
              <a:t>Ο</a:t>
            </a:r>
            <a:r>
              <a:rPr lang="el-GR" altLang="el-GR" sz="1400" b="1">
                <a:solidFill>
                  <a:srgbClr val="E7167E"/>
                </a:solidFill>
              </a:rPr>
              <a:t> Δ .Σ ΤΡΙΛΟΦΟΥ</a:t>
            </a:r>
            <a:endParaRPr lang="el-GR" altLang="el-GR" sz="1400">
              <a:solidFill>
                <a:srgbClr val="E7167E"/>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4" descr="Εικόνα 0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989138"/>
            <a:ext cx="2519362" cy="3465512"/>
          </a:xfrm>
          <a:prstGeom prst="rect">
            <a:avLst/>
          </a:prstGeom>
          <a:noFill/>
          <a:ln w="28575">
            <a:solidFill>
              <a:srgbClr val="00588F"/>
            </a:solidFill>
            <a:miter lim="800000"/>
            <a:headEnd/>
            <a:tailEnd/>
          </a:ln>
          <a:extLst>
            <a:ext uri="{909E8E84-426E-40DD-AFC4-6F175D3DCCD1}">
              <a14:hiddenFill xmlns:a14="http://schemas.microsoft.com/office/drawing/2010/main">
                <a:solidFill>
                  <a:srgbClr val="FFFFFF"/>
                </a:solidFill>
              </a14:hiddenFill>
            </a:ext>
          </a:extLst>
        </p:spPr>
      </p:pic>
      <p:pic>
        <p:nvPicPr>
          <p:cNvPr id="45059" name="Picture 5" descr="Εικόνα 0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48038" y="1989138"/>
            <a:ext cx="2519362" cy="3465512"/>
          </a:xfrm>
          <a:prstGeom prst="rect">
            <a:avLst/>
          </a:prstGeom>
          <a:noFill/>
          <a:ln w="28575">
            <a:solidFill>
              <a:srgbClr val="00588F"/>
            </a:solidFill>
            <a:miter lim="800000"/>
            <a:headEnd/>
            <a:tailEnd/>
          </a:ln>
          <a:extLst>
            <a:ext uri="{909E8E84-426E-40DD-AFC4-6F175D3DCCD1}">
              <a14:hiddenFill xmlns:a14="http://schemas.microsoft.com/office/drawing/2010/main">
                <a:solidFill>
                  <a:srgbClr val="FFFFFF"/>
                </a:solidFill>
              </a14:hiddenFill>
            </a:ext>
          </a:extLst>
        </p:spPr>
      </p:pic>
      <p:pic>
        <p:nvPicPr>
          <p:cNvPr id="45060" name="Picture 7" descr="Εικόνα 0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9350" y="1989138"/>
            <a:ext cx="2519363" cy="3465512"/>
          </a:xfrm>
          <a:prstGeom prst="rect">
            <a:avLst/>
          </a:prstGeom>
          <a:noFill/>
          <a:ln w="28575">
            <a:solidFill>
              <a:srgbClr val="00588F"/>
            </a:solidFill>
            <a:miter lim="800000"/>
            <a:headEnd/>
            <a:tailEnd/>
          </a:ln>
          <a:extLst>
            <a:ext uri="{909E8E84-426E-40DD-AFC4-6F175D3DCCD1}">
              <a14:hiddenFill xmlns:a14="http://schemas.microsoft.com/office/drawing/2010/main">
                <a:solidFill>
                  <a:srgbClr val="FFFFFF"/>
                </a:solidFill>
              </a14:hiddenFill>
            </a:ext>
          </a:extLst>
        </p:spPr>
      </p:pic>
      <p:pic>
        <p:nvPicPr>
          <p:cNvPr id="45061" name="Picture 8" descr="top_gree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15913"/>
            <a:ext cx="9144000" cy="165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2" name="Picture 9" descr="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84663" y="6165850"/>
            <a:ext cx="17272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3" name="Text Box 10"/>
          <p:cNvSpPr txBox="1">
            <a:spLocks noChangeArrowheads="1"/>
          </p:cNvSpPr>
          <p:nvPr/>
        </p:nvSpPr>
        <p:spPr bwMode="auto">
          <a:xfrm>
            <a:off x="0" y="6340475"/>
            <a:ext cx="406717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l-GR" altLang="el-GR" sz="1400" b="1">
                <a:solidFill>
                  <a:srgbClr val="E7167E"/>
                </a:solidFill>
              </a:rPr>
              <a:t>ΠΑΠΑΔΗΜΗΤΡΙΟΥ-ΔΟΔΟΥΤΖΗ ΕΛΕΥΘΕΡΙΑ</a:t>
            </a:r>
            <a:endParaRPr lang="en-US" altLang="el-GR" sz="1400" b="1">
              <a:solidFill>
                <a:srgbClr val="E7167E"/>
              </a:solidFill>
            </a:endParaRPr>
          </a:p>
          <a:p>
            <a:pPr eaLnBrk="1" hangingPunct="1">
              <a:spcBef>
                <a:spcPct val="0"/>
              </a:spcBef>
              <a:buFontTx/>
              <a:buNone/>
            </a:pPr>
            <a:r>
              <a:rPr lang="el-GR" altLang="el-GR" sz="1400" b="1">
                <a:solidFill>
                  <a:srgbClr val="E7167E"/>
                </a:solidFill>
              </a:rPr>
              <a:t>ΕΚΠΑΙΔΕΥΤΙΚΟΣ - ΜΟΥΣΙΚΟΣ</a:t>
            </a:r>
            <a:endParaRPr lang="el-GR" altLang="el-GR" sz="1400">
              <a:solidFill>
                <a:srgbClr val="E7167E"/>
              </a:solidFill>
            </a:endParaRPr>
          </a:p>
        </p:txBody>
      </p:sp>
      <p:sp>
        <p:nvSpPr>
          <p:cNvPr id="45064" name="Text Box 11"/>
          <p:cNvSpPr txBox="1">
            <a:spLocks noChangeArrowheads="1"/>
          </p:cNvSpPr>
          <p:nvPr/>
        </p:nvSpPr>
        <p:spPr bwMode="auto">
          <a:xfrm>
            <a:off x="6367463" y="6437313"/>
            <a:ext cx="27733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l-GR" altLang="el-GR" sz="1400" b="1">
                <a:solidFill>
                  <a:srgbClr val="E7167E"/>
                </a:solidFill>
              </a:rPr>
              <a:t>ΤΑΞΗ Α’2    2</a:t>
            </a:r>
            <a:r>
              <a:rPr lang="el-GR" altLang="el-GR" sz="1400" b="1" baseline="30000">
                <a:solidFill>
                  <a:srgbClr val="E7167E"/>
                </a:solidFill>
              </a:rPr>
              <a:t>Ο</a:t>
            </a:r>
            <a:r>
              <a:rPr lang="el-GR" altLang="el-GR" sz="1400" b="1">
                <a:solidFill>
                  <a:srgbClr val="E7167E"/>
                </a:solidFill>
              </a:rPr>
              <a:t> Δ .Σ ΤΡΙΛΟΦΟΥ </a:t>
            </a:r>
            <a:endParaRPr lang="el-GR" altLang="el-GR" sz="1400">
              <a:solidFill>
                <a:srgbClr val="E7167E"/>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11"/>
          <p:cNvSpPr>
            <a:spLocks noChangeArrowheads="1"/>
          </p:cNvSpPr>
          <p:nvPr/>
        </p:nvSpPr>
        <p:spPr bwMode="auto">
          <a:xfrm>
            <a:off x="2771775" y="1989138"/>
            <a:ext cx="3671888" cy="3490912"/>
          </a:xfrm>
          <a:prstGeom prst="rect">
            <a:avLst/>
          </a:prstGeom>
          <a:solidFill>
            <a:schemeClr val="bg1"/>
          </a:solidFill>
          <a:ln w="28575">
            <a:solidFill>
              <a:srgbClr val="00588F"/>
            </a:solidFill>
            <a:miter lim="800000"/>
            <a:headEnd/>
            <a:tailEnd/>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l-GR" altLang="el-GR" sz="1800"/>
          </a:p>
        </p:txBody>
      </p:sp>
      <p:pic>
        <p:nvPicPr>
          <p:cNvPr id="46083" name="Picture 4" descr="Εικόνα 016"/>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b="464"/>
          <a:stretch>
            <a:fillRect/>
          </a:stretch>
        </p:blipFill>
        <p:spPr>
          <a:xfrm>
            <a:off x="2844800" y="2565400"/>
            <a:ext cx="3455988" cy="2519363"/>
          </a:xfrm>
          <a:noFill/>
        </p:spPr>
      </p:pic>
      <p:pic>
        <p:nvPicPr>
          <p:cNvPr id="46084" name="Picture 5" descr="Εικόνα 018"/>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989138"/>
            <a:ext cx="2519362" cy="3465512"/>
          </a:xfrm>
          <a:prstGeom prst="rect">
            <a:avLst/>
          </a:prstGeom>
          <a:noFill/>
          <a:ln w="28575">
            <a:solidFill>
              <a:srgbClr val="00588F"/>
            </a:solidFill>
            <a:miter lim="800000"/>
            <a:headEnd/>
            <a:tailEnd/>
          </a:ln>
          <a:extLst>
            <a:ext uri="{909E8E84-426E-40DD-AFC4-6F175D3DCCD1}">
              <a14:hiddenFill xmlns:a14="http://schemas.microsoft.com/office/drawing/2010/main">
                <a:solidFill>
                  <a:srgbClr val="FFFFFF"/>
                </a:solidFill>
              </a14:hiddenFill>
            </a:ext>
          </a:extLst>
        </p:spPr>
      </p:pic>
      <p:pic>
        <p:nvPicPr>
          <p:cNvPr id="46085" name="Picture 6" descr="Εικόνα 0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6688" y="1989138"/>
            <a:ext cx="2519362" cy="3465512"/>
          </a:xfrm>
          <a:prstGeom prst="rect">
            <a:avLst/>
          </a:prstGeom>
          <a:noFill/>
          <a:ln w="28575">
            <a:solidFill>
              <a:srgbClr val="00588F"/>
            </a:solidFill>
            <a:miter lim="800000"/>
            <a:headEnd/>
            <a:tailEnd/>
          </a:ln>
          <a:extLst>
            <a:ext uri="{909E8E84-426E-40DD-AFC4-6F175D3DCCD1}">
              <a14:hiddenFill xmlns:a14="http://schemas.microsoft.com/office/drawing/2010/main">
                <a:solidFill>
                  <a:srgbClr val="FFFFFF"/>
                </a:solidFill>
              </a14:hiddenFill>
            </a:ext>
          </a:extLst>
        </p:spPr>
      </p:pic>
      <p:pic>
        <p:nvPicPr>
          <p:cNvPr id="46086" name="Picture 7" descr="top_gree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15913"/>
            <a:ext cx="9144000" cy="165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7" name="Picture 8" descr="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84663" y="6165850"/>
            <a:ext cx="17272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8" name="Text Box 9"/>
          <p:cNvSpPr txBox="1">
            <a:spLocks noChangeArrowheads="1"/>
          </p:cNvSpPr>
          <p:nvPr/>
        </p:nvSpPr>
        <p:spPr bwMode="auto">
          <a:xfrm>
            <a:off x="0" y="6340475"/>
            <a:ext cx="406717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l-GR" altLang="el-GR" sz="1400" b="1">
                <a:solidFill>
                  <a:srgbClr val="E7167E"/>
                </a:solidFill>
              </a:rPr>
              <a:t>ΠΑΠΑΔΗΜΗΤΡΙΟΥ-ΔΟΔΟΥΤΖΗ ΕΛΕΥΘΕΡΙΑ</a:t>
            </a:r>
            <a:endParaRPr lang="en-US" altLang="el-GR" sz="1400" b="1">
              <a:solidFill>
                <a:srgbClr val="E7167E"/>
              </a:solidFill>
            </a:endParaRPr>
          </a:p>
          <a:p>
            <a:pPr eaLnBrk="1" hangingPunct="1">
              <a:spcBef>
                <a:spcPct val="0"/>
              </a:spcBef>
              <a:buFontTx/>
              <a:buNone/>
            </a:pPr>
            <a:r>
              <a:rPr lang="el-GR" altLang="el-GR" sz="1400" b="1">
                <a:solidFill>
                  <a:srgbClr val="E7167E"/>
                </a:solidFill>
              </a:rPr>
              <a:t>ΕΚΠΑΙΔΕΥΤΙΚΟΣ - ΜΟΥΣΙΚΟΣ</a:t>
            </a:r>
            <a:endParaRPr lang="el-GR" altLang="el-GR" sz="1400">
              <a:solidFill>
                <a:srgbClr val="E7167E"/>
              </a:solidFill>
            </a:endParaRPr>
          </a:p>
        </p:txBody>
      </p:sp>
      <p:sp>
        <p:nvSpPr>
          <p:cNvPr id="46089" name="Text Box 10"/>
          <p:cNvSpPr txBox="1">
            <a:spLocks noChangeArrowheads="1"/>
          </p:cNvSpPr>
          <p:nvPr/>
        </p:nvSpPr>
        <p:spPr bwMode="auto">
          <a:xfrm>
            <a:off x="6367463" y="6437313"/>
            <a:ext cx="26749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l-GR" altLang="el-GR" sz="1400" b="1">
                <a:solidFill>
                  <a:srgbClr val="E7167E"/>
                </a:solidFill>
              </a:rPr>
              <a:t>ΤΑΞΗ Α’2   2</a:t>
            </a:r>
            <a:r>
              <a:rPr lang="el-GR" altLang="el-GR" sz="1400" b="1" baseline="30000">
                <a:solidFill>
                  <a:srgbClr val="E7167E"/>
                </a:solidFill>
              </a:rPr>
              <a:t>Ο</a:t>
            </a:r>
            <a:r>
              <a:rPr lang="el-GR" altLang="el-GR" sz="1400" b="1">
                <a:solidFill>
                  <a:srgbClr val="E7167E"/>
                </a:solidFill>
              </a:rPr>
              <a:t> Δ .Σ ΤΡΙΛΟΦΟΥ</a:t>
            </a:r>
            <a:endParaRPr lang="el-GR" altLang="el-GR" sz="1400">
              <a:solidFill>
                <a:srgbClr val="E7167E"/>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top_gre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5913"/>
            <a:ext cx="9144000" cy="165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7" name="Picture 3"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4663" y="6165850"/>
            <a:ext cx="17272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8" name="Text Box 4"/>
          <p:cNvSpPr txBox="1">
            <a:spLocks noChangeArrowheads="1"/>
          </p:cNvSpPr>
          <p:nvPr/>
        </p:nvSpPr>
        <p:spPr bwMode="auto">
          <a:xfrm>
            <a:off x="0" y="6340475"/>
            <a:ext cx="406717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l-GR" altLang="el-GR" sz="1400" b="1">
                <a:solidFill>
                  <a:srgbClr val="E7167E"/>
                </a:solidFill>
              </a:rPr>
              <a:t>ΠΑΠΑΔΗΜΗΤΡΙΟΥ-ΔΟΔΟΥΤΖΗ ΕΛΕΥΘΕΡΙΑ</a:t>
            </a:r>
            <a:endParaRPr lang="en-US" altLang="el-GR" sz="1400" b="1">
              <a:solidFill>
                <a:srgbClr val="E7167E"/>
              </a:solidFill>
            </a:endParaRPr>
          </a:p>
          <a:p>
            <a:pPr eaLnBrk="1" hangingPunct="1">
              <a:spcBef>
                <a:spcPct val="0"/>
              </a:spcBef>
              <a:buFontTx/>
              <a:buNone/>
            </a:pPr>
            <a:r>
              <a:rPr lang="el-GR" altLang="el-GR" sz="1400" b="1">
                <a:solidFill>
                  <a:srgbClr val="E7167E"/>
                </a:solidFill>
              </a:rPr>
              <a:t>ΕΚΠΑΙΔΕΥΤΙΚΟΣ - ΜΟΥΣΙΚΟΣ</a:t>
            </a:r>
            <a:endParaRPr lang="el-GR" altLang="el-GR" sz="1400">
              <a:solidFill>
                <a:srgbClr val="E7167E"/>
              </a:solidFill>
            </a:endParaRPr>
          </a:p>
        </p:txBody>
      </p:sp>
      <p:sp>
        <p:nvSpPr>
          <p:cNvPr id="47109" name="Text Box 5"/>
          <p:cNvSpPr txBox="1">
            <a:spLocks noChangeArrowheads="1"/>
          </p:cNvSpPr>
          <p:nvPr/>
        </p:nvSpPr>
        <p:spPr bwMode="auto">
          <a:xfrm>
            <a:off x="6367463" y="6437313"/>
            <a:ext cx="26749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l-GR" altLang="el-GR" sz="1400" b="1">
                <a:solidFill>
                  <a:srgbClr val="E7167E"/>
                </a:solidFill>
              </a:rPr>
              <a:t>ΤΑΞΗ Α’2  2</a:t>
            </a:r>
            <a:r>
              <a:rPr lang="el-GR" altLang="el-GR" sz="1400" b="1" baseline="30000">
                <a:solidFill>
                  <a:srgbClr val="E7167E"/>
                </a:solidFill>
              </a:rPr>
              <a:t>Ο</a:t>
            </a:r>
            <a:r>
              <a:rPr lang="el-GR" altLang="el-GR" sz="1400" b="1">
                <a:solidFill>
                  <a:srgbClr val="E7167E"/>
                </a:solidFill>
              </a:rPr>
              <a:t>  Δ .Σ ΤΡΙΛΟΦΟΥ</a:t>
            </a:r>
            <a:endParaRPr lang="el-GR" altLang="el-GR" sz="1400">
              <a:solidFill>
                <a:srgbClr val="E7167E"/>
              </a:solidFill>
            </a:endParaRPr>
          </a:p>
        </p:txBody>
      </p:sp>
      <p:sp>
        <p:nvSpPr>
          <p:cNvPr id="47110" name="Rectangle 6"/>
          <p:cNvSpPr>
            <a:spLocks noGrp="1" noChangeArrowheads="1"/>
          </p:cNvSpPr>
          <p:nvPr>
            <p:ph type="body" idx="1"/>
          </p:nvPr>
        </p:nvSpPr>
        <p:spPr>
          <a:xfrm>
            <a:off x="468313" y="1628775"/>
            <a:ext cx="8229600" cy="4525963"/>
          </a:xfrm>
        </p:spPr>
        <p:txBody>
          <a:bodyPr/>
          <a:lstStyle/>
          <a:p>
            <a:pPr algn="ctr" eaLnBrk="1" hangingPunct="1">
              <a:buFontTx/>
              <a:buNone/>
            </a:pPr>
            <a:r>
              <a:rPr lang="el-GR" altLang="el-GR" smtClean="0">
                <a:solidFill>
                  <a:srgbClr val="E7167E"/>
                </a:solidFill>
              </a:rPr>
              <a:t>ΜΑΣΚΕΣ ΤΩΝ ΠΑΙΔΙΩΝ</a:t>
            </a:r>
          </a:p>
        </p:txBody>
      </p:sp>
      <p:pic>
        <p:nvPicPr>
          <p:cNvPr id="4711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0100" y="2347913"/>
            <a:ext cx="2863850" cy="2147887"/>
          </a:xfrm>
          <a:prstGeom prst="rect">
            <a:avLst/>
          </a:prstGeom>
          <a:noFill/>
          <a:ln w="28575">
            <a:solidFill>
              <a:srgbClr val="000080"/>
            </a:solidFill>
            <a:miter lim="800000"/>
            <a:headEnd/>
            <a:tailEnd/>
          </a:ln>
          <a:extLst>
            <a:ext uri="{909E8E84-426E-40DD-AFC4-6F175D3DCCD1}">
              <a14:hiddenFill xmlns:a14="http://schemas.microsoft.com/office/drawing/2010/main">
                <a:solidFill>
                  <a:srgbClr val="FFFFFF"/>
                </a:solidFill>
              </a14:hiddenFill>
            </a:ext>
          </a:extLst>
        </p:spPr>
      </p:pic>
      <p:pic>
        <p:nvPicPr>
          <p:cNvPr id="47112" name="Picture 8" descr="Εικόνα 00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95738" y="2205038"/>
            <a:ext cx="1728787" cy="2376487"/>
          </a:xfrm>
          <a:prstGeom prst="rect">
            <a:avLst/>
          </a:prstGeom>
          <a:noFill/>
          <a:ln w="25400">
            <a:solidFill>
              <a:srgbClr val="000080"/>
            </a:solidFill>
            <a:miter lim="800000"/>
            <a:headEnd/>
            <a:tailEnd/>
          </a:ln>
          <a:extLst>
            <a:ext uri="{909E8E84-426E-40DD-AFC4-6F175D3DCCD1}">
              <a14:hiddenFill xmlns:a14="http://schemas.microsoft.com/office/drawing/2010/main">
                <a:solidFill>
                  <a:srgbClr val="FFFFFF"/>
                </a:solidFill>
              </a14:hiddenFill>
            </a:ext>
          </a:extLst>
        </p:spPr>
      </p:pic>
      <p:pic>
        <p:nvPicPr>
          <p:cNvPr id="47113" name="Picture 9" descr="Εικόνα 00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84888" y="2205038"/>
            <a:ext cx="2592387" cy="1885950"/>
          </a:xfrm>
          <a:prstGeom prst="rect">
            <a:avLst/>
          </a:prstGeom>
          <a:noFill/>
          <a:ln w="25400">
            <a:solidFill>
              <a:srgbClr val="000080"/>
            </a:solidFill>
            <a:miter lim="800000"/>
            <a:headEnd/>
            <a:tailEnd/>
          </a:ln>
          <a:extLst>
            <a:ext uri="{909E8E84-426E-40DD-AFC4-6F175D3DCCD1}">
              <a14:hiddenFill xmlns:a14="http://schemas.microsoft.com/office/drawing/2010/main">
                <a:solidFill>
                  <a:srgbClr val="FFFFFF"/>
                </a:solidFill>
              </a14:hiddenFill>
            </a:ext>
          </a:extLst>
        </p:spPr>
      </p:pic>
      <p:pic>
        <p:nvPicPr>
          <p:cNvPr id="47114" name="Picture 10" descr="Εικόνα 00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55875" y="4652963"/>
            <a:ext cx="2376488" cy="1517650"/>
          </a:xfrm>
          <a:prstGeom prst="rect">
            <a:avLst/>
          </a:prstGeom>
          <a:noFill/>
          <a:ln w="25400">
            <a:solidFill>
              <a:srgbClr val="000080"/>
            </a:solidFill>
            <a:miter lim="800000"/>
            <a:headEnd/>
            <a:tailEnd/>
          </a:ln>
          <a:extLst>
            <a:ext uri="{909E8E84-426E-40DD-AFC4-6F175D3DCCD1}">
              <a14:hiddenFill xmlns:a14="http://schemas.microsoft.com/office/drawing/2010/main">
                <a:solidFill>
                  <a:srgbClr val="FFFFFF"/>
                </a:solidFill>
              </a14:hiddenFill>
            </a:ext>
          </a:extLst>
        </p:spPr>
      </p:pic>
      <p:pic>
        <p:nvPicPr>
          <p:cNvPr id="47115" name="Picture 12" descr="Εικόνα 0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40425" y="4292600"/>
            <a:ext cx="2303463" cy="1674813"/>
          </a:xfrm>
          <a:prstGeom prst="rect">
            <a:avLst/>
          </a:prstGeom>
          <a:noFill/>
          <a:ln w="25400">
            <a:solidFill>
              <a:srgbClr val="00008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top_gre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5913"/>
            <a:ext cx="9144000" cy="165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1" name="Picture 3"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4663" y="6165850"/>
            <a:ext cx="17272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2" name="Text Box 4"/>
          <p:cNvSpPr txBox="1">
            <a:spLocks noChangeArrowheads="1"/>
          </p:cNvSpPr>
          <p:nvPr/>
        </p:nvSpPr>
        <p:spPr bwMode="auto">
          <a:xfrm>
            <a:off x="0" y="6340475"/>
            <a:ext cx="406717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l-GR" altLang="el-GR" sz="1400" b="1">
                <a:solidFill>
                  <a:srgbClr val="E7167E"/>
                </a:solidFill>
              </a:rPr>
              <a:t>ΠΑΠΑΔΗΜΗΤΡΙΟΥ-ΔΟΔΟΥΤΖΗ ΕΛΕΥΘΕΡΙΑ</a:t>
            </a:r>
            <a:endParaRPr lang="en-US" altLang="el-GR" sz="1400" b="1">
              <a:solidFill>
                <a:srgbClr val="E7167E"/>
              </a:solidFill>
            </a:endParaRPr>
          </a:p>
          <a:p>
            <a:pPr eaLnBrk="1" hangingPunct="1">
              <a:spcBef>
                <a:spcPct val="0"/>
              </a:spcBef>
              <a:buFontTx/>
              <a:buNone/>
            </a:pPr>
            <a:r>
              <a:rPr lang="el-GR" altLang="el-GR" sz="1400" b="1">
                <a:solidFill>
                  <a:srgbClr val="E7167E"/>
                </a:solidFill>
              </a:rPr>
              <a:t>ΕΚΠΑΙΔΕΥΤΙΚΟΣ - ΜΟΥΣΙΚΟΣ</a:t>
            </a:r>
            <a:endParaRPr lang="el-GR" altLang="el-GR" sz="1400">
              <a:solidFill>
                <a:srgbClr val="E7167E"/>
              </a:solidFill>
            </a:endParaRPr>
          </a:p>
        </p:txBody>
      </p:sp>
      <p:sp>
        <p:nvSpPr>
          <p:cNvPr id="48133" name="Text Box 5"/>
          <p:cNvSpPr txBox="1">
            <a:spLocks noChangeArrowheads="1"/>
          </p:cNvSpPr>
          <p:nvPr/>
        </p:nvSpPr>
        <p:spPr bwMode="auto">
          <a:xfrm>
            <a:off x="6367463" y="6437313"/>
            <a:ext cx="27241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l-GR" altLang="el-GR" sz="1400" b="1">
                <a:solidFill>
                  <a:srgbClr val="E7167E"/>
                </a:solidFill>
              </a:rPr>
              <a:t>ΤΑΞΗ Α’2   2</a:t>
            </a:r>
            <a:r>
              <a:rPr lang="el-GR" altLang="el-GR" sz="1400" b="1" baseline="30000">
                <a:solidFill>
                  <a:srgbClr val="E7167E"/>
                </a:solidFill>
              </a:rPr>
              <a:t>Ο</a:t>
            </a:r>
            <a:r>
              <a:rPr lang="el-GR" altLang="el-GR" sz="1400" b="1">
                <a:solidFill>
                  <a:srgbClr val="E7167E"/>
                </a:solidFill>
              </a:rPr>
              <a:t>  Δ .Σ ΤΡΙΛΟΦΟΥ</a:t>
            </a:r>
            <a:endParaRPr lang="el-GR" altLang="el-GR" sz="1400">
              <a:solidFill>
                <a:srgbClr val="E7167E"/>
              </a:solidFill>
            </a:endParaRPr>
          </a:p>
        </p:txBody>
      </p:sp>
      <p:sp>
        <p:nvSpPr>
          <p:cNvPr id="48134" name="Rectangle 6"/>
          <p:cNvSpPr>
            <a:spLocks noGrp="1" noChangeArrowheads="1"/>
          </p:cNvSpPr>
          <p:nvPr>
            <p:ph type="body" idx="1"/>
          </p:nvPr>
        </p:nvSpPr>
        <p:spPr>
          <a:xfrm>
            <a:off x="468313" y="1628775"/>
            <a:ext cx="8229600" cy="4525963"/>
          </a:xfrm>
        </p:spPr>
        <p:txBody>
          <a:bodyPr/>
          <a:lstStyle/>
          <a:p>
            <a:pPr algn="ctr" eaLnBrk="1" hangingPunct="1">
              <a:buFontTx/>
              <a:buNone/>
            </a:pPr>
            <a:r>
              <a:rPr lang="el-GR" altLang="el-GR" smtClean="0">
                <a:solidFill>
                  <a:srgbClr val="E7167E"/>
                </a:solidFill>
              </a:rPr>
              <a:t> </a:t>
            </a:r>
          </a:p>
        </p:txBody>
      </p:sp>
      <p:pic>
        <p:nvPicPr>
          <p:cNvPr id="6247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89113" y="1628775"/>
            <a:ext cx="5565775" cy="4175125"/>
          </a:xfrm>
          <a:prstGeom prst="rect">
            <a:avLst/>
          </a:prstGeom>
          <a:noFill/>
          <a:ln w="25400">
            <a:solidFill>
              <a:srgbClr val="0000FF"/>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presetSubtype="0" fill="hold" nodeType="clickEffect">
                                  <p:stCondLst>
                                    <p:cond delay="0"/>
                                  </p:stCondLst>
                                  <p:childTnLst>
                                    <p:animRot by="21600000">
                                      <p:cBhvr>
                                        <p:cTn id="6" dur="2000" fill="hold"/>
                                        <p:tgtEl>
                                          <p:spTgt spid="6247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top_gre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5913"/>
            <a:ext cx="9144000" cy="165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5" name="Picture 3"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4663" y="6165850"/>
            <a:ext cx="17272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6" name="Text Box 4"/>
          <p:cNvSpPr txBox="1">
            <a:spLocks noChangeArrowheads="1"/>
          </p:cNvSpPr>
          <p:nvPr/>
        </p:nvSpPr>
        <p:spPr bwMode="auto">
          <a:xfrm>
            <a:off x="0" y="6340475"/>
            <a:ext cx="406717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l-GR" altLang="el-GR" sz="1400" b="1">
                <a:solidFill>
                  <a:srgbClr val="E7167E"/>
                </a:solidFill>
              </a:rPr>
              <a:t>ΠΑΠΑΔΗΜΗΤΡΙΟΥ-ΔΟΔΟΥΤΖΗ ΕΛΕΥΘΕΡΙΑ</a:t>
            </a:r>
            <a:endParaRPr lang="en-US" altLang="el-GR" sz="1400" b="1">
              <a:solidFill>
                <a:srgbClr val="E7167E"/>
              </a:solidFill>
            </a:endParaRPr>
          </a:p>
          <a:p>
            <a:pPr eaLnBrk="1" hangingPunct="1">
              <a:spcBef>
                <a:spcPct val="0"/>
              </a:spcBef>
              <a:buFontTx/>
              <a:buNone/>
            </a:pPr>
            <a:r>
              <a:rPr lang="el-GR" altLang="el-GR" sz="1400" b="1">
                <a:solidFill>
                  <a:srgbClr val="E7167E"/>
                </a:solidFill>
              </a:rPr>
              <a:t>ΕΚΠΑΙΔΕΥΤΙΚΟΣ - ΜΟΥΣΙΚΟΣ</a:t>
            </a:r>
            <a:endParaRPr lang="el-GR" altLang="el-GR" sz="1400">
              <a:solidFill>
                <a:srgbClr val="E7167E"/>
              </a:solidFill>
            </a:endParaRPr>
          </a:p>
        </p:txBody>
      </p:sp>
      <p:sp>
        <p:nvSpPr>
          <p:cNvPr id="49157" name="Text Box 5"/>
          <p:cNvSpPr txBox="1">
            <a:spLocks noChangeArrowheads="1"/>
          </p:cNvSpPr>
          <p:nvPr/>
        </p:nvSpPr>
        <p:spPr bwMode="auto">
          <a:xfrm>
            <a:off x="6367463" y="6437313"/>
            <a:ext cx="26749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l-GR" altLang="el-GR" sz="1400" b="1">
                <a:solidFill>
                  <a:srgbClr val="E7167E"/>
                </a:solidFill>
              </a:rPr>
              <a:t>ΤΑΞΗ Α’2   2</a:t>
            </a:r>
            <a:r>
              <a:rPr lang="el-GR" altLang="el-GR" sz="1400" b="1" baseline="30000">
                <a:solidFill>
                  <a:srgbClr val="E7167E"/>
                </a:solidFill>
              </a:rPr>
              <a:t>Ο</a:t>
            </a:r>
            <a:r>
              <a:rPr lang="el-GR" altLang="el-GR" sz="1400" b="1">
                <a:solidFill>
                  <a:srgbClr val="E7167E"/>
                </a:solidFill>
              </a:rPr>
              <a:t> Δ .Σ ΤΡΙΛΟΦΟΥ</a:t>
            </a:r>
            <a:endParaRPr lang="el-GR" altLang="el-GR" sz="1400">
              <a:solidFill>
                <a:srgbClr val="E7167E"/>
              </a:solidFill>
            </a:endParaRPr>
          </a:p>
        </p:txBody>
      </p:sp>
      <p:sp>
        <p:nvSpPr>
          <p:cNvPr id="49158" name="Rectangle 6"/>
          <p:cNvSpPr>
            <a:spLocks noGrp="1" noChangeArrowheads="1"/>
          </p:cNvSpPr>
          <p:nvPr>
            <p:ph type="body" idx="1"/>
          </p:nvPr>
        </p:nvSpPr>
        <p:spPr>
          <a:xfrm>
            <a:off x="468313" y="1628775"/>
            <a:ext cx="8229600" cy="4525963"/>
          </a:xfrm>
        </p:spPr>
        <p:txBody>
          <a:bodyPr/>
          <a:lstStyle/>
          <a:p>
            <a:pPr algn="ctr" eaLnBrk="1" hangingPunct="1">
              <a:buFontTx/>
              <a:buNone/>
            </a:pPr>
            <a:r>
              <a:rPr lang="el-GR" altLang="el-GR" sz="2400" smtClean="0">
                <a:solidFill>
                  <a:srgbClr val="E7167E"/>
                </a:solidFill>
              </a:rPr>
              <a:t>ΞΥΛΙΝΕΣ ΣΤΑΜΠΕΣ</a:t>
            </a:r>
          </a:p>
        </p:txBody>
      </p:sp>
      <p:sp>
        <p:nvSpPr>
          <p:cNvPr id="49159" name="AutoShape 8" descr="ANd9GcQUFDmG68MbxRkmGsPXJA7OpqgBZgaTtetx1m0GeeYj4nUxrqr6"/>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l-GR" altLang="el-GR" sz="1800"/>
          </a:p>
        </p:txBody>
      </p:sp>
      <p:sp>
        <p:nvSpPr>
          <p:cNvPr id="49160" name="AutoShape 10" descr="ANd9GcQUFDmG68MbxRkmGsPXJA7OpqgBZgaTtetx1m0GeeYj4nUxrqr6"/>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l-GR" altLang="el-GR" sz="1800"/>
          </a:p>
        </p:txBody>
      </p:sp>
      <p:sp>
        <p:nvSpPr>
          <p:cNvPr id="49161" name="AutoShape 12" descr="8799360319518"/>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l-GR" altLang="el-GR" sz="1800"/>
          </a:p>
        </p:txBody>
      </p:sp>
      <p:sp>
        <p:nvSpPr>
          <p:cNvPr id="49162" name="AutoShape 14" descr="8799360319518"/>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l-GR" altLang="el-GR" sz="1800"/>
          </a:p>
        </p:txBody>
      </p:sp>
      <p:sp>
        <p:nvSpPr>
          <p:cNvPr id="49163" name="AutoShape 16" descr="8799360319518"/>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l-GR" altLang="el-GR" sz="1800"/>
          </a:p>
        </p:txBody>
      </p:sp>
      <p:sp>
        <p:nvSpPr>
          <p:cNvPr id="49164" name="AutoShape 18" descr="Stamp set forest, 12 parts"/>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l-GR" altLang="el-GR" sz="1800"/>
          </a:p>
        </p:txBody>
      </p:sp>
      <p:sp>
        <p:nvSpPr>
          <p:cNvPr id="49165" name="AutoShape 20" descr="156760_1"/>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l-GR" altLang="el-GR" sz="1800"/>
          </a:p>
        </p:txBody>
      </p:sp>
      <p:sp>
        <p:nvSpPr>
          <p:cNvPr id="49166" name="AutoShape 22" descr="156760_1"/>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l-GR" altLang="el-GR" sz="1800"/>
          </a:p>
        </p:txBody>
      </p:sp>
      <p:sp>
        <p:nvSpPr>
          <p:cNvPr id="49167" name="AutoShape 24" descr="ANd9GcQUFDmG68MbxRkmGsPXJA7OpqgBZgaTtetx1m0GeeYj4nUxrqr6"/>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l-GR" altLang="el-GR" sz="1800"/>
          </a:p>
        </p:txBody>
      </p:sp>
      <p:sp>
        <p:nvSpPr>
          <p:cNvPr id="49168" name="AutoShape 26" descr="ANd9GcSue5ntyzR-6QtHh3jUMemGI8rK43xnFflmZXPQG8lYRsJ2rqSg"/>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l-GR" altLang="el-GR" sz="1800"/>
          </a:p>
        </p:txBody>
      </p:sp>
      <p:sp>
        <p:nvSpPr>
          <p:cNvPr id="49169" name="AutoShape 28" descr="8800165888030"/>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l-GR" altLang="el-GR" sz="1800"/>
          </a:p>
        </p:txBody>
      </p:sp>
      <p:sp>
        <p:nvSpPr>
          <p:cNvPr id="49170" name="AutoShape 30" descr="EP220034D"/>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l-GR" altLang="el-GR" sz="1800"/>
          </a:p>
        </p:txBody>
      </p:sp>
      <p:pic>
        <p:nvPicPr>
          <p:cNvPr id="55327" name="Picture 31" descr="Εικόνα 00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9338" y="2276475"/>
            <a:ext cx="3959225" cy="3024188"/>
          </a:xfrm>
          <a:prstGeom prst="rect">
            <a:avLst/>
          </a:prstGeom>
          <a:noFill/>
          <a:ln w="25400">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55328" name="Picture 32" descr="Εικόνα 0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288" y="2276475"/>
            <a:ext cx="4176712" cy="3036888"/>
          </a:xfrm>
          <a:prstGeom prst="rect">
            <a:avLst/>
          </a:prstGeom>
          <a:noFill/>
          <a:ln w="25400">
            <a:solidFill>
              <a:srgbClr val="0000FF"/>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nodeType="clickEffect">
                                  <p:stCondLst>
                                    <p:cond delay="0"/>
                                  </p:stCondLst>
                                  <p:childTnLst>
                                    <p:animScale>
                                      <p:cBhvr>
                                        <p:cTn id="6" dur="2000" fill="hold"/>
                                        <p:tgtEl>
                                          <p:spTgt spid="55327"/>
                                        </p:tgtEl>
                                      </p:cBhvr>
                                      <p:by x="150000" y="150000"/>
                                    </p:animScale>
                                  </p:childTnLst>
                                </p:cTn>
                              </p:par>
                            </p:childTnLst>
                          </p:cTn>
                        </p:par>
                      </p:childTnLst>
                    </p:cTn>
                  </p:par>
                  <p:par>
                    <p:cTn id="7" fill="hold" nodeType="clickPar">
                      <p:stCondLst>
                        <p:cond delay="indefinite"/>
                      </p:stCondLst>
                      <p:childTnLst>
                        <p:par>
                          <p:cTn id="8" fill="hold" nodeType="withGroup">
                            <p:stCondLst>
                              <p:cond delay="0"/>
                            </p:stCondLst>
                            <p:childTnLst>
                              <p:par>
                                <p:cTn id="9" presetID="6" presetClass="emph" presetSubtype="0" fill="hold" nodeType="clickEffect">
                                  <p:stCondLst>
                                    <p:cond delay="0"/>
                                  </p:stCondLst>
                                  <p:childTnLst>
                                    <p:animScale>
                                      <p:cBhvr>
                                        <p:cTn id="10" dur="2000" fill="hold"/>
                                        <p:tgtEl>
                                          <p:spTgt spid="5532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top_gre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5913"/>
            <a:ext cx="9144000" cy="165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79" name="Picture 3"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4663" y="6165850"/>
            <a:ext cx="17272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0" name="Text Box 4"/>
          <p:cNvSpPr txBox="1">
            <a:spLocks noChangeArrowheads="1"/>
          </p:cNvSpPr>
          <p:nvPr/>
        </p:nvSpPr>
        <p:spPr bwMode="auto">
          <a:xfrm>
            <a:off x="0" y="6340475"/>
            <a:ext cx="406717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l-GR" altLang="el-GR" sz="1400" b="1">
                <a:solidFill>
                  <a:srgbClr val="E7167E"/>
                </a:solidFill>
              </a:rPr>
              <a:t>ΠΑΠΑΔΗΜΗΤΡΙΟΥ-ΔΟΔΟΥΤΖΗ ΕΛΕΥΘΕΡΙΑ</a:t>
            </a:r>
            <a:endParaRPr lang="en-US" altLang="el-GR" sz="1400" b="1">
              <a:solidFill>
                <a:srgbClr val="E7167E"/>
              </a:solidFill>
            </a:endParaRPr>
          </a:p>
          <a:p>
            <a:pPr eaLnBrk="1" hangingPunct="1">
              <a:spcBef>
                <a:spcPct val="0"/>
              </a:spcBef>
              <a:buFontTx/>
              <a:buNone/>
            </a:pPr>
            <a:r>
              <a:rPr lang="el-GR" altLang="el-GR" sz="1400" b="1">
                <a:solidFill>
                  <a:srgbClr val="E7167E"/>
                </a:solidFill>
              </a:rPr>
              <a:t>ΕΚΠΑΙΔΕΥΤΙΚΟΣ - ΜΟΥΣΙΚΟΣ</a:t>
            </a:r>
            <a:endParaRPr lang="el-GR" altLang="el-GR" sz="1400">
              <a:solidFill>
                <a:srgbClr val="E7167E"/>
              </a:solidFill>
            </a:endParaRPr>
          </a:p>
        </p:txBody>
      </p:sp>
      <p:sp>
        <p:nvSpPr>
          <p:cNvPr id="50181" name="Text Box 5"/>
          <p:cNvSpPr txBox="1">
            <a:spLocks noChangeArrowheads="1"/>
          </p:cNvSpPr>
          <p:nvPr/>
        </p:nvSpPr>
        <p:spPr bwMode="auto">
          <a:xfrm>
            <a:off x="6367463" y="6437313"/>
            <a:ext cx="26241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l-GR" altLang="el-GR" sz="1400" b="1">
                <a:solidFill>
                  <a:srgbClr val="E7167E"/>
                </a:solidFill>
              </a:rPr>
              <a:t>ΤΑΞΗ Α’2  2</a:t>
            </a:r>
            <a:r>
              <a:rPr lang="el-GR" altLang="el-GR" sz="1400" b="1" baseline="30000">
                <a:solidFill>
                  <a:srgbClr val="E7167E"/>
                </a:solidFill>
              </a:rPr>
              <a:t>Ο</a:t>
            </a:r>
            <a:r>
              <a:rPr lang="el-GR" altLang="el-GR" sz="1400" b="1">
                <a:solidFill>
                  <a:srgbClr val="E7167E"/>
                </a:solidFill>
              </a:rPr>
              <a:t> Δ .Σ ΤΡΙΛΟΦΟΥ</a:t>
            </a:r>
            <a:endParaRPr lang="el-GR" altLang="el-GR" sz="1400">
              <a:solidFill>
                <a:srgbClr val="E7167E"/>
              </a:solidFill>
            </a:endParaRPr>
          </a:p>
        </p:txBody>
      </p:sp>
      <p:sp>
        <p:nvSpPr>
          <p:cNvPr id="50182" name="Rectangle 6"/>
          <p:cNvSpPr>
            <a:spLocks noGrp="1" noChangeArrowheads="1"/>
          </p:cNvSpPr>
          <p:nvPr>
            <p:ph type="body" idx="1"/>
          </p:nvPr>
        </p:nvSpPr>
        <p:spPr>
          <a:xfrm>
            <a:off x="468313" y="1628775"/>
            <a:ext cx="8229600" cy="4525963"/>
          </a:xfrm>
        </p:spPr>
        <p:txBody>
          <a:bodyPr/>
          <a:lstStyle/>
          <a:p>
            <a:pPr algn="ctr" eaLnBrk="1" hangingPunct="1">
              <a:buFontTx/>
              <a:buNone/>
            </a:pPr>
            <a:r>
              <a:rPr lang="el-GR" altLang="el-GR" smtClean="0">
                <a:solidFill>
                  <a:srgbClr val="E7167E"/>
                </a:solidFill>
              </a:rPr>
              <a:t>ΣΤΑΜΠΕΣ ΤΩΝ ΠΑΙΔΙΩΝ</a:t>
            </a:r>
          </a:p>
        </p:txBody>
      </p:sp>
      <p:pic>
        <p:nvPicPr>
          <p:cNvPr id="3789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500" y="2417763"/>
            <a:ext cx="4271963" cy="3067050"/>
          </a:xfrm>
          <a:prstGeom prst="rect">
            <a:avLst/>
          </a:prstGeom>
          <a:noFill/>
          <a:ln w="25400">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37896"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7900" y="2471738"/>
            <a:ext cx="4156075" cy="2994025"/>
          </a:xfrm>
          <a:prstGeom prst="rect">
            <a:avLst/>
          </a:prstGeom>
          <a:noFill/>
          <a:ln w="25400">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2" name="Ορθογώνιο 1"/>
          <p:cNvSpPr/>
          <p:nvPr/>
        </p:nvSpPr>
        <p:spPr>
          <a:xfrm>
            <a:off x="7092950" y="3716338"/>
            <a:ext cx="863600" cy="25241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l-G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37896"/>
                                        </p:tgtEl>
                                        <p:attrNameLst>
                                          <p:attrName>style.visibility</p:attrName>
                                        </p:attrNameLst>
                                      </p:cBhvr>
                                      <p:to>
                                        <p:strVal val="visible"/>
                                      </p:to>
                                    </p:set>
                                    <p:animEffect transition="in" filter="checkerboard(across)">
                                      <p:cBhvr>
                                        <p:cTn id="7" dur="500"/>
                                        <p:tgtEl>
                                          <p:spTgt spid="3789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37895"/>
                                        </p:tgtEl>
                                        <p:attrNameLst>
                                          <p:attrName>style.visibility</p:attrName>
                                        </p:attrNameLst>
                                      </p:cBhvr>
                                      <p:to>
                                        <p:strVal val="visible"/>
                                      </p:to>
                                    </p:set>
                                    <p:animEffect transition="in" filter="checkerboard(across)">
                                      <p:cBhvr>
                                        <p:cTn id="12" dur="500"/>
                                        <p:tgtEl>
                                          <p:spTgt spid="378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type="body" idx="1"/>
          </p:nvPr>
        </p:nvSpPr>
        <p:spPr>
          <a:xfrm>
            <a:off x="457200" y="1484313"/>
            <a:ext cx="8229600" cy="4525962"/>
          </a:xfrm>
        </p:spPr>
        <p:txBody>
          <a:bodyPr/>
          <a:lstStyle/>
          <a:p>
            <a:pPr algn="just" eaLnBrk="1" hangingPunct="1">
              <a:lnSpc>
                <a:spcPct val="135000"/>
              </a:lnSpc>
              <a:spcAft>
                <a:spcPct val="50000"/>
              </a:spcAft>
            </a:pPr>
            <a:r>
              <a:rPr lang="el-GR" altLang="el-GR" sz="1600" b="1" i="1" u="sng" smtClean="0">
                <a:solidFill>
                  <a:schemeClr val="bg1"/>
                </a:solidFill>
              </a:rPr>
              <a:t>Κατασκευή κουκλοθέατρου ζώων </a:t>
            </a:r>
            <a:r>
              <a:rPr lang="el-GR" altLang="el-GR" sz="1600" b="1" smtClean="0">
                <a:solidFill>
                  <a:srgbClr val="00588F"/>
                </a:solidFill>
              </a:rPr>
              <a:t>:</a:t>
            </a:r>
            <a:r>
              <a:rPr lang="el-GR" altLang="el-GR" sz="1600" b="1" smtClean="0"/>
              <a:t> </a:t>
            </a:r>
            <a:r>
              <a:rPr lang="el-GR" altLang="el-GR" sz="1600" b="1" smtClean="0">
                <a:solidFill>
                  <a:srgbClr val="00588F"/>
                </a:solidFill>
              </a:rPr>
              <a:t>Φτιάχνουμε τους ήρωες του παραμυθιού ως κούκλες για κουκλοθέατρο πάνω σε ξύλινες κουτάλες με διάφορα υλικά όπως κορδέλες, ύφασμα , πλαστικό κ. α. Παίζουμε κουκλοθέατρο με λούτρινα ζωάκια των παιδιών.</a:t>
            </a:r>
          </a:p>
          <a:p>
            <a:pPr algn="just" eaLnBrk="1" hangingPunct="1">
              <a:lnSpc>
                <a:spcPct val="135000"/>
              </a:lnSpc>
              <a:spcAft>
                <a:spcPct val="50000"/>
              </a:spcAft>
            </a:pPr>
            <a:r>
              <a:rPr lang="el-GR" altLang="el-GR" sz="1600" b="1" i="1" u="sng" smtClean="0">
                <a:solidFill>
                  <a:schemeClr val="bg1"/>
                </a:solidFill>
              </a:rPr>
              <a:t>Κατασκευή μακέτας </a:t>
            </a:r>
            <a:r>
              <a:rPr lang="el-GR" altLang="el-GR" sz="1600" b="1" smtClean="0">
                <a:solidFill>
                  <a:srgbClr val="00588F"/>
                </a:solidFill>
              </a:rPr>
              <a:t>: Χρησιμοποιούμε πλαστελίνη, ξύλο ή πηλό για την κατασκευή του τοπίου και των ζώων σ’ αυτό, πάνω σε ειδικό χαρτόνι μακέτας.</a:t>
            </a:r>
          </a:p>
          <a:p>
            <a:pPr algn="just" eaLnBrk="1" hangingPunct="1">
              <a:lnSpc>
                <a:spcPct val="145000"/>
              </a:lnSpc>
            </a:pPr>
            <a:r>
              <a:rPr lang="el-GR" altLang="el-GR" sz="1600" b="1" i="1" u="sng" smtClean="0">
                <a:solidFill>
                  <a:schemeClr val="bg1"/>
                </a:solidFill>
              </a:rPr>
              <a:t>Κατασκευή σκηνικού για το θέατρο </a:t>
            </a:r>
            <a:r>
              <a:rPr lang="el-GR" altLang="el-GR" sz="1600" b="1" smtClean="0">
                <a:solidFill>
                  <a:srgbClr val="00588F"/>
                </a:solidFill>
              </a:rPr>
              <a:t>:</a:t>
            </a:r>
            <a:r>
              <a:rPr lang="el-GR" altLang="el-GR" sz="1600" b="1" smtClean="0"/>
              <a:t> </a:t>
            </a:r>
            <a:r>
              <a:rPr lang="el-GR" altLang="el-GR" sz="1600" b="1" smtClean="0">
                <a:solidFill>
                  <a:srgbClr val="00588F"/>
                </a:solidFill>
              </a:rPr>
              <a:t>Με την καθοδήγηση της παιδαγωγού, μπορούν τα παιδιά να συμμετέχουν στη δημιουργία των σκηνικών για το θέατρο, πάνω σε ύφασμα , σε μουσαμά ή ζωγραφική σε τοίχο με πλαστικά χρώματα και τέμπερες.</a:t>
            </a:r>
          </a:p>
          <a:p>
            <a:pPr eaLnBrk="1" hangingPunct="1">
              <a:lnSpc>
                <a:spcPct val="145000"/>
              </a:lnSpc>
            </a:pPr>
            <a:endParaRPr lang="el-GR" altLang="el-GR" sz="1600" b="1" smtClean="0">
              <a:solidFill>
                <a:srgbClr val="00588F"/>
              </a:solidFill>
            </a:endParaRPr>
          </a:p>
          <a:p>
            <a:pPr eaLnBrk="1" hangingPunct="1">
              <a:lnSpc>
                <a:spcPct val="145000"/>
              </a:lnSpc>
            </a:pPr>
            <a:endParaRPr lang="el-GR" altLang="el-GR" sz="1600" b="1" smtClean="0">
              <a:solidFill>
                <a:srgbClr val="00588F"/>
              </a:solidFill>
            </a:endParaRPr>
          </a:p>
        </p:txBody>
      </p:sp>
      <p:pic>
        <p:nvPicPr>
          <p:cNvPr id="51203" name="Picture 4" descr="top_gre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5913"/>
            <a:ext cx="9144000" cy="165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4" name="Picture 5"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4663" y="6165850"/>
            <a:ext cx="17272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5" name="Text Box 6"/>
          <p:cNvSpPr txBox="1">
            <a:spLocks noChangeArrowheads="1"/>
          </p:cNvSpPr>
          <p:nvPr/>
        </p:nvSpPr>
        <p:spPr bwMode="auto">
          <a:xfrm>
            <a:off x="0" y="6340475"/>
            <a:ext cx="406717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l-GR" altLang="el-GR" sz="1400" b="1">
                <a:solidFill>
                  <a:srgbClr val="E7167E"/>
                </a:solidFill>
              </a:rPr>
              <a:t>ΠΑΠΑΔΗΜΗΤΡΙΟΥ-ΔΟΔΟΥΤΖΗ ΕΛΕΥΘΕΡΙΑ</a:t>
            </a:r>
            <a:endParaRPr lang="en-US" altLang="el-GR" sz="1400" b="1">
              <a:solidFill>
                <a:srgbClr val="E7167E"/>
              </a:solidFill>
            </a:endParaRPr>
          </a:p>
          <a:p>
            <a:pPr eaLnBrk="1" hangingPunct="1">
              <a:spcBef>
                <a:spcPct val="0"/>
              </a:spcBef>
              <a:buFontTx/>
              <a:buNone/>
            </a:pPr>
            <a:r>
              <a:rPr lang="el-GR" altLang="el-GR" sz="1400" b="1">
                <a:solidFill>
                  <a:srgbClr val="E7167E"/>
                </a:solidFill>
              </a:rPr>
              <a:t>ΕΚΠΑΙΔΕΥΤΙΚΟΣ - ΜΟΥΣΙΚΟΣ</a:t>
            </a:r>
            <a:endParaRPr lang="el-GR" altLang="el-GR" sz="1400">
              <a:solidFill>
                <a:srgbClr val="E7167E"/>
              </a:solidFill>
            </a:endParaRPr>
          </a:p>
        </p:txBody>
      </p:sp>
      <p:sp>
        <p:nvSpPr>
          <p:cNvPr id="51206" name="Text Box 7"/>
          <p:cNvSpPr txBox="1">
            <a:spLocks noChangeArrowheads="1"/>
          </p:cNvSpPr>
          <p:nvPr/>
        </p:nvSpPr>
        <p:spPr bwMode="auto">
          <a:xfrm>
            <a:off x="6367463" y="6437313"/>
            <a:ext cx="26749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l-GR" altLang="el-GR" sz="1400" b="1">
                <a:solidFill>
                  <a:srgbClr val="E7167E"/>
                </a:solidFill>
              </a:rPr>
              <a:t>ΤΑΞΗ Α’2   2</a:t>
            </a:r>
            <a:r>
              <a:rPr lang="el-GR" altLang="el-GR" sz="1400" b="1" baseline="30000">
                <a:solidFill>
                  <a:srgbClr val="E7167E"/>
                </a:solidFill>
              </a:rPr>
              <a:t>Ο</a:t>
            </a:r>
            <a:r>
              <a:rPr lang="el-GR" altLang="el-GR" sz="1400" b="1">
                <a:solidFill>
                  <a:srgbClr val="E7167E"/>
                </a:solidFill>
              </a:rPr>
              <a:t> Δ.Σ ΤΡΙΛΟΦΟΥ </a:t>
            </a:r>
            <a:endParaRPr lang="el-GR" altLang="el-GR" sz="1400">
              <a:solidFill>
                <a:srgbClr val="E7167E"/>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top_gre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5913"/>
            <a:ext cx="9144000" cy="165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3"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4663" y="6165850"/>
            <a:ext cx="17272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Text Box 4"/>
          <p:cNvSpPr txBox="1">
            <a:spLocks noChangeArrowheads="1"/>
          </p:cNvSpPr>
          <p:nvPr/>
        </p:nvSpPr>
        <p:spPr bwMode="auto">
          <a:xfrm>
            <a:off x="0" y="6340475"/>
            <a:ext cx="406717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l-GR" altLang="el-GR" sz="1400" b="1">
                <a:solidFill>
                  <a:srgbClr val="E7167E"/>
                </a:solidFill>
              </a:rPr>
              <a:t>ΠΑΠΑΔΗΜΗΤΡΙΟΥ-ΔΟΔΟΥΤΖΗ ΕΛΕΥΘΕΡΙΑ</a:t>
            </a:r>
            <a:endParaRPr lang="en-US" altLang="el-GR" sz="1400" b="1">
              <a:solidFill>
                <a:srgbClr val="E7167E"/>
              </a:solidFill>
            </a:endParaRPr>
          </a:p>
          <a:p>
            <a:pPr eaLnBrk="1" hangingPunct="1">
              <a:spcBef>
                <a:spcPct val="0"/>
              </a:spcBef>
              <a:buFontTx/>
              <a:buNone/>
            </a:pPr>
            <a:r>
              <a:rPr lang="el-GR" altLang="el-GR" sz="1400" b="1">
                <a:solidFill>
                  <a:srgbClr val="E7167E"/>
                </a:solidFill>
              </a:rPr>
              <a:t>ΕΚΠΑΙΔΕΥΤΙΚΟΣ - ΜΟΥΣΙΚΟΣ</a:t>
            </a:r>
            <a:endParaRPr lang="el-GR" altLang="el-GR" sz="1400">
              <a:solidFill>
                <a:srgbClr val="E7167E"/>
              </a:solidFill>
            </a:endParaRPr>
          </a:p>
        </p:txBody>
      </p:sp>
      <p:sp>
        <p:nvSpPr>
          <p:cNvPr id="6149" name="Text Box 5"/>
          <p:cNvSpPr txBox="1">
            <a:spLocks noChangeArrowheads="1"/>
          </p:cNvSpPr>
          <p:nvPr/>
        </p:nvSpPr>
        <p:spPr bwMode="auto">
          <a:xfrm>
            <a:off x="6367463" y="6437313"/>
            <a:ext cx="26638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l-GR" altLang="el-GR" sz="1400" b="1">
                <a:solidFill>
                  <a:srgbClr val="E7167E"/>
                </a:solidFill>
              </a:rPr>
              <a:t>ΤΑΞΗ Α’ 2  2</a:t>
            </a:r>
            <a:r>
              <a:rPr lang="el-GR" altLang="el-GR" sz="1400" b="1" baseline="30000">
                <a:solidFill>
                  <a:srgbClr val="E7167E"/>
                </a:solidFill>
              </a:rPr>
              <a:t>Ο</a:t>
            </a:r>
            <a:r>
              <a:rPr lang="el-GR" altLang="el-GR" sz="1400" b="1">
                <a:solidFill>
                  <a:srgbClr val="E7167E"/>
                </a:solidFill>
              </a:rPr>
              <a:t> Δ .Σ ΤΡΙΛΟΦΟΥ</a:t>
            </a:r>
            <a:endParaRPr lang="el-GR" altLang="el-GR" sz="1400">
              <a:solidFill>
                <a:srgbClr val="E7167E"/>
              </a:solidFill>
            </a:endParaRPr>
          </a:p>
        </p:txBody>
      </p:sp>
      <p:sp>
        <p:nvSpPr>
          <p:cNvPr id="6150" name="Rectangle 6"/>
          <p:cNvSpPr>
            <a:spLocks noGrp="1" noChangeArrowheads="1"/>
          </p:cNvSpPr>
          <p:nvPr>
            <p:ph type="body" idx="1"/>
          </p:nvPr>
        </p:nvSpPr>
        <p:spPr/>
        <p:txBody>
          <a:bodyPr/>
          <a:lstStyle/>
          <a:p>
            <a:pPr eaLnBrk="1" hangingPunct="1">
              <a:lnSpc>
                <a:spcPct val="110000"/>
              </a:lnSpc>
            </a:pPr>
            <a:r>
              <a:rPr lang="el-GR" altLang="el-GR" sz="2400" u="sng" smtClean="0">
                <a:solidFill>
                  <a:schemeClr val="bg1"/>
                </a:solidFill>
              </a:rPr>
              <a:t>Αφήγηση με περιγραφική μουσική – Ηχοϊστορίες :</a:t>
            </a:r>
          </a:p>
          <a:p>
            <a:pPr algn="just" eaLnBrk="1" hangingPunct="1">
              <a:lnSpc>
                <a:spcPct val="110000"/>
              </a:lnSpc>
              <a:buFontTx/>
              <a:buNone/>
            </a:pPr>
            <a:r>
              <a:rPr lang="el-GR" altLang="el-GR" sz="2400" smtClean="0">
                <a:solidFill>
                  <a:schemeClr val="accent2"/>
                </a:solidFill>
              </a:rPr>
              <a:t>		</a:t>
            </a:r>
            <a:r>
              <a:rPr lang="el-GR" altLang="el-GR" sz="2400" smtClean="0">
                <a:solidFill>
                  <a:srgbClr val="00588F"/>
                </a:solidFill>
              </a:rPr>
              <a:t>Η ταυτόχρονη αφήγηση και η ακρόαση μουσικής διεγείρει τη φαντασία των παιδιών ,με φυσικό επακόλουθο αργότερα την δραματοποίηση της ιστορίας. Τα παιδιά ακούν ηχογραφημένη περιγραφική μουσική, κατάλληλη ώστε το κείμενο να βοηθά στη συγκέντρωση των παιδιών σε κάτι συγκεκριμένο. Π .χ </a:t>
            </a:r>
            <a:r>
              <a:rPr lang="en-US" altLang="el-GR" sz="2400" smtClean="0">
                <a:solidFill>
                  <a:srgbClr val="00588F"/>
                </a:solidFill>
              </a:rPr>
              <a:t>“</a:t>
            </a:r>
            <a:r>
              <a:rPr lang="el-GR" altLang="el-GR" sz="2400" smtClean="0">
                <a:solidFill>
                  <a:srgbClr val="00588F"/>
                </a:solidFill>
              </a:rPr>
              <a:t>Η θάλασσα</a:t>
            </a:r>
            <a:r>
              <a:rPr lang="en-US" altLang="el-GR" sz="2400" smtClean="0">
                <a:solidFill>
                  <a:srgbClr val="00588F"/>
                </a:solidFill>
              </a:rPr>
              <a:t>”</a:t>
            </a:r>
            <a:r>
              <a:rPr lang="el-GR" altLang="el-GR" sz="2400" smtClean="0">
                <a:solidFill>
                  <a:srgbClr val="00588F"/>
                </a:solidFill>
              </a:rPr>
              <a:t> του </a:t>
            </a:r>
            <a:r>
              <a:rPr lang="en-US" altLang="el-GR" sz="2400" smtClean="0">
                <a:solidFill>
                  <a:srgbClr val="00588F"/>
                </a:solidFill>
              </a:rPr>
              <a:t>C.</a:t>
            </a:r>
            <a:r>
              <a:rPr lang="el-GR" altLang="el-GR" sz="2400" smtClean="0">
                <a:solidFill>
                  <a:srgbClr val="00588F"/>
                </a:solidFill>
              </a:rPr>
              <a:t> </a:t>
            </a:r>
            <a:r>
              <a:rPr lang="en-US" altLang="el-GR" sz="2400" smtClean="0">
                <a:solidFill>
                  <a:srgbClr val="00588F"/>
                </a:solidFill>
              </a:rPr>
              <a:t>Debussy </a:t>
            </a:r>
            <a:r>
              <a:rPr lang="el-GR" altLang="el-GR" sz="2400" smtClean="0">
                <a:solidFill>
                  <a:srgbClr val="00588F"/>
                </a:solidFill>
              </a:rPr>
              <a:t>ή </a:t>
            </a:r>
            <a:r>
              <a:rPr lang="en-US" altLang="el-GR" sz="2400" smtClean="0">
                <a:solidFill>
                  <a:srgbClr val="00588F"/>
                </a:solidFill>
              </a:rPr>
              <a:t>“H</a:t>
            </a:r>
            <a:r>
              <a:rPr lang="el-GR" altLang="el-GR" sz="2400" smtClean="0">
                <a:solidFill>
                  <a:srgbClr val="00588F"/>
                </a:solidFill>
              </a:rPr>
              <a:t> Μουσική των νερών</a:t>
            </a:r>
            <a:r>
              <a:rPr lang="en-US" altLang="el-GR" sz="2400" smtClean="0">
                <a:solidFill>
                  <a:srgbClr val="00588F"/>
                </a:solidFill>
              </a:rPr>
              <a:t>”</a:t>
            </a:r>
            <a:r>
              <a:rPr lang="el-GR" altLang="el-GR" sz="2400" smtClean="0">
                <a:solidFill>
                  <a:srgbClr val="00588F"/>
                </a:solidFill>
              </a:rPr>
              <a:t> του </a:t>
            </a:r>
            <a:r>
              <a:rPr lang="en-US" altLang="el-GR" sz="2400" smtClean="0">
                <a:solidFill>
                  <a:srgbClr val="00588F"/>
                </a:solidFill>
              </a:rPr>
              <a:t>G.</a:t>
            </a:r>
            <a:r>
              <a:rPr lang="el-GR" altLang="el-GR" sz="2400" smtClean="0">
                <a:solidFill>
                  <a:srgbClr val="00588F"/>
                </a:solidFill>
              </a:rPr>
              <a:t> </a:t>
            </a:r>
            <a:r>
              <a:rPr lang="en-US" altLang="el-GR" sz="2400" smtClean="0">
                <a:solidFill>
                  <a:srgbClr val="00588F"/>
                </a:solidFill>
              </a:rPr>
              <a:t>F.Haendel </a:t>
            </a:r>
            <a:r>
              <a:rPr lang="el-GR" altLang="el-GR" sz="2400" smtClean="0">
                <a:solidFill>
                  <a:srgbClr val="00588F"/>
                </a:solidFill>
              </a:rPr>
              <a:t>μπορεί να αξιοποιηθεί στις ενότητες του ναυαγίου και του ταξιδιού των ηρώων</a:t>
            </a:r>
            <a:r>
              <a:rPr lang="en-US" altLang="el-GR" sz="2400" smtClean="0">
                <a:solidFill>
                  <a:srgbClr val="00588F"/>
                </a:solidFill>
              </a:rPr>
              <a:t> </a:t>
            </a:r>
            <a:r>
              <a:rPr lang="el-GR" altLang="el-GR" sz="2400" smtClean="0">
                <a:solidFill>
                  <a:srgbClr val="00588F"/>
                </a:solidFill>
              </a:rPr>
              <a:t>στη θάλασσα.</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top_gre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5913"/>
            <a:ext cx="9144000" cy="165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7" name="Picture 3"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4663" y="6165850"/>
            <a:ext cx="17272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8" name="Text Box 4"/>
          <p:cNvSpPr txBox="1">
            <a:spLocks noChangeArrowheads="1"/>
          </p:cNvSpPr>
          <p:nvPr/>
        </p:nvSpPr>
        <p:spPr bwMode="auto">
          <a:xfrm>
            <a:off x="0" y="6340475"/>
            <a:ext cx="406717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l-GR" altLang="el-GR" sz="1400" b="1">
                <a:solidFill>
                  <a:srgbClr val="E7167E"/>
                </a:solidFill>
              </a:rPr>
              <a:t>ΠΑΠΑΔΗΜΗΤΡΙΟΥ-ΔΟΔΟΥΤΖΗ ΕΛΕΥΘΕΡΙΑ</a:t>
            </a:r>
            <a:endParaRPr lang="en-US" altLang="el-GR" sz="1400" b="1">
              <a:solidFill>
                <a:srgbClr val="E7167E"/>
              </a:solidFill>
            </a:endParaRPr>
          </a:p>
          <a:p>
            <a:pPr eaLnBrk="1" hangingPunct="1">
              <a:spcBef>
                <a:spcPct val="0"/>
              </a:spcBef>
              <a:buFontTx/>
              <a:buNone/>
            </a:pPr>
            <a:r>
              <a:rPr lang="el-GR" altLang="el-GR" sz="1400" b="1">
                <a:solidFill>
                  <a:srgbClr val="E7167E"/>
                </a:solidFill>
              </a:rPr>
              <a:t>ΕΚΠΑΙΔΕΥΤΙΚΟΣ - ΜΟΥΣΙΚΟΣ</a:t>
            </a:r>
            <a:endParaRPr lang="el-GR" altLang="el-GR" sz="1400">
              <a:solidFill>
                <a:srgbClr val="E7167E"/>
              </a:solidFill>
            </a:endParaRPr>
          </a:p>
        </p:txBody>
      </p:sp>
      <p:sp>
        <p:nvSpPr>
          <p:cNvPr id="52229" name="Text Box 5"/>
          <p:cNvSpPr txBox="1">
            <a:spLocks noChangeArrowheads="1"/>
          </p:cNvSpPr>
          <p:nvPr/>
        </p:nvSpPr>
        <p:spPr bwMode="auto">
          <a:xfrm>
            <a:off x="6367463" y="6437313"/>
            <a:ext cx="27733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l-GR" altLang="el-GR" sz="1400" b="1">
                <a:solidFill>
                  <a:srgbClr val="E7167E"/>
                </a:solidFill>
              </a:rPr>
              <a:t>ΤΑΞΗ Α’2     2</a:t>
            </a:r>
            <a:r>
              <a:rPr lang="el-GR" altLang="el-GR" sz="1400" b="1" baseline="30000">
                <a:solidFill>
                  <a:srgbClr val="E7167E"/>
                </a:solidFill>
              </a:rPr>
              <a:t>Ο</a:t>
            </a:r>
            <a:r>
              <a:rPr lang="el-GR" altLang="el-GR" sz="1400" b="1">
                <a:solidFill>
                  <a:srgbClr val="E7167E"/>
                </a:solidFill>
              </a:rPr>
              <a:t> Δ .Σ ΤΡΙΛΟΦΟΥ</a:t>
            </a:r>
            <a:endParaRPr lang="el-GR" altLang="el-GR" sz="1400">
              <a:solidFill>
                <a:srgbClr val="E7167E"/>
              </a:solidFill>
            </a:endParaRPr>
          </a:p>
        </p:txBody>
      </p:sp>
      <p:sp>
        <p:nvSpPr>
          <p:cNvPr id="52230" name="Rectangle 8"/>
          <p:cNvSpPr>
            <a:spLocks noGrp="1" noChangeArrowheads="1"/>
          </p:cNvSpPr>
          <p:nvPr>
            <p:ph type="body" idx="1"/>
          </p:nvPr>
        </p:nvSpPr>
        <p:spPr/>
        <p:txBody>
          <a:bodyPr/>
          <a:lstStyle/>
          <a:p>
            <a:pPr algn="ctr" eaLnBrk="1" hangingPunct="1">
              <a:buFontTx/>
              <a:buNone/>
            </a:pPr>
            <a:r>
              <a:rPr lang="el-GR" altLang="el-GR" sz="2400" smtClean="0">
                <a:solidFill>
                  <a:srgbClr val="E7167E"/>
                </a:solidFill>
              </a:rPr>
              <a:t>ΚΟΥΚΛΟΘΕΑΤΡΟ ΜΕ ΛΟΥΤΡΙΝΑ ΖΩΑΚΙΑ</a:t>
            </a:r>
          </a:p>
        </p:txBody>
      </p:sp>
      <p:pic>
        <p:nvPicPr>
          <p:cNvPr id="31753"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213" y="2133600"/>
            <a:ext cx="4032250" cy="3024188"/>
          </a:xfrm>
          <a:prstGeom prst="rect">
            <a:avLst/>
          </a:prstGeom>
          <a:noFill/>
          <a:ln w="25400">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31755"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32363" y="2205038"/>
            <a:ext cx="3960812" cy="2970212"/>
          </a:xfrm>
          <a:prstGeom prst="rect">
            <a:avLst/>
          </a:prstGeom>
          <a:noFill/>
          <a:ln w="25400">
            <a:solidFill>
              <a:srgbClr val="0000FF"/>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31755"/>
                                        </p:tgtEl>
                                        <p:attrNameLst>
                                          <p:attrName>style.visibility</p:attrName>
                                        </p:attrNameLst>
                                      </p:cBhvr>
                                      <p:to>
                                        <p:strVal val="visible"/>
                                      </p:to>
                                    </p:set>
                                    <p:animEffect transition="in" filter="diamond(in)">
                                      <p:cBhvr>
                                        <p:cTn id="7" dur="2000"/>
                                        <p:tgtEl>
                                          <p:spTgt spid="3175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31753"/>
                                        </p:tgtEl>
                                        <p:attrNameLst>
                                          <p:attrName>style.visibility</p:attrName>
                                        </p:attrNameLst>
                                      </p:cBhvr>
                                      <p:to>
                                        <p:strVal val="visible"/>
                                      </p:to>
                                    </p:set>
                                    <p:animEffect transition="in" filter="diamond(in)">
                                      <p:cBhvr>
                                        <p:cTn id="12" dur="2000"/>
                                        <p:tgtEl>
                                          <p:spTgt spid="317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6" descr="top_gre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5913"/>
            <a:ext cx="9144000" cy="165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1" name="Picture 7"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4663" y="6165850"/>
            <a:ext cx="17272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2" name="Text Box 8"/>
          <p:cNvSpPr txBox="1">
            <a:spLocks noChangeArrowheads="1"/>
          </p:cNvSpPr>
          <p:nvPr/>
        </p:nvSpPr>
        <p:spPr bwMode="auto">
          <a:xfrm>
            <a:off x="0" y="6340475"/>
            <a:ext cx="406717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l-GR" altLang="el-GR" sz="1400" b="1">
                <a:solidFill>
                  <a:srgbClr val="E7167E"/>
                </a:solidFill>
              </a:rPr>
              <a:t>ΠΑΠΑΔΗΜΗΤΡΙΟΥ-ΔΟΔΟΥΤΖΗ ΕΛΕΥΘΕΡΙΑ</a:t>
            </a:r>
            <a:endParaRPr lang="en-US" altLang="el-GR" sz="1400" b="1">
              <a:solidFill>
                <a:srgbClr val="E7167E"/>
              </a:solidFill>
            </a:endParaRPr>
          </a:p>
          <a:p>
            <a:pPr eaLnBrk="1" hangingPunct="1">
              <a:spcBef>
                <a:spcPct val="0"/>
              </a:spcBef>
              <a:buFontTx/>
              <a:buNone/>
            </a:pPr>
            <a:r>
              <a:rPr lang="el-GR" altLang="el-GR" sz="1400" b="1">
                <a:solidFill>
                  <a:srgbClr val="E7167E"/>
                </a:solidFill>
              </a:rPr>
              <a:t>ΕΚΠΑΙΔΕΥΤΙΚΟΣ - ΜΟΥΣΙΚΟΣ</a:t>
            </a:r>
            <a:endParaRPr lang="el-GR" altLang="el-GR" sz="1400">
              <a:solidFill>
                <a:srgbClr val="E7167E"/>
              </a:solidFill>
            </a:endParaRPr>
          </a:p>
        </p:txBody>
      </p:sp>
      <p:sp>
        <p:nvSpPr>
          <p:cNvPr id="53253" name="Text Box 9"/>
          <p:cNvSpPr txBox="1">
            <a:spLocks noChangeArrowheads="1"/>
          </p:cNvSpPr>
          <p:nvPr/>
        </p:nvSpPr>
        <p:spPr bwMode="auto">
          <a:xfrm>
            <a:off x="6367463" y="6437313"/>
            <a:ext cx="26749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l-GR" altLang="el-GR" sz="1400" b="1">
                <a:solidFill>
                  <a:srgbClr val="E7167E"/>
                </a:solidFill>
              </a:rPr>
              <a:t>ΤΑΞΗ Α’2   2</a:t>
            </a:r>
            <a:r>
              <a:rPr lang="el-GR" altLang="el-GR" sz="1400" b="1" baseline="30000">
                <a:solidFill>
                  <a:srgbClr val="E7167E"/>
                </a:solidFill>
              </a:rPr>
              <a:t>Ο</a:t>
            </a:r>
            <a:r>
              <a:rPr lang="el-GR" altLang="el-GR" sz="1400" b="1">
                <a:solidFill>
                  <a:srgbClr val="E7167E"/>
                </a:solidFill>
              </a:rPr>
              <a:t> Δ .Σ ΤΡΙΛΟΦΟΥ</a:t>
            </a:r>
            <a:endParaRPr lang="el-GR" altLang="el-GR" sz="1400">
              <a:solidFill>
                <a:srgbClr val="E7167E"/>
              </a:solidFill>
            </a:endParaRPr>
          </a:p>
        </p:txBody>
      </p:sp>
      <p:sp>
        <p:nvSpPr>
          <p:cNvPr id="53254" name="Rectangle 12"/>
          <p:cNvSpPr>
            <a:spLocks noGrp="1" noChangeArrowheads="1"/>
          </p:cNvSpPr>
          <p:nvPr>
            <p:ph type="body" idx="1"/>
          </p:nvPr>
        </p:nvSpPr>
        <p:spPr>
          <a:xfrm>
            <a:off x="468313" y="1052513"/>
            <a:ext cx="8229600" cy="5102225"/>
          </a:xfrm>
        </p:spPr>
        <p:txBody>
          <a:bodyPr/>
          <a:lstStyle/>
          <a:p>
            <a:pPr algn="ctr" eaLnBrk="1" hangingPunct="1">
              <a:buFontTx/>
              <a:buNone/>
            </a:pPr>
            <a:r>
              <a:rPr lang="el-GR" altLang="el-GR" smtClean="0">
                <a:solidFill>
                  <a:srgbClr val="E7167E"/>
                </a:solidFill>
              </a:rPr>
              <a:t> ΚΟΥΚΛΟΘΕΑΤΡΟ ΜΕ ΞΥΛΙΝΕΣ ΚΟΥΤΑΛΕΣ (κατασκευή)</a:t>
            </a:r>
          </a:p>
        </p:txBody>
      </p:sp>
      <p:pic>
        <p:nvPicPr>
          <p:cNvPr id="29709" name="Picture 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188" y="2557463"/>
            <a:ext cx="3744912" cy="2809875"/>
          </a:xfrm>
          <a:prstGeom prst="rect">
            <a:avLst/>
          </a:prstGeom>
          <a:noFill/>
          <a:ln w="25400">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29716" name="Picture 2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2492375"/>
            <a:ext cx="3883025" cy="2913063"/>
          </a:xfrm>
          <a:prstGeom prst="rect">
            <a:avLst/>
          </a:prstGeom>
          <a:noFill/>
          <a:ln w="25400">
            <a:solidFill>
              <a:srgbClr val="0000FF"/>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9709"/>
                                        </p:tgtEl>
                                        <p:attrNameLst>
                                          <p:attrName>style.visibility</p:attrName>
                                        </p:attrNameLst>
                                      </p:cBhvr>
                                      <p:to>
                                        <p:strVal val="visible"/>
                                      </p:to>
                                    </p:set>
                                    <p:animEffect transition="in" filter="blinds(horizontal)">
                                      <p:cBhvr>
                                        <p:cTn id="7" dur="500"/>
                                        <p:tgtEl>
                                          <p:spTgt spid="2970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9716"/>
                                        </p:tgtEl>
                                        <p:attrNameLst>
                                          <p:attrName>style.visibility</p:attrName>
                                        </p:attrNameLst>
                                      </p:cBhvr>
                                      <p:to>
                                        <p:strVal val="visible"/>
                                      </p:to>
                                    </p:set>
                                    <p:animEffect transition="in" filter="blinds(horizontal)">
                                      <p:cBhvr>
                                        <p:cTn id="12" dur="500"/>
                                        <p:tgtEl>
                                          <p:spTgt spid="297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top_gre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5913"/>
            <a:ext cx="9144000" cy="165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5" name="Picture 3"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4663" y="6165850"/>
            <a:ext cx="17272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6" name="Text Box 4"/>
          <p:cNvSpPr txBox="1">
            <a:spLocks noChangeArrowheads="1"/>
          </p:cNvSpPr>
          <p:nvPr/>
        </p:nvSpPr>
        <p:spPr bwMode="auto">
          <a:xfrm>
            <a:off x="0" y="6340475"/>
            <a:ext cx="406717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l-GR" altLang="el-GR" sz="1400" b="1">
                <a:solidFill>
                  <a:srgbClr val="E7167E"/>
                </a:solidFill>
              </a:rPr>
              <a:t>ΠΑΠΑΔΗΜΗΤΡΙΟΥ-ΔΟΔΟΥΤΖΗ ΕΛΕΥΘΕΡΙΑ</a:t>
            </a:r>
            <a:endParaRPr lang="en-US" altLang="el-GR" sz="1400" b="1">
              <a:solidFill>
                <a:srgbClr val="E7167E"/>
              </a:solidFill>
            </a:endParaRPr>
          </a:p>
          <a:p>
            <a:pPr eaLnBrk="1" hangingPunct="1">
              <a:spcBef>
                <a:spcPct val="0"/>
              </a:spcBef>
              <a:buFontTx/>
              <a:buNone/>
            </a:pPr>
            <a:r>
              <a:rPr lang="el-GR" altLang="el-GR" sz="1400" b="1">
                <a:solidFill>
                  <a:srgbClr val="E7167E"/>
                </a:solidFill>
              </a:rPr>
              <a:t>ΕΚΠΑΙΔΕΥΤΙΚΟΣ - ΜΟΥΣΙΚΟΣ</a:t>
            </a:r>
            <a:endParaRPr lang="el-GR" altLang="el-GR" sz="1400">
              <a:solidFill>
                <a:srgbClr val="E7167E"/>
              </a:solidFill>
            </a:endParaRPr>
          </a:p>
        </p:txBody>
      </p:sp>
      <p:sp>
        <p:nvSpPr>
          <p:cNvPr id="54277" name="Text Box 5"/>
          <p:cNvSpPr txBox="1">
            <a:spLocks noChangeArrowheads="1"/>
          </p:cNvSpPr>
          <p:nvPr/>
        </p:nvSpPr>
        <p:spPr bwMode="auto">
          <a:xfrm>
            <a:off x="6367463" y="6437313"/>
            <a:ext cx="26241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l-GR" altLang="el-GR" sz="1400" b="1">
                <a:solidFill>
                  <a:srgbClr val="E7167E"/>
                </a:solidFill>
              </a:rPr>
              <a:t>ΤΑΞΗ Α’2  2</a:t>
            </a:r>
            <a:r>
              <a:rPr lang="el-GR" altLang="el-GR" sz="1400" b="1" baseline="30000">
                <a:solidFill>
                  <a:srgbClr val="E7167E"/>
                </a:solidFill>
              </a:rPr>
              <a:t>Ο</a:t>
            </a:r>
            <a:r>
              <a:rPr lang="el-GR" altLang="el-GR" sz="1400" b="1">
                <a:solidFill>
                  <a:srgbClr val="E7167E"/>
                </a:solidFill>
              </a:rPr>
              <a:t> Δ .Σ ΤΡΙΛΟΦΟΥ</a:t>
            </a:r>
            <a:endParaRPr lang="el-GR" altLang="el-GR" sz="1400">
              <a:solidFill>
                <a:srgbClr val="E7167E"/>
              </a:solidFill>
            </a:endParaRPr>
          </a:p>
        </p:txBody>
      </p:sp>
      <p:pic>
        <p:nvPicPr>
          <p:cNvPr id="34824" name="Picture 8"/>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5003800" y="2205038"/>
            <a:ext cx="3816350" cy="2862262"/>
          </a:xfrm>
          <a:prstGeom prst="rect">
            <a:avLst/>
          </a:prstGeom>
          <a:noFill/>
          <a:ln w="25400">
            <a:solidFill>
              <a:srgbClr val="0000FF"/>
            </a:solidFill>
            <a:miter lim="800000"/>
            <a:headEnd/>
            <a:tailEnd/>
          </a:ln>
          <a:scene3d>
            <a:camera prst="orthographicFront">
              <a:rot lat="0" lon="0" rev="16200000"/>
            </a:camera>
            <a:lightRig rig="threePt" dir="t"/>
          </a:scene3d>
          <a:extLst>
            <a:ext uri="{909E8E84-426E-40DD-AFC4-6F175D3DCCD1}">
              <a14:hiddenFill xmlns:a14="http://schemas.microsoft.com/office/drawing/2010/main">
                <a:solidFill>
                  <a:srgbClr val="FFFFFF"/>
                </a:solidFill>
              </a14:hiddenFill>
            </a:ext>
          </a:extLst>
        </p:spPr>
      </p:pic>
      <p:pic>
        <p:nvPicPr>
          <p:cNvPr id="34825"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313" y="1628775"/>
            <a:ext cx="4391025" cy="3294063"/>
          </a:xfrm>
          <a:prstGeom prst="rect">
            <a:avLst/>
          </a:prstGeom>
          <a:noFill/>
          <a:ln w="25400">
            <a:solidFill>
              <a:srgbClr val="0000FF"/>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4824"/>
                                        </p:tgtEl>
                                        <p:attrNameLst>
                                          <p:attrName>style.visibility</p:attrName>
                                        </p:attrNameLst>
                                      </p:cBhvr>
                                      <p:to>
                                        <p:strVal val="visible"/>
                                      </p:to>
                                    </p:set>
                                    <p:anim calcmode="lin" valueType="num">
                                      <p:cBhvr additive="base">
                                        <p:cTn id="7" dur="500" fill="hold"/>
                                        <p:tgtEl>
                                          <p:spTgt spid="34824"/>
                                        </p:tgtEl>
                                        <p:attrNameLst>
                                          <p:attrName>ppt_x</p:attrName>
                                        </p:attrNameLst>
                                      </p:cBhvr>
                                      <p:tavLst>
                                        <p:tav tm="0">
                                          <p:val>
                                            <p:strVal val="#ppt_x"/>
                                          </p:val>
                                        </p:tav>
                                        <p:tav tm="100000">
                                          <p:val>
                                            <p:strVal val="#ppt_x"/>
                                          </p:val>
                                        </p:tav>
                                      </p:tavLst>
                                    </p:anim>
                                    <p:anim calcmode="lin" valueType="num">
                                      <p:cBhvr additive="base">
                                        <p:cTn id="8" dur="500" fill="hold"/>
                                        <p:tgtEl>
                                          <p:spTgt spid="3482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4825"/>
                                        </p:tgtEl>
                                        <p:attrNameLst>
                                          <p:attrName>style.visibility</p:attrName>
                                        </p:attrNameLst>
                                      </p:cBhvr>
                                      <p:to>
                                        <p:strVal val="visible"/>
                                      </p:to>
                                    </p:set>
                                    <p:anim calcmode="lin" valueType="num">
                                      <p:cBhvr additive="base">
                                        <p:cTn id="13" dur="500" fill="hold"/>
                                        <p:tgtEl>
                                          <p:spTgt spid="34825"/>
                                        </p:tgtEl>
                                        <p:attrNameLst>
                                          <p:attrName>ppt_x</p:attrName>
                                        </p:attrNameLst>
                                      </p:cBhvr>
                                      <p:tavLst>
                                        <p:tav tm="0">
                                          <p:val>
                                            <p:strVal val="#ppt_x"/>
                                          </p:val>
                                        </p:tav>
                                        <p:tav tm="100000">
                                          <p:val>
                                            <p:strVal val="#ppt_x"/>
                                          </p:val>
                                        </p:tav>
                                      </p:tavLst>
                                    </p:anim>
                                    <p:anim calcmode="lin" valueType="num">
                                      <p:cBhvr additive="base">
                                        <p:cTn id="14" dur="500" fill="hold"/>
                                        <p:tgtEl>
                                          <p:spTgt spid="348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top_gre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5913"/>
            <a:ext cx="9144000" cy="165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299" name="Picture 3"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4663" y="6165850"/>
            <a:ext cx="17272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0" name="Text Box 4"/>
          <p:cNvSpPr txBox="1">
            <a:spLocks noChangeArrowheads="1"/>
          </p:cNvSpPr>
          <p:nvPr/>
        </p:nvSpPr>
        <p:spPr bwMode="auto">
          <a:xfrm>
            <a:off x="0" y="6340475"/>
            <a:ext cx="406717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l-GR" altLang="el-GR" sz="1400" b="1">
                <a:solidFill>
                  <a:srgbClr val="E7167E"/>
                </a:solidFill>
              </a:rPr>
              <a:t>ΠΑΠΑΔΗΜΗΤΡΙΟΥ-ΔΟΔΟΥΤΖΗ ΕΛΕΥΘΕΡΙΑ</a:t>
            </a:r>
            <a:endParaRPr lang="en-US" altLang="el-GR" sz="1400" b="1">
              <a:solidFill>
                <a:srgbClr val="E7167E"/>
              </a:solidFill>
            </a:endParaRPr>
          </a:p>
          <a:p>
            <a:pPr eaLnBrk="1" hangingPunct="1">
              <a:spcBef>
                <a:spcPct val="0"/>
              </a:spcBef>
              <a:buFontTx/>
              <a:buNone/>
            </a:pPr>
            <a:r>
              <a:rPr lang="el-GR" altLang="el-GR" sz="1400" b="1">
                <a:solidFill>
                  <a:srgbClr val="E7167E"/>
                </a:solidFill>
              </a:rPr>
              <a:t>ΕΚΠΑΙΔΕΥΤΙΚΟΣ - ΜΟΥΣΙΚΟΣ</a:t>
            </a:r>
            <a:endParaRPr lang="el-GR" altLang="el-GR" sz="1400">
              <a:solidFill>
                <a:srgbClr val="E7167E"/>
              </a:solidFill>
            </a:endParaRPr>
          </a:p>
        </p:txBody>
      </p:sp>
      <p:sp>
        <p:nvSpPr>
          <p:cNvPr id="55301" name="Text Box 5"/>
          <p:cNvSpPr txBox="1">
            <a:spLocks noChangeArrowheads="1"/>
          </p:cNvSpPr>
          <p:nvPr/>
        </p:nvSpPr>
        <p:spPr bwMode="auto">
          <a:xfrm>
            <a:off x="6367463" y="6437313"/>
            <a:ext cx="26749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l-GR" altLang="el-GR" sz="1400" b="1">
                <a:solidFill>
                  <a:srgbClr val="E7167E"/>
                </a:solidFill>
              </a:rPr>
              <a:t>ΤΑΞΗ Α’2   2</a:t>
            </a:r>
            <a:r>
              <a:rPr lang="el-GR" altLang="el-GR" sz="1400" b="1" baseline="30000">
                <a:solidFill>
                  <a:srgbClr val="E7167E"/>
                </a:solidFill>
              </a:rPr>
              <a:t>Ο</a:t>
            </a:r>
            <a:r>
              <a:rPr lang="el-GR" altLang="el-GR" sz="1400" b="1">
                <a:solidFill>
                  <a:srgbClr val="E7167E"/>
                </a:solidFill>
              </a:rPr>
              <a:t> Δ .Σ ΤΡΙΛΟΦΟΥ</a:t>
            </a:r>
            <a:endParaRPr lang="el-GR" altLang="el-GR" sz="1400">
              <a:solidFill>
                <a:srgbClr val="E7167E"/>
              </a:solidFill>
            </a:endParaRPr>
          </a:p>
        </p:txBody>
      </p:sp>
      <p:sp>
        <p:nvSpPr>
          <p:cNvPr id="55302" name="Rectangle 6"/>
          <p:cNvSpPr>
            <a:spLocks noGrp="1" noChangeArrowheads="1"/>
          </p:cNvSpPr>
          <p:nvPr>
            <p:ph type="body" idx="1"/>
          </p:nvPr>
        </p:nvSpPr>
        <p:spPr>
          <a:xfrm>
            <a:off x="468313" y="1196975"/>
            <a:ext cx="8351837" cy="4824413"/>
          </a:xfrm>
        </p:spPr>
        <p:txBody>
          <a:bodyPr/>
          <a:lstStyle/>
          <a:p>
            <a:pPr eaLnBrk="1" hangingPunct="1">
              <a:buFontTx/>
              <a:buNone/>
            </a:pPr>
            <a:endParaRPr lang="el-GR" altLang="el-GR" smtClean="0">
              <a:solidFill>
                <a:srgbClr val="E7167E"/>
              </a:solidFill>
            </a:endParaRPr>
          </a:p>
          <a:p>
            <a:pPr eaLnBrk="1" hangingPunct="1"/>
            <a:endParaRPr lang="el-GR" altLang="el-GR" smtClean="0">
              <a:solidFill>
                <a:srgbClr val="E7167E"/>
              </a:solidFill>
            </a:endParaRPr>
          </a:p>
          <a:p>
            <a:pPr eaLnBrk="1" hangingPunct="1"/>
            <a:endParaRPr lang="el-GR" altLang="el-GR" smtClean="0">
              <a:solidFill>
                <a:srgbClr val="E7167E"/>
              </a:solidFill>
            </a:endParaRPr>
          </a:p>
        </p:txBody>
      </p:sp>
      <p:pic>
        <p:nvPicPr>
          <p:cNvPr id="7475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0113" y="2565400"/>
            <a:ext cx="3743325" cy="2808288"/>
          </a:xfrm>
          <a:prstGeom prst="rect">
            <a:avLst/>
          </a:prstGeom>
          <a:noFill/>
          <a:ln w="31750">
            <a:solidFill>
              <a:srgbClr val="0000FF"/>
            </a:solidFill>
            <a:miter lim="800000"/>
            <a:headEnd/>
            <a:tailEnd/>
          </a:ln>
          <a:extLst>
            <a:ext uri="{909E8E84-426E-40DD-AFC4-6F175D3DCCD1}">
              <a14:hiddenFill xmlns:a14="http://schemas.microsoft.com/office/drawing/2010/main">
                <a:solidFill>
                  <a:srgbClr val="FFFFFF"/>
                </a:solidFill>
              </a14:hiddenFill>
            </a:ext>
          </a:extLst>
        </p:spPr>
      </p:pic>
      <p:sp>
        <p:nvSpPr>
          <p:cNvPr id="55304" name="Text Box 8"/>
          <p:cNvSpPr txBox="1">
            <a:spLocks noChangeArrowheads="1"/>
          </p:cNvSpPr>
          <p:nvPr/>
        </p:nvSpPr>
        <p:spPr bwMode="auto">
          <a:xfrm>
            <a:off x="1547813" y="1557338"/>
            <a:ext cx="590391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l-GR" altLang="el-GR" sz="2400">
                <a:solidFill>
                  <a:srgbClr val="E7167E"/>
                </a:solidFill>
              </a:rPr>
              <a:t>ΚΑΤΑΣΚΕΥΗ ΜΑΚΕΤΑΣ ΜΕ ΤΟΥΣ ΗΡΩΕΣ (πλαστελίνη)</a:t>
            </a:r>
          </a:p>
        </p:txBody>
      </p:sp>
      <p:pic>
        <p:nvPicPr>
          <p:cNvPr id="9"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32363" y="2565400"/>
            <a:ext cx="3743325" cy="2808288"/>
          </a:xfrm>
          <a:prstGeom prst="rect">
            <a:avLst/>
          </a:prstGeom>
          <a:noFill/>
          <a:ln w="31750">
            <a:solidFill>
              <a:srgbClr val="0000FF"/>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74759"/>
                                        </p:tgtEl>
                                        <p:attrNameLst>
                                          <p:attrName>style.visibility</p:attrName>
                                        </p:attrNameLst>
                                      </p:cBhvr>
                                      <p:to>
                                        <p:strVal val="visible"/>
                                      </p:to>
                                    </p:set>
                                    <p:animEffect transition="in" filter="circle(in)">
                                      <p:cBhvr>
                                        <p:cTn id="7" dur="2000"/>
                                        <p:tgtEl>
                                          <p:spTgt spid="7475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top_gre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5913"/>
            <a:ext cx="9144000" cy="165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3" name="Picture 3"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4663" y="6165850"/>
            <a:ext cx="17272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4" name="Text Box 4"/>
          <p:cNvSpPr txBox="1">
            <a:spLocks noChangeArrowheads="1"/>
          </p:cNvSpPr>
          <p:nvPr/>
        </p:nvSpPr>
        <p:spPr bwMode="auto">
          <a:xfrm>
            <a:off x="0" y="6340475"/>
            <a:ext cx="406717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l-GR" altLang="el-GR" sz="1400" b="1">
                <a:solidFill>
                  <a:srgbClr val="E7167E"/>
                </a:solidFill>
              </a:rPr>
              <a:t>ΠΑΠΑΔΗΜΗΤΡΙΟΥ-ΔΟΔΟΥΤΖΗ ΕΛΕΥΘΕΡΙΑ</a:t>
            </a:r>
            <a:endParaRPr lang="en-US" altLang="el-GR" sz="1400" b="1">
              <a:solidFill>
                <a:srgbClr val="E7167E"/>
              </a:solidFill>
            </a:endParaRPr>
          </a:p>
          <a:p>
            <a:pPr eaLnBrk="1" hangingPunct="1">
              <a:spcBef>
                <a:spcPct val="0"/>
              </a:spcBef>
              <a:buFontTx/>
              <a:buNone/>
            </a:pPr>
            <a:r>
              <a:rPr lang="el-GR" altLang="el-GR" sz="1400" b="1">
                <a:solidFill>
                  <a:srgbClr val="E7167E"/>
                </a:solidFill>
              </a:rPr>
              <a:t>ΕΚΠΑΙΔΕΥΤΙΚΟΣ - ΜΟΥΣΙΚΟΣ</a:t>
            </a:r>
            <a:endParaRPr lang="el-GR" altLang="el-GR" sz="1400">
              <a:solidFill>
                <a:srgbClr val="E7167E"/>
              </a:solidFill>
            </a:endParaRPr>
          </a:p>
        </p:txBody>
      </p:sp>
      <p:sp>
        <p:nvSpPr>
          <p:cNvPr id="56325" name="Text Box 5"/>
          <p:cNvSpPr txBox="1">
            <a:spLocks noChangeArrowheads="1"/>
          </p:cNvSpPr>
          <p:nvPr/>
        </p:nvSpPr>
        <p:spPr bwMode="auto">
          <a:xfrm>
            <a:off x="6367463" y="6437313"/>
            <a:ext cx="26749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l-GR" altLang="el-GR" sz="1400" b="1">
                <a:solidFill>
                  <a:srgbClr val="E7167E"/>
                </a:solidFill>
              </a:rPr>
              <a:t>ΤΑΞΗ Α’2   2</a:t>
            </a:r>
            <a:r>
              <a:rPr lang="el-GR" altLang="el-GR" sz="1400" b="1" baseline="30000">
                <a:solidFill>
                  <a:srgbClr val="E7167E"/>
                </a:solidFill>
              </a:rPr>
              <a:t>Ο</a:t>
            </a:r>
            <a:r>
              <a:rPr lang="el-GR" altLang="el-GR" sz="1400" b="1">
                <a:solidFill>
                  <a:srgbClr val="E7167E"/>
                </a:solidFill>
              </a:rPr>
              <a:t> Δ .Σ ΤΡΙΛΟΦΟΥ</a:t>
            </a:r>
            <a:endParaRPr lang="el-GR" altLang="el-GR" sz="1400">
              <a:solidFill>
                <a:srgbClr val="E7167E"/>
              </a:solidFill>
            </a:endParaRPr>
          </a:p>
        </p:txBody>
      </p:sp>
      <p:sp>
        <p:nvSpPr>
          <p:cNvPr id="56326" name="Rectangle 6"/>
          <p:cNvSpPr>
            <a:spLocks noGrp="1" noChangeArrowheads="1"/>
          </p:cNvSpPr>
          <p:nvPr>
            <p:ph type="body" idx="1"/>
          </p:nvPr>
        </p:nvSpPr>
        <p:spPr>
          <a:xfrm>
            <a:off x="468313" y="1557338"/>
            <a:ext cx="8135937" cy="504825"/>
          </a:xfrm>
        </p:spPr>
        <p:txBody>
          <a:bodyPr/>
          <a:lstStyle/>
          <a:p>
            <a:pPr algn="ctr" eaLnBrk="1" hangingPunct="1">
              <a:buFontTx/>
              <a:buNone/>
            </a:pPr>
            <a:r>
              <a:rPr lang="el-GR" altLang="el-GR" sz="2400" b="1" smtClean="0">
                <a:solidFill>
                  <a:srgbClr val="E7167E"/>
                </a:solidFill>
              </a:rPr>
              <a:t>ΑΞΙΟΛΟΓΗΣΗ</a:t>
            </a:r>
          </a:p>
        </p:txBody>
      </p:sp>
      <p:sp>
        <p:nvSpPr>
          <p:cNvPr id="56327" name="Text Box 7"/>
          <p:cNvSpPr txBox="1">
            <a:spLocks noChangeArrowheads="1"/>
          </p:cNvSpPr>
          <p:nvPr/>
        </p:nvSpPr>
        <p:spPr bwMode="auto">
          <a:xfrm flipV="1">
            <a:off x="1476375" y="2136775"/>
            <a:ext cx="69119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endParaRPr lang="el-GR" altLang="el-GR" sz="1800"/>
          </a:p>
        </p:txBody>
      </p:sp>
      <p:sp>
        <p:nvSpPr>
          <p:cNvPr id="56328" name="Text Box 8"/>
          <p:cNvSpPr txBox="1">
            <a:spLocks noChangeArrowheads="1"/>
          </p:cNvSpPr>
          <p:nvPr/>
        </p:nvSpPr>
        <p:spPr bwMode="auto">
          <a:xfrm>
            <a:off x="1042988" y="2349500"/>
            <a:ext cx="7345362" cy="344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eaLnBrk="1" hangingPunct="1">
              <a:spcBef>
                <a:spcPct val="50000"/>
              </a:spcBef>
              <a:buFontTx/>
              <a:buNone/>
            </a:pPr>
            <a:r>
              <a:rPr lang="el-GR" altLang="el-GR" sz="2000">
                <a:solidFill>
                  <a:srgbClr val="00588F"/>
                </a:solidFill>
              </a:rPr>
              <a:t>Το πρόγραμμα προχώρησε και ολοκληρώθηκε με επιτυχία. Οργανώθηκαν και αξιοποιήθηκαν πολλές δημιουργικές δραστηριότητες. Κατά τη διάρκεια του προγράμματος τα παιδιά είχαν την ευκαιρία να προβληματιστούν, να πειραματιστούν, να παίξουν, να διασκεδάσουν και το κυριότερο να δημιουργήσουν και να ανακαλύψουν σε ένα πλαίσιο συνεργασίας και αποδοχής. Το πρόγραμμα μας έδωσε την ευκαιρία να ζήσουμε όλοι μαζί τη χαρά της ανακάλυψης και της μάθησης. Ευχαριστώ πολύ τις οικογένειες των παιδιών που συνεργάστηκαν με ενθουσιασμό και έφεραν ό,τι υλικό θεωρήθηκε απαραίτητο με το θέμα του παραμυθιού.</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top_gre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5913"/>
            <a:ext cx="9144000" cy="165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7" name="Picture 3"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4663" y="6165850"/>
            <a:ext cx="17272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8" name="Text Box 4"/>
          <p:cNvSpPr txBox="1">
            <a:spLocks noChangeArrowheads="1"/>
          </p:cNvSpPr>
          <p:nvPr/>
        </p:nvSpPr>
        <p:spPr bwMode="auto">
          <a:xfrm>
            <a:off x="0" y="6340475"/>
            <a:ext cx="406717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l-GR" altLang="el-GR" sz="1400" b="1">
                <a:solidFill>
                  <a:srgbClr val="E7167E"/>
                </a:solidFill>
              </a:rPr>
              <a:t>ΠΑΠΑΔΗΜΗΤΡΙΟΥ-ΔΟΔΟΥΤΖΗ ΕΛΕΥΘΕΡΙΑ</a:t>
            </a:r>
            <a:endParaRPr lang="en-US" altLang="el-GR" sz="1400" b="1">
              <a:solidFill>
                <a:srgbClr val="E7167E"/>
              </a:solidFill>
            </a:endParaRPr>
          </a:p>
          <a:p>
            <a:pPr eaLnBrk="1" hangingPunct="1">
              <a:spcBef>
                <a:spcPct val="0"/>
              </a:spcBef>
              <a:buFontTx/>
              <a:buNone/>
            </a:pPr>
            <a:r>
              <a:rPr lang="el-GR" altLang="el-GR" sz="1400" b="1">
                <a:solidFill>
                  <a:srgbClr val="E7167E"/>
                </a:solidFill>
              </a:rPr>
              <a:t>ΕΚΠΑΙΔΕΥΤΙΚΟΣ - ΜΟΥΣΙΚΟΣ</a:t>
            </a:r>
            <a:endParaRPr lang="el-GR" altLang="el-GR" sz="1400">
              <a:solidFill>
                <a:srgbClr val="E7167E"/>
              </a:solidFill>
            </a:endParaRPr>
          </a:p>
        </p:txBody>
      </p:sp>
      <p:sp>
        <p:nvSpPr>
          <p:cNvPr id="57349" name="Text Box 5"/>
          <p:cNvSpPr txBox="1">
            <a:spLocks noChangeArrowheads="1"/>
          </p:cNvSpPr>
          <p:nvPr/>
        </p:nvSpPr>
        <p:spPr bwMode="auto">
          <a:xfrm>
            <a:off x="6367463" y="6437313"/>
            <a:ext cx="26241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l-GR" altLang="el-GR" sz="1400" b="1">
                <a:solidFill>
                  <a:srgbClr val="E7167E"/>
                </a:solidFill>
              </a:rPr>
              <a:t>ΤΑΞΗ Α’2  2</a:t>
            </a:r>
            <a:r>
              <a:rPr lang="el-GR" altLang="el-GR" sz="1400" b="1" baseline="30000">
                <a:solidFill>
                  <a:srgbClr val="E7167E"/>
                </a:solidFill>
              </a:rPr>
              <a:t>Ο</a:t>
            </a:r>
            <a:r>
              <a:rPr lang="el-GR" altLang="el-GR" sz="1400" b="1">
                <a:solidFill>
                  <a:srgbClr val="E7167E"/>
                </a:solidFill>
              </a:rPr>
              <a:t> Δ .Σ ΤΡΙΛΟΦΟΥ</a:t>
            </a:r>
            <a:endParaRPr lang="el-GR" altLang="el-GR" sz="1400">
              <a:solidFill>
                <a:srgbClr val="E7167E"/>
              </a:solidFill>
            </a:endParaRPr>
          </a:p>
        </p:txBody>
      </p:sp>
      <p:sp>
        <p:nvSpPr>
          <p:cNvPr id="57350" name="Rectangle 6"/>
          <p:cNvSpPr>
            <a:spLocks noGrp="1" noChangeArrowheads="1"/>
          </p:cNvSpPr>
          <p:nvPr>
            <p:ph type="body" idx="1"/>
          </p:nvPr>
        </p:nvSpPr>
        <p:spPr>
          <a:xfrm>
            <a:off x="468313" y="1628775"/>
            <a:ext cx="8229600" cy="4525963"/>
          </a:xfrm>
        </p:spPr>
        <p:txBody>
          <a:bodyPr/>
          <a:lstStyle/>
          <a:p>
            <a:pPr eaLnBrk="1" hangingPunct="1">
              <a:lnSpc>
                <a:spcPct val="80000"/>
              </a:lnSpc>
              <a:buFontTx/>
              <a:buNone/>
            </a:pPr>
            <a:r>
              <a:rPr lang="el-GR" altLang="el-GR" sz="1600" b="1" smtClean="0">
                <a:solidFill>
                  <a:srgbClr val="E7167E"/>
                </a:solidFill>
              </a:rPr>
              <a:t>ΠΗΓΕΣ-ΒΙΒΛΙΟΓΡΑΦΙΑ</a:t>
            </a:r>
          </a:p>
          <a:p>
            <a:pPr algn="just" eaLnBrk="1" hangingPunct="1">
              <a:lnSpc>
                <a:spcPct val="80000"/>
              </a:lnSpc>
              <a:buFontTx/>
              <a:buNone/>
            </a:pPr>
            <a:r>
              <a:rPr lang="el-GR" altLang="el-GR" sz="1600" b="1" smtClean="0">
                <a:solidFill>
                  <a:srgbClr val="E7167E"/>
                </a:solidFill>
              </a:rPr>
              <a:t>       </a:t>
            </a:r>
            <a:r>
              <a:rPr lang="el-GR" altLang="el-GR" sz="1400" smtClean="0">
                <a:solidFill>
                  <a:srgbClr val="00588F"/>
                </a:solidFill>
              </a:rPr>
              <a:t>- </a:t>
            </a:r>
            <a:r>
              <a:rPr lang="el-GR" altLang="el-GR" sz="1400" b="1" smtClean="0">
                <a:solidFill>
                  <a:srgbClr val="E7167E"/>
                </a:solidFill>
              </a:rPr>
              <a:t>Παραμύθι χωρίς σύνορα</a:t>
            </a:r>
            <a:r>
              <a:rPr lang="el-GR" altLang="el-GR" sz="1600" b="1" smtClean="0">
                <a:solidFill>
                  <a:srgbClr val="E7167E"/>
                </a:solidFill>
              </a:rPr>
              <a:t>, </a:t>
            </a:r>
            <a:r>
              <a:rPr lang="el-GR" altLang="el-GR" sz="1400" b="1" smtClean="0">
                <a:solidFill>
                  <a:srgbClr val="00588F"/>
                </a:solidFill>
              </a:rPr>
              <a:t>Εγχειρίδιο πρωτογενούς πρόληψης για παιδιά προσχολικής και πρώτης σχολικής ηλικίας</a:t>
            </a:r>
            <a:r>
              <a:rPr lang="el-GR" altLang="el-GR" sz="1600" b="1" smtClean="0">
                <a:solidFill>
                  <a:srgbClr val="00588F"/>
                </a:solidFill>
              </a:rPr>
              <a:t> , </a:t>
            </a:r>
            <a:r>
              <a:rPr lang="el-GR" altLang="el-GR" sz="1400" b="1" smtClean="0">
                <a:solidFill>
                  <a:srgbClr val="00588F"/>
                </a:solidFill>
              </a:rPr>
              <a:t>Αθηνά Υγεία Αθήνα 2010</a:t>
            </a:r>
          </a:p>
          <a:p>
            <a:pPr algn="just" eaLnBrk="1" hangingPunct="1">
              <a:lnSpc>
                <a:spcPct val="80000"/>
              </a:lnSpc>
              <a:buFontTx/>
              <a:buNone/>
            </a:pPr>
            <a:r>
              <a:rPr lang="el-GR" altLang="el-GR" sz="1200" smtClean="0">
                <a:solidFill>
                  <a:srgbClr val="E7167E"/>
                </a:solidFill>
              </a:rPr>
              <a:t>          </a:t>
            </a:r>
            <a:r>
              <a:rPr lang="el-GR" altLang="el-GR" sz="1400" b="1" smtClean="0">
                <a:solidFill>
                  <a:srgbClr val="00588F"/>
                </a:solidFill>
              </a:rPr>
              <a:t>- </a:t>
            </a:r>
            <a:r>
              <a:rPr lang="el-GR" altLang="el-GR" sz="1400" b="1" smtClean="0">
                <a:solidFill>
                  <a:srgbClr val="E7167E"/>
                </a:solidFill>
              </a:rPr>
              <a:t>Μουσικοκινητική αγωγή</a:t>
            </a:r>
            <a:r>
              <a:rPr lang="el-GR" altLang="el-GR" sz="1400" b="1" smtClean="0">
                <a:solidFill>
                  <a:srgbClr val="00588F"/>
                </a:solidFill>
              </a:rPr>
              <a:t> ,Παπαδημητρίου Ελευθερία Εκδόσεις ΙΙΕΚ Δέλτα Θεσσαλονίκη 2011</a:t>
            </a:r>
          </a:p>
          <a:p>
            <a:pPr algn="just" eaLnBrk="1" hangingPunct="1">
              <a:lnSpc>
                <a:spcPct val="80000"/>
              </a:lnSpc>
              <a:buFontTx/>
              <a:buNone/>
            </a:pPr>
            <a:r>
              <a:rPr lang="el-GR" altLang="el-GR" sz="1400" b="1" smtClean="0">
                <a:solidFill>
                  <a:srgbClr val="00588F"/>
                </a:solidFill>
              </a:rPr>
              <a:t>          - </a:t>
            </a:r>
            <a:r>
              <a:rPr lang="el-GR" altLang="el-GR" sz="1400" b="1" smtClean="0">
                <a:solidFill>
                  <a:srgbClr val="E7167E"/>
                </a:solidFill>
              </a:rPr>
              <a:t>Οδηγός Προγραμμάτων Αγωγής Υγείας</a:t>
            </a:r>
            <a:r>
              <a:rPr lang="el-GR" altLang="el-GR" sz="1400" b="1" smtClean="0">
                <a:solidFill>
                  <a:srgbClr val="00588F"/>
                </a:solidFill>
              </a:rPr>
              <a:t> , Αθανασίου Κ. Φροσύνης Α. Χατζηνικολάου Σ. Λαμπής Σταύρος , Νομαρχία Θεσσαλονίκης </a:t>
            </a:r>
          </a:p>
          <a:p>
            <a:pPr algn="just" eaLnBrk="1" hangingPunct="1">
              <a:lnSpc>
                <a:spcPct val="80000"/>
              </a:lnSpc>
              <a:buFontTx/>
              <a:buNone/>
            </a:pPr>
            <a:r>
              <a:rPr lang="el-GR" altLang="el-GR" sz="1400" b="1" smtClean="0">
                <a:solidFill>
                  <a:srgbClr val="00588F"/>
                </a:solidFill>
              </a:rPr>
              <a:t>          - </a:t>
            </a:r>
            <a:r>
              <a:rPr lang="el-GR" altLang="el-GR" sz="1400" b="1" smtClean="0">
                <a:solidFill>
                  <a:srgbClr val="E7167E"/>
                </a:solidFill>
              </a:rPr>
              <a:t>Ούτε καλύτερος, ούτε χειρότερος… απλά διαφορετικός</a:t>
            </a:r>
            <a:r>
              <a:rPr lang="en-US" altLang="el-GR" sz="1400" b="1" smtClean="0">
                <a:solidFill>
                  <a:srgbClr val="E7167E"/>
                </a:solidFill>
              </a:rPr>
              <a:t>!</a:t>
            </a:r>
            <a:r>
              <a:rPr lang="el-GR" altLang="el-GR" sz="1400" b="1" smtClean="0">
                <a:solidFill>
                  <a:srgbClr val="00588F"/>
                </a:solidFill>
              </a:rPr>
              <a:t> Τριλίβα Σ. Αναγνωστοπούλου </a:t>
            </a:r>
            <a:endParaRPr lang="en-US" altLang="el-GR" sz="1400" b="1" smtClean="0">
              <a:solidFill>
                <a:srgbClr val="00588F"/>
              </a:solidFill>
            </a:endParaRPr>
          </a:p>
          <a:p>
            <a:pPr algn="just" eaLnBrk="1" hangingPunct="1">
              <a:lnSpc>
                <a:spcPct val="80000"/>
              </a:lnSpc>
              <a:buFontTx/>
              <a:buNone/>
            </a:pPr>
            <a:r>
              <a:rPr lang="en-US" altLang="el-GR" sz="1400" b="1" smtClean="0">
                <a:solidFill>
                  <a:srgbClr val="00588F"/>
                </a:solidFill>
              </a:rPr>
              <a:t>      </a:t>
            </a:r>
            <a:r>
              <a:rPr lang="el-GR" altLang="el-GR" sz="1400" b="1" smtClean="0">
                <a:solidFill>
                  <a:srgbClr val="00588F"/>
                </a:solidFill>
              </a:rPr>
              <a:t>Χατζηνικολάου Σ. Εκδόσεις </a:t>
            </a:r>
            <a:r>
              <a:rPr lang="en-US" altLang="el-GR" sz="1400" b="1" smtClean="0">
                <a:solidFill>
                  <a:srgbClr val="00588F"/>
                </a:solidFill>
              </a:rPr>
              <a:t>Gutenberg 2008</a:t>
            </a:r>
            <a:endParaRPr lang="el-GR" altLang="el-GR" sz="1400" b="1" smtClean="0">
              <a:solidFill>
                <a:srgbClr val="00588F"/>
              </a:solidFill>
            </a:endParaRPr>
          </a:p>
          <a:p>
            <a:pPr algn="just" eaLnBrk="1" hangingPunct="1">
              <a:lnSpc>
                <a:spcPct val="80000"/>
              </a:lnSpc>
              <a:buFontTx/>
              <a:buNone/>
            </a:pPr>
            <a:r>
              <a:rPr lang="el-GR" altLang="el-GR" sz="1400" b="1" smtClean="0">
                <a:solidFill>
                  <a:srgbClr val="00588F"/>
                </a:solidFill>
              </a:rPr>
              <a:t>          - </a:t>
            </a:r>
            <a:r>
              <a:rPr lang="el-GR" altLang="el-GR" sz="1400" b="1" smtClean="0">
                <a:solidFill>
                  <a:srgbClr val="E7167E"/>
                </a:solidFill>
              </a:rPr>
              <a:t>Το δάσος</a:t>
            </a:r>
            <a:r>
              <a:rPr lang="el-GR" altLang="el-GR" sz="1400" b="1" smtClean="0">
                <a:solidFill>
                  <a:srgbClr val="00588F"/>
                </a:solidFill>
              </a:rPr>
              <a:t> Ένα Φανταστικό Οικοσύστημα Εκδόσεις Το ποντίκι Αθήνα 2010</a:t>
            </a:r>
          </a:p>
          <a:p>
            <a:pPr algn="just" eaLnBrk="1" hangingPunct="1">
              <a:lnSpc>
                <a:spcPct val="80000"/>
              </a:lnSpc>
              <a:buFontTx/>
              <a:buNone/>
            </a:pPr>
            <a:r>
              <a:rPr lang="el-GR" altLang="el-GR" sz="1400" b="1" smtClean="0">
                <a:solidFill>
                  <a:srgbClr val="00588F"/>
                </a:solidFill>
              </a:rPr>
              <a:t>          -</a:t>
            </a:r>
            <a:r>
              <a:rPr lang="el-GR" altLang="el-GR" sz="1400" b="1" smtClean="0">
                <a:solidFill>
                  <a:srgbClr val="E7167E"/>
                </a:solidFill>
              </a:rPr>
              <a:t>Έλα να χτίσουμε μαζί το χαρακτήρα σου</a:t>
            </a:r>
            <a:r>
              <a:rPr lang="el-GR" altLang="el-GR" sz="1400" b="1" smtClean="0">
                <a:solidFill>
                  <a:srgbClr val="00588F"/>
                </a:solidFill>
              </a:rPr>
              <a:t> , Μαρτζ Ίτον Χίγκαρτ Εκδόσεις Ελληνικά γράμματα Αθήνα 2006</a:t>
            </a:r>
          </a:p>
          <a:p>
            <a:pPr algn="just" eaLnBrk="1" hangingPunct="1">
              <a:lnSpc>
                <a:spcPct val="80000"/>
              </a:lnSpc>
              <a:buFontTx/>
              <a:buNone/>
            </a:pPr>
            <a:r>
              <a:rPr lang="el-GR" altLang="el-GR" sz="1400" b="1" smtClean="0">
                <a:solidFill>
                  <a:srgbClr val="00588F"/>
                </a:solidFill>
              </a:rPr>
              <a:t>           -</a:t>
            </a:r>
            <a:r>
              <a:rPr lang="el-GR" altLang="el-GR" sz="1400" b="1" smtClean="0">
                <a:solidFill>
                  <a:srgbClr val="E7167E"/>
                </a:solidFill>
              </a:rPr>
              <a:t>Το συνέδριο των ζώων</a:t>
            </a:r>
            <a:r>
              <a:rPr lang="el-GR" altLang="el-GR" sz="1400" b="1" smtClean="0">
                <a:solidFill>
                  <a:srgbClr val="00588F"/>
                </a:solidFill>
              </a:rPr>
              <a:t> Α΄ και Β’ τόμος  ,Βλαχοπούλου Στέλλα, Εκδόσεις Εστία</a:t>
            </a:r>
            <a:r>
              <a:rPr lang="en-US" altLang="el-GR" sz="1400" b="1" smtClean="0">
                <a:solidFill>
                  <a:srgbClr val="00588F"/>
                </a:solidFill>
              </a:rPr>
              <a:t> </a:t>
            </a:r>
            <a:r>
              <a:rPr lang="el-GR" altLang="el-GR" sz="1400" b="1" smtClean="0">
                <a:solidFill>
                  <a:srgbClr val="00588F"/>
                </a:solidFill>
              </a:rPr>
              <a:t>Αθήνα </a:t>
            </a:r>
            <a:r>
              <a:rPr lang="en-US" altLang="el-GR" sz="1400" b="1" smtClean="0">
                <a:solidFill>
                  <a:srgbClr val="00588F"/>
                </a:solidFill>
              </a:rPr>
              <a:t>1996</a:t>
            </a:r>
            <a:endParaRPr lang="el-GR" altLang="el-GR" sz="1400" b="1" smtClean="0">
              <a:solidFill>
                <a:srgbClr val="00588F"/>
              </a:solidFill>
            </a:endParaRPr>
          </a:p>
          <a:p>
            <a:pPr algn="just" eaLnBrk="1" hangingPunct="1">
              <a:lnSpc>
                <a:spcPct val="80000"/>
              </a:lnSpc>
              <a:buFontTx/>
              <a:buNone/>
            </a:pPr>
            <a:r>
              <a:rPr lang="el-GR" altLang="el-GR" sz="1400" b="1" smtClean="0">
                <a:solidFill>
                  <a:srgbClr val="00588F"/>
                </a:solidFill>
              </a:rPr>
              <a:t>           - </a:t>
            </a:r>
            <a:r>
              <a:rPr lang="el-GR" altLang="el-GR" sz="1400" b="1" smtClean="0">
                <a:solidFill>
                  <a:srgbClr val="E7167E"/>
                </a:solidFill>
              </a:rPr>
              <a:t>Ευροζωϊκή κοινότητα</a:t>
            </a:r>
            <a:r>
              <a:rPr lang="el-GR" altLang="el-GR" sz="1400" b="1" smtClean="0">
                <a:solidFill>
                  <a:srgbClr val="00588F"/>
                </a:solidFill>
              </a:rPr>
              <a:t>  ,Ζαραμπούκα Σοφία, Εκδόσεις Πατάκη 1992</a:t>
            </a:r>
          </a:p>
          <a:p>
            <a:pPr algn="just" eaLnBrk="1" hangingPunct="1">
              <a:lnSpc>
                <a:spcPct val="80000"/>
              </a:lnSpc>
              <a:buFontTx/>
              <a:buNone/>
            </a:pPr>
            <a:r>
              <a:rPr lang="el-GR" altLang="el-GR" sz="1400" b="1" smtClean="0">
                <a:solidFill>
                  <a:srgbClr val="00588F"/>
                </a:solidFill>
              </a:rPr>
              <a:t>           - </a:t>
            </a:r>
            <a:r>
              <a:rPr lang="el-GR" altLang="el-GR" sz="1400" b="1" smtClean="0">
                <a:solidFill>
                  <a:srgbClr val="E7167E"/>
                </a:solidFill>
              </a:rPr>
              <a:t>Στο</a:t>
            </a:r>
            <a:r>
              <a:rPr lang="el-GR" altLang="el-GR" sz="1400" b="1" smtClean="0">
                <a:solidFill>
                  <a:srgbClr val="00588F"/>
                </a:solidFill>
              </a:rPr>
              <a:t> </a:t>
            </a:r>
            <a:r>
              <a:rPr lang="el-GR" altLang="el-GR" sz="1400" b="1" smtClean="0">
                <a:solidFill>
                  <a:srgbClr val="E7167E"/>
                </a:solidFill>
              </a:rPr>
              <a:t>δάσος</a:t>
            </a:r>
            <a:r>
              <a:rPr lang="el-GR" altLang="el-GR" sz="1400" b="1" smtClean="0">
                <a:solidFill>
                  <a:srgbClr val="00588F"/>
                </a:solidFill>
              </a:rPr>
              <a:t>, Ζαραμπούκα Σοφία, Εκδόσεις Κέδρος Αθήνα 2012</a:t>
            </a:r>
          </a:p>
          <a:p>
            <a:pPr algn="just" eaLnBrk="1" hangingPunct="1">
              <a:lnSpc>
                <a:spcPct val="80000"/>
              </a:lnSpc>
              <a:buFontTx/>
              <a:buNone/>
            </a:pPr>
            <a:r>
              <a:rPr lang="el-GR" altLang="el-GR" sz="1400" b="1" smtClean="0">
                <a:solidFill>
                  <a:srgbClr val="00588F"/>
                </a:solidFill>
              </a:rPr>
              <a:t>           - </a:t>
            </a:r>
            <a:r>
              <a:rPr lang="el-GR" altLang="el-GR" sz="1400" b="1" smtClean="0">
                <a:solidFill>
                  <a:srgbClr val="E7167E"/>
                </a:solidFill>
              </a:rPr>
              <a:t>Φίλοι φως φανάρι</a:t>
            </a:r>
            <a:r>
              <a:rPr lang="el-GR" altLang="el-GR" sz="1400" b="1" smtClean="0">
                <a:solidFill>
                  <a:srgbClr val="00588F"/>
                </a:solidFill>
              </a:rPr>
              <a:t>, Αλεξοπούλου-Πετράκη Φραντζέσκα, Εκδόσεις Παπαδόπουλος Αθήνα 2005</a:t>
            </a:r>
          </a:p>
          <a:p>
            <a:pPr algn="just" eaLnBrk="1" hangingPunct="1">
              <a:lnSpc>
                <a:spcPct val="80000"/>
              </a:lnSpc>
              <a:buFontTx/>
              <a:buNone/>
            </a:pPr>
            <a:r>
              <a:rPr lang="el-GR" altLang="el-GR" sz="1400" b="1" smtClean="0">
                <a:solidFill>
                  <a:srgbClr val="00588F"/>
                </a:solidFill>
              </a:rPr>
              <a:t>           -</a:t>
            </a:r>
            <a:r>
              <a:rPr lang="el-GR" altLang="el-GR" sz="1400" b="1" smtClean="0">
                <a:solidFill>
                  <a:srgbClr val="E7167E"/>
                </a:solidFill>
              </a:rPr>
              <a:t>Μια άλλη μέρα θα κερδίσεις εσύ!,</a:t>
            </a:r>
            <a:r>
              <a:rPr lang="el-GR" altLang="el-GR" sz="1400" b="1" smtClean="0">
                <a:solidFill>
                  <a:srgbClr val="00588F"/>
                </a:solidFill>
              </a:rPr>
              <a:t> Μαρία Παπαγιάννη</a:t>
            </a:r>
            <a:r>
              <a:rPr lang="en-US" altLang="el-GR" sz="1400" b="1" smtClean="0">
                <a:solidFill>
                  <a:srgbClr val="00588F"/>
                </a:solidFill>
              </a:rPr>
              <a:t>,</a:t>
            </a:r>
            <a:r>
              <a:rPr lang="el-GR" altLang="el-GR" sz="1400" b="1" smtClean="0">
                <a:solidFill>
                  <a:srgbClr val="00588F"/>
                </a:solidFill>
              </a:rPr>
              <a:t> Εκδόσεις Πατάκη Αθήνα 2013</a:t>
            </a:r>
          </a:p>
          <a:p>
            <a:pPr algn="just" eaLnBrk="1" hangingPunct="1">
              <a:lnSpc>
                <a:spcPct val="80000"/>
              </a:lnSpc>
              <a:buFontTx/>
              <a:buNone/>
            </a:pPr>
            <a:r>
              <a:rPr lang="el-GR" altLang="el-GR" sz="1400" b="1" smtClean="0">
                <a:solidFill>
                  <a:srgbClr val="00588F"/>
                </a:solidFill>
              </a:rPr>
              <a:t>           - </a:t>
            </a:r>
            <a:r>
              <a:rPr lang="el-GR" altLang="el-GR" sz="1400" b="1" smtClean="0">
                <a:solidFill>
                  <a:srgbClr val="E7167E"/>
                </a:solidFill>
              </a:rPr>
              <a:t>Εφτά χρωματιστοί ιππότες-Παραμύθι για τη διαφορετικότητα</a:t>
            </a:r>
            <a:r>
              <a:rPr lang="el-GR" altLang="el-GR" sz="1400" b="1" smtClean="0">
                <a:solidFill>
                  <a:srgbClr val="00588F"/>
                </a:solidFill>
              </a:rPr>
              <a:t>, </a:t>
            </a:r>
            <a:r>
              <a:rPr lang="el-GR" altLang="el-GR" sz="1400" smtClean="0"/>
              <a:t> </a:t>
            </a:r>
            <a:r>
              <a:rPr lang="el-GR" altLang="el-GR" sz="1400" b="1" smtClean="0">
                <a:solidFill>
                  <a:srgbClr val="00588F"/>
                </a:solidFill>
              </a:rPr>
              <a:t>Ποχόλ Πόνς Ε. &amp; </a:t>
            </a:r>
          </a:p>
          <a:p>
            <a:pPr algn="just" eaLnBrk="1" hangingPunct="1">
              <a:lnSpc>
                <a:spcPct val="80000"/>
              </a:lnSpc>
              <a:buFontTx/>
              <a:buNone/>
            </a:pPr>
            <a:r>
              <a:rPr lang="el-GR" altLang="el-GR" sz="1400" b="1" smtClean="0">
                <a:solidFill>
                  <a:srgbClr val="00588F"/>
                </a:solidFill>
              </a:rPr>
              <a:t>        Γκονθάλεθ Ι.Λ., </a:t>
            </a:r>
            <a:r>
              <a:rPr lang="el-GR" altLang="el-GR" sz="1400" b="1" i="1" smtClean="0">
                <a:solidFill>
                  <a:srgbClr val="00588F"/>
                </a:solidFill>
              </a:rPr>
              <a:t>Μάθετε στα παιδιά σας 20 αξίες της ζωής</a:t>
            </a:r>
            <a:r>
              <a:rPr lang="el-GR" altLang="el-GR" sz="1400" b="1" smtClean="0">
                <a:solidFill>
                  <a:srgbClr val="00588F"/>
                </a:solidFill>
              </a:rPr>
              <a:t>, Άγκυρα Αθήνα 2003</a:t>
            </a:r>
            <a:r>
              <a:rPr lang="el-GR" altLang="el-GR" sz="1200" b="1" smtClean="0">
                <a:solidFill>
                  <a:srgbClr val="00588F"/>
                </a:solidFill>
              </a:rPr>
              <a:t> </a:t>
            </a:r>
          </a:p>
          <a:p>
            <a:pPr algn="just" eaLnBrk="1" hangingPunct="1">
              <a:lnSpc>
                <a:spcPct val="80000"/>
              </a:lnSpc>
              <a:buFontTx/>
              <a:buNone/>
            </a:pPr>
            <a:r>
              <a:rPr lang="el-GR" altLang="el-GR" sz="1200" b="1" smtClean="0">
                <a:solidFill>
                  <a:srgbClr val="00588F"/>
                </a:solidFill>
              </a:rPr>
              <a:t>                         </a:t>
            </a:r>
          </a:p>
          <a:p>
            <a:pPr eaLnBrk="1" hangingPunct="1">
              <a:lnSpc>
                <a:spcPct val="80000"/>
              </a:lnSpc>
              <a:buFontTx/>
              <a:buNone/>
            </a:pPr>
            <a:endParaRPr lang="el-GR" altLang="el-GR" sz="1200" b="1" smtClean="0">
              <a:solidFill>
                <a:srgbClr val="00588F"/>
              </a:solidFill>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top_gre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5913"/>
            <a:ext cx="9144000" cy="165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1" name="Picture 3"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4663" y="6165850"/>
            <a:ext cx="17272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2" name="Text Box 4"/>
          <p:cNvSpPr txBox="1">
            <a:spLocks noChangeArrowheads="1"/>
          </p:cNvSpPr>
          <p:nvPr/>
        </p:nvSpPr>
        <p:spPr bwMode="auto">
          <a:xfrm>
            <a:off x="0" y="6340475"/>
            <a:ext cx="406717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l-GR" altLang="el-GR" sz="1400" b="1">
                <a:solidFill>
                  <a:srgbClr val="E7167E"/>
                </a:solidFill>
              </a:rPr>
              <a:t>ΠΑΠΑΔΗΜΗΤΡΙΟΥ-ΔΟΔΟΥΤΖΗ ΕΛΕΥΘΕΡΙΑ</a:t>
            </a:r>
            <a:endParaRPr lang="en-US" altLang="el-GR" sz="1400" b="1">
              <a:solidFill>
                <a:srgbClr val="E7167E"/>
              </a:solidFill>
            </a:endParaRPr>
          </a:p>
          <a:p>
            <a:pPr eaLnBrk="1" hangingPunct="1">
              <a:spcBef>
                <a:spcPct val="0"/>
              </a:spcBef>
              <a:buFontTx/>
              <a:buNone/>
            </a:pPr>
            <a:r>
              <a:rPr lang="el-GR" altLang="el-GR" sz="1400" b="1">
                <a:solidFill>
                  <a:srgbClr val="E7167E"/>
                </a:solidFill>
              </a:rPr>
              <a:t>ΕΚΠΑΙΔΕΥΤΙΚΟΣ - ΜΟΥΣΙΚΟΣ</a:t>
            </a:r>
            <a:endParaRPr lang="el-GR" altLang="el-GR" sz="1400">
              <a:solidFill>
                <a:srgbClr val="E7167E"/>
              </a:solidFill>
            </a:endParaRPr>
          </a:p>
        </p:txBody>
      </p:sp>
      <p:sp>
        <p:nvSpPr>
          <p:cNvPr id="58373" name="Text Box 5"/>
          <p:cNvSpPr txBox="1">
            <a:spLocks noChangeArrowheads="1"/>
          </p:cNvSpPr>
          <p:nvPr/>
        </p:nvSpPr>
        <p:spPr bwMode="auto">
          <a:xfrm>
            <a:off x="6367463" y="6437313"/>
            <a:ext cx="26241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l-GR" altLang="el-GR" sz="1400" b="1">
                <a:solidFill>
                  <a:srgbClr val="E7167E"/>
                </a:solidFill>
              </a:rPr>
              <a:t>ΤΑΞΗ Α’2  2</a:t>
            </a:r>
            <a:r>
              <a:rPr lang="el-GR" altLang="el-GR" sz="1400" b="1" baseline="30000">
                <a:solidFill>
                  <a:srgbClr val="E7167E"/>
                </a:solidFill>
              </a:rPr>
              <a:t>Ο</a:t>
            </a:r>
            <a:r>
              <a:rPr lang="el-GR" altLang="el-GR" sz="1400" b="1">
                <a:solidFill>
                  <a:srgbClr val="E7167E"/>
                </a:solidFill>
              </a:rPr>
              <a:t> Δ .Σ ΤΡΙΛΟΦΟΥ</a:t>
            </a:r>
            <a:endParaRPr lang="el-GR" altLang="el-GR" sz="1400">
              <a:solidFill>
                <a:srgbClr val="E7167E"/>
              </a:solidFill>
            </a:endParaRPr>
          </a:p>
        </p:txBody>
      </p:sp>
      <p:sp>
        <p:nvSpPr>
          <p:cNvPr id="58374" name="Rectangle 6"/>
          <p:cNvSpPr>
            <a:spLocks noGrp="1" noChangeArrowheads="1"/>
          </p:cNvSpPr>
          <p:nvPr>
            <p:ph type="body" idx="1"/>
          </p:nvPr>
        </p:nvSpPr>
        <p:spPr>
          <a:xfrm>
            <a:off x="468313" y="1628775"/>
            <a:ext cx="8229600" cy="4525963"/>
          </a:xfrm>
        </p:spPr>
        <p:txBody>
          <a:bodyPr/>
          <a:lstStyle/>
          <a:p>
            <a:pPr algn="ctr" eaLnBrk="1" hangingPunct="1">
              <a:buFontTx/>
              <a:buNone/>
            </a:pPr>
            <a:r>
              <a:rPr lang="el-GR" altLang="el-GR" smtClean="0">
                <a:solidFill>
                  <a:srgbClr val="E7167E"/>
                </a:solidFill>
              </a:rPr>
              <a:t>ΠΑΡΑΜΥΘΙ ΧΩΡΙΣ ΣΥΝΟΡΑ</a:t>
            </a:r>
          </a:p>
          <a:p>
            <a:pPr algn="ctr" eaLnBrk="1" hangingPunct="1">
              <a:buFontTx/>
              <a:buNone/>
            </a:pPr>
            <a:r>
              <a:rPr lang="el-GR" altLang="el-GR" smtClean="0">
                <a:solidFill>
                  <a:srgbClr val="00588F"/>
                </a:solidFill>
              </a:rPr>
              <a:t>Εγχειρίδιο πρωτογενούς πρόληψης για παιδιά προσχολικής και πρώτης σχολικής ηλικίας</a:t>
            </a:r>
          </a:p>
        </p:txBody>
      </p:sp>
      <p:pic>
        <p:nvPicPr>
          <p:cNvPr id="58375" name="Picture 8" descr="kpeay.co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3" y="3789363"/>
            <a:ext cx="8353425" cy="2060575"/>
          </a:xfrm>
          <a:prstGeom prst="rect">
            <a:avLst/>
          </a:prstGeom>
          <a:noFill/>
          <a:ln w="63500">
            <a:solidFill>
              <a:srgbClr val="00008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top_gre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5913"/>
            <a:ext cx="9144000" cy="165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3"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4663" y="6165850"/>
            <a:ext cx="17272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Text Box 4"/>
          <p:cNvSpPr txBox="1">
            <a:spLocks noChangeArrowheads="1"/>
          </p:cNvSpPr>
          <p:nvPr/>
        </p:nvSpPr>
        <p:spPr bwMode="auto">
          <a:xfrm>
            <a:off x="0" y="6340475"/>
            <a:ext cx="406717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l-GR" altLang="el-GR" sz="1400" b="1">
                <a:solidFill>
                  <a:srgbClr val="E7167E"/>
                </a:solidFill>
              </a:rPr>
              <a:t>ΠΑΠΑΔΗΜΗΤΡΙΟΥ-ΔΟΔΟΥΤΖΗ ΕΛΕΥΘΕΡΙΑ</a:t>
            </a:r>
            <a:endParaRPr lang="en-US" altLang="el-GR" sz="1400" b="1">
              <a:solidFill>
                <a:srgbClr val="E7167E"/>
              </a:solidFill>
            </a:endParaRPr>
          </a:p>
          <a:p>
            <a:pPr eaLnBrk="1" hangingPunct="1">
              <a:spcBef>
                <a:spcPct val="0"/>
              </a:spcBef>
              <a:buFontTx/>
              <a:buNone/>
            </a:pPr>
            <a:r>
              <a:rPr lang="el-GR" altLang="el-GR" sz="1400" b="1">
                <a:solidFill>
                  <a:srgbClr val="E7167E"/>
                </a:solidFill>
              </a:rPr>
              <a:t>ΕΚΠΑΙΔΕΥΤΙΚΟΣ - ΜΟΥΣΙΚΟΣ</a:t>
            </a:r>
            <a:endParaRPr lang="el-GR" altLang="el-GR" sz="1400">
              <a:solidFill>
                <a:srgbClr val="E7167E"/>
              </a:solidFill>
            </a:endParaRPr>
          </a:p>
        </p:txBody>
      </p:sp>
      <p:sp>
        <p:nvSpPr>
          <p:cNvPr id="7173" name="Text Box 5"/>
          <p:cNvSpPr txBox="1">
            <a:spLocks noChangeArrowheads="1"/>
          </p:cNvSpPr>
          <p:nvPr/>
        </p:nvSpPr>
        <p:spPr bwMode="auto">
          <a:xfrm>
            <a:off x="6367463" y="6437313"/>
            <a:ext cx="25558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l-GR" altLang="el-GR" sz="1400" b="1">
                <a:solidFill>
                  <a:srgbClr val="E7167E"/>
                </a:solidFill>
              </a:rPr>
              <a:t>ΤΑΞΗ Α’    Δ .Σ ΒΑΘΥΛΑΚΟΥ</a:t>
            </a:r>
            <a:endParaRPr lang="el-GR" altLang="el-GR" sz="1400">
              <a:solidFill>
                <a:srgbClr val="E7167E"/>
              </a:solidFill>
            </a:endParaRPr>
          </a:p>
        </p:txBody>
      </p:sp>
      <p:sp>
        <p:nvSpPr>
          <p:cNvPr id="7174" name="Rectangle 6"/>
          <p:cNvSpPr>
            <a:spLocks noGrp="1" noChangeArrowheads="1"/>
          </p:cNvSpPr>
          <p:nvPr>
            <p:ph type="body" idx="1"/>
          </p:nvPr>
        </p:nvSpPr>
        <p:spPr>
          <a:xfrm>
            <a:off x="468313" y="1628775"/>
            <a:ext cx="8229600" cy="4525963"/>
          </a:xfrm>
        </p:spPr>
        <p:txBody>
          <a:bodyPr/>
          <a:lstStyle/>
          <a:p>
            <a:pPr algn="ctr" eaLnBrk="1" hangingPunct="1">
              <a:buFontTx/>
              <a:buNone/>
            </a:pPr>
            <a:r>
              <a:rPr lang="el-GR" altLang="el-GR" smtClean="0">
                <a:solidFill>
                  <a:srgbClr val="E7167E"/>
                </a:solidFill>
              </a:rPr>
              <a:t>ΟΙ ΗΧΟΙΣΤΟΡΙΕΣ ΤΩΝ ΠΑΙΔΙΩΝ</a:t>
            </a:r>
          </a:p>
        </p:txBody>
      </p:sp>
      <p:pic>
        <p:nvPicPr>
          <p:cNvPr id="47112" name="Picture 8"/>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643438" y="2781697"/>
            <a:ext cx="3889375" cy="2917031"/>
          </a:xfrm>
          <a:prstGeom prst="rect">
            <a:avLst/>
          </a:prstGeom>
          <a:noFill/>
          <a:ln w="25400">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47114" name="Picture 10"/>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1086419" y="2781300"/>
            <a:ext cx="2788099" cy="2911475"/>
          </a:xfrm>
          <a:prstGeom prst="rect">
            <a:avLst/>
          </a:prstGeom>
          <a:noFill/>
          <a:ln w="25400">
            <a:solidFill>
              <a:srgbClr val="0000FF"/>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nodeType="clickEffect">
                                  <p:stCondLst>
                                    <p:cond delay="0"/>
                                  </p:stCondLst>
                                  <p:childTnLst>
                                    <p:set>
                                      <p:cBhvr>
                                        <p:cTn id="6" dur="1" fill="hold">
                                          <p:stCondLst>
                                            <p:cond delay="0"/>
                                          </p:stCondLst>
                                        </p:cTn>
                                        <p:tgtEl>
                                          <p:spTgt spid="47114"/>
                                        </p:tgtEl>
                                        <p:attrNameLst>
                                          <p:attrName>style.visibility</p:attrName>
                                        </p:attrNameLst>
                                      </p:cBhvr>
                                      <p:to>
                                        <p:strVal val="visible"/>
                                      </p:to>
                                    </p:set>
                                    <p:animEffect transition="in" filter="barn(inHorizontal)">
                                      <p:cBhvr>
                                        <p:cTn id="7" dur="500"/>
                                        <p:tgtEl>
                                          <p:spTgt spid="471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6" fill="hold" nodeType="clickEffect">
                                  <p:stCondLst>
                                    <p:cond delay="0"/>
                                  </p:stCondLst>
                                  <p:childTnLst>
                                    <p:set>
                                      <p:cBhvr>
                                        <p:cTn id="11" dur="1" fill="hold">
                                          <p:stCondLst>
                                            <p:cond delay="0"/>
                                          </p:stCondLst>
                                        </p:cTn>
                                        <p:tgtEl>
                                          <p:spTgt spid="47112"/>
                                        </p:tgtEl>
                                        <p:attrNameLst>
                                          <p:attrName>style.visibility</p:attrName>
                                        </p:attrNameLst>
                                      </p:cBhvr>
                                      <p:to>
                                        <p:strVal val="visible"/>
                                      </p:to>
                                    </p:set>
                                    <p:animEffect transition="in" filter="barn(inHorizontal)">
                                      <p:cBhvr>
                                        <p:cTn id="12" dur="500"/>
                                        <p:tgtEl>
                                          <p:spTgt spid="47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top_gre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5913"/>
            <a:ext cx="9144000" cy="165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3"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4663" y="6165850"/>
            <a:ext cx="17272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Text Box 4"/>
          <p:cNvSpPr txBox="1">
            <a:spLocks noChangeArrowheads="1"/>
          </p:cNvSpPr>
          <p:nvPr/>
        </p:nvSpPr>
        <p:spPr bwMode="auto">
          <a:xfrm>
            <a:off x="0" y="6340475"/>
            <a:ext cx="406717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l-GR" altLang="el-GR" sz="1400" b="1">
                <a:solidFill>
                  <a:srgbClr val="E7167E"/>
                </a:solidFill>
              </a:rPr>
              <a:t>ΠΑΠΑΔΗΜΗΤΡΙΟΥ-ΔΟΔΟΥΤΖΗ ΕΛΕΥΘΕΡΙΑ</a:t>
            </a:r>
            <a:endParaRPr lang="en-US" altLang="el-GR" sz="1400" b="1">
              <a:solidFill>
                <a:srgbClr val="E7167E"/>
              </a:solidFill>
            </a:endParaRPr>
          </a:p>
          <a:p>
            <a:pPr eaLnBrk="1" hangingPunct="1">
              <a:spcBef>
                <a:spcPct val="0"/>
              </a:spcBef>
              <a:buFontTx/>
              <a:buNone/>
            </a:pPr>
            <a:r>
              <a:rPr lang="el-GR" altLang="el-GR" sz="1400" b="1">
                <a:solidFill>
                  <a:srgbClr val="E7167E"/>
                </a:solidFill>
              </a:rPr>
              <a:t>ΕΚΠΑΙΔΕΥΤΙΚΟΣ - ΜΟΥΣΙΚΟΣ</a:t>
            </a:r>
            <a:endParaRPr lang="el-GR" altLang="el-GR" sz="1400">
              <a:solidFill>
                <a:srgbClr val="E7167E"/>
              </a:solidFill>
            </a:endParaRPr>
          </a:p>
        </p:txBody>
      </p:sp>
      <p:sp>
        <p:nvSpPr>
          <p:cNvPr id="8197" name="Text Box 5"/>
          <p:cNvSpPr txBox="1">
            <a:spLocks noChangeArrowheads="1"/>
          </p:cNvSpPr>
          <p:nvPr/>
        </p:nvSpPr>
        <p:spPr bwMode="auto">
          <a:xfrm>
            <a:off x="6367463" y="6437313"/>
            <a:ext cx="26241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l-GR" altLang="el-GR" sz="1400" b="1">
                <a:solidFill>
                  <a:srgbClr val="E7167E"/>
                </a:solidFill>
              </a:rPr>
              <a:t>ΤΑΞΗ Α’2  2</a:t>
            </a:r>
            <a:r>
              <a:rPr lang="el-GR" altLang="el-GR" sz="1400" b="1" baseline="30000">
                <a:solidFill>
                  <a:srgbClr val="E7167E"/>
                </a:solidFill>
              </a:rPr>
              <a:t>Ο</a:t>
            </a:r>
            <a:r>
              <a:rPr lang="el-GR" altLang="el-GR" sz="1400" b="1">
                <a:solidFill>
                  <a:srgbClr val="E7167E"/>
                </a:solidFill>
              </a:rPr>
              <a:t> Δ .Σ ΤΡΙΛΟΦΟΥ</a:t>
            </a:r>
            <a:endParaRPr lang="el-GR" altLang="el-GR" sz="1400">
              <a:solidFill>
                <a:srgbClr val="E7167E"/>
              </a:solidFill>
            </a:endParaRPr>
          </a:p>
        </p:txBody>
      </p:sp>
      <p:sp>
        <p:nvSpPr>
          <p:cNvPr id="8198" name="Rectangle 6"/>
          <p:cNvSpPr>
            <a:spLocks noGrp="1" noChangeArrowheads="1"/>
          </p:cNvSpPr>
          <p:nvPr>
            <p:ph type="body" idx="1"/>
          </p:nvPr>
        </p:nvSpPr>
        <p:spPr/>
        <p:txBody>
          <a:bodyPr/>
          <a:lstStyle/>
          <a:p>
            <a:pPr algn="just" eaLnBrk="1" hangingPunct="1">
              <a:lnSpc>
                <a:spcPct val="110000"/>
              </a:lnSpc>
            </a:pPr>
            <a:r>
              <a:rPr lang="el-GR" altLang="el-GR" sz="1800" b="1" u="sng" smtClean="0">
                <a:solidFill>
                  <a:schemeClr val="bg1"/>
                </a:solidFill>
              </a:rPr>
              <a:t>Συνθέτοντας μουσικά το παραμύθι:</a:t>
            </a:r>
            <a:r>
              <a:rPr lang="el-GR" altLang="el-GR" sz="1800" smtClean="0"/>
              <a:t> </a:t>
            </a:r>
            <a:r>
              <a:rPr lang="el-GR" altLang="el-GR" sz="1800" smtClean="0">
                <a:solidFill>
                  <a:srgbClr val="00588F"/>
                </a:solidFill>
              </a:rPr>
              <a:t>Συμμετέχουν όλα τα παιδιά της τάξης καθισμένα κυκλικά στη γωνιά της συζήτησης που έχει οριστεί. Αφού ακούσουν το παραμύθι, σχολιάζουν τους ήχους που μπορούν να αντιπροσωπεύουν τους ήρωες του παραμυθιού. Τα υλικά που θα χρειαστούν είναι αυτοσχέδια μουσικά όργανα ή και ηχογραφημένοι ήχοι. Συζητούν για τα χαρακτηριστικά γνωρίσματα και τους χαρακτήρες των ηρώων, τις συνθήκες της φωτιάς, του ναυάγιου και επιλέγουν την ηχητική πηγή που θα χρησιμοποιήσουν για να παράγουν τον κάθε ήχο π.</a:t>
            </a:r>
            <a:r>
              <a:rPr lang="en-US" altLang="el-GR" sz="1800" smtClean="0">
                <a:solidFill>
                  <a:srgbClr val="00588F"/>
                </a:solidFill>
              </a:rPr>
              <a:t> </a:t>
            </a:r>
            <a:r>
              <a:rPr lang="el-GR" altLang="el-GR" sz="1800" smtClean="0">
                <a:solidFill>
                  <a:srgbClr val="00588F"/>
                </a:solidFill>
              </a:rPr>
              <a:t>χ αναπαριστούν τους ανέμους ή το τιτίβισμα των πουλιών φυσώντας μια σφυρίχτρα, με τις μαράκες αναπαριστούν την μαϊμού που πηδά από δέντρο σε δέντρο, με το ταμπουρίνο τα βαριά βήματα του ελέφαντα κ.</a:t>
            </a:r>
            <a:r>
              <a:rPr lang="en-US" altLang="el-GR" sz="1800" smtClean="0">
                <a:solidFill>
                  <a:srgbClr val="00588F"/>
                </a:solidFill>
              </a:rPr>
              <a:t> </a:t>
            </a:r>
            <a:r>
              <a:rPr lang="el-GR" altLang="el-GR" sz="1800" smtClean="0">
                <a:solidFill>
                  <a:srgbClr val="00588F"/>
                </a:solidFill>
              </a:rPr>
              <a:t>λ.</a:t>
            </a:r>
            <a:r>
              <a:rPr lang="en-US" altLang="el-GR" sz="1800" smtClean="0">
                <a:solidFill>
                  <a:srgbClr val="00588F"/>
                </a:solidFill>
              </a:rPr>
              <a:t> </a:t>
            </a:r>
            <a:r>
              <a:rPr lang="el-GR" altLang="el-GR" sz="1800" smtClean="0">
                <a:solidFill>
                  <a:srgbClr val="00588F"/>
                </a:solidFill>
              </a:rPr>
              <a:t>π. Ο/Η εκπαιδευτικός επαναλαμβάνει την ιστορία και τα παιδιά εκτελούν τον ήχο που επέλεξαν για καθετί, σταματώντας την αφήγηση στο σημείο που παρεμβάλλεται ο κάθε ήχος ή σαν μουσική υπόκρουση.</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top_gre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5913"/>
            <a:ext cx="9144000" cy="165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3"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4663" y="6165850"/>
            <a:ext cx="17272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Text Box 4"/>
          <p:cNvSpPr txBox="1">
            <a:spLocks noChangeArrowheads="1"/>
          </p:cNvSpPr>
          <p:nvPr/>
        </p:nvSpPr>
        <p:spPr bwMode="auto">
          <a:xfrm>
            <a:off x="0" y="6340475"/>
            <a:ext cx="406717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l-GR" altLang="el-GR" sz="1400" b="1">
                <a:solidFill>
                  <a:srgbClr val="E7167E"/>
                </a:solidFill>
              </a:rPr>
              <a:t>ΠΑΠΑΔΗΜΗΤΡΙΟΥ-ΔΟΔΟΥΤΖΗ ΕΛΕΥΘΕΡΙΑ</a:t>
            </a:r>
            <a:endParaRPr lang="en-US" altLang="el-GR" sz="1400" b="1">
              <a:solidFill>
                <a:srgbClr val="E7167E"/>
              </a:solidFill>
            </a:endParaRPr>
          </a:p>
          <a:p>
            <a:pPr eaLnBrk="1" hangingPunct="1">
              <a:spcBef>
                <a:spcPct val="0"/>
              </a:spcBef>
              <a:buFontTx/>
              <a:buNone/>
            </a:pPr>
            <a:r>
              <a:rPr lang="el-GR" altLang="el-GR" sz="1400" b="1">
                <a:solidFill>
                  <a:srgbClr val="E7167E"/>
                </a:solidFill>
              </a:rPr>
              <a:t>ΕΚΠΑΙΔΕΥΤΙΚΟΣ - ΜΟΥΣΙΚΟΣ</a:t>
            </a:r>
            <a:endParaRPr lang="el-GR" altLang="el-GR" sz="1400">
              <a:solidFill>
                <a:srgbClr val="E7167E"/>
              </a:solidFill>
            </a:endParaRPr>
          </a:p>
        </p:txBody>
      </p:sp>
      <p:sp>
        <p:nvSpPr>
          <p:cNvPr id="9221" name="Text Box 5"/>
          <p:cNvSpPr txBox="1">
            <a:spLocks noChangeArrowheads="1"/>
          </p:cNvSpPr>
          <p:nvPr/>
        </p:nvSpPr>
        <p:spPr bwMode="auto">
          <a:xfrm>
            <a:off x="6367463" y="6437313"/>
            <a:ext cx="27146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l-GR" altLang="el-GR" sz="1400" b="1">
                <a:solidFill>
                  <a:srgbClr val="E7167E"/>
                </a:solidFill>
              </a:rPr>
              <a:t>ΤΑΞΗ Α’ 2   2</a:t>
            </a:r>
            <a:r>
              <a:rPr lang="el-GR" altLang="el-GR" sz="1400" b="1" baseline="30000">
                <a:solidFill>
                  <a:srgbClr val="E7167E"/>
                </a:solidFill>
              </a:rPr>
              <a:t>Ο</a:t>
            </a:r>
            <a:r>
              <a:rPr lang="el-GR" altLang="el-GR" sz="1400" b="1">
                <a:solidFill>
                  <a:srgbClr val="E7167E"/>
                </a:solidFill>
              </a:rPr>
              <a:t> Δ .Σ ΤΡΙΛΟΦΟΥ</a:t>
            </a:r>
            <a:endParaRPr lang="el-GR" altLang="el-GR" sz="1400">
              <a:solidFill>
                <a:srgbClr val="E7167E"/>
              </a:solidFill>
            </a:endParaRPr>
          </a:p>
        </p:txBody>
      </p:sp>
      <p:sp>
        <p:nvSpPr>
          <p:cNvPr id="9222" name="Rectangle 6"/>
          <p:cNvSpPr>
            <a:spLocks noGrp="1" noChangeArrowheads="1"/>
          </p:cNvSpPr>
          <p:nvPr>
            <p:ph type="body" idx="1"/>
          </p:nvPr>
        </p:nvSpPr>
        <p:spPr>
          <a:xfrm>
            <a:off x="468313" y="1557338"/>
            <a:ext cx="8229600" cy="576262"/>
          </a:xfrm>
        </p:spPr>
        <p:txBody>
          <a:bodyPr/>
          <a:lstStyle/>
          <a:p>
            <a:pPr algn="ctr" eaLnBrk="1" hangingPunct="1">
              <a:buFontTx/>
              <a:buNone/>
            </a:pPr>
            <a:r>
              <a:rPr lang="el-GR" altLang="el-GR" sz="2500" b="1" smtClean="0">
                <a:solidFill>
                  <a:srgbClr val="E7167E"/>
                </a:solidFill>
              </a:rPr>
              <a:t>ΧΡΗΣΗ ΜΟΥΣΙΚΩΝ ΟΡΓΑΝΩΝ ΣΤΗΝ ΑΦΗΓΗΣΗ</a:t>
            </a:r>
          </a:p>
        </p:txBody>
      </p:sp>
      <p:pic>
        <p:nvPicPr>
          <p:cNvPr id="48137" name="Picture 9"/>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395288" y="2277269"/>
            <a:ext cx="4032250" cy="3024187"/>
          </a:xfrm>
          <a:prstGeom prst="rect">
            <a:avLst/>
          </a:prstGeom>
          <a:noFill/>
          <a:ln w="25400">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10" name="9 - Εικόνα" descr="metalofono.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2276475"/>
            <a:ext cx="4032250" cy="3024188"/>
          </a:xfrm>
          <a:prstGeom prst="rect">
            <a:avLst/>
          </a:prstGeom>
          <a:noFill/>
          <a:ln w="254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48137"/>
                                        </p:tgtEl>
                                        <p:attrNameLst>
                                          <p:attrName>style.visibility</p:attrName>
                                        </p:attrNameLst>
                                      </p:cBhvr>
                                      <p:to>
                                        <p:strVal val="visible"/>
                                      </p:to>
                                    </p:set>
                                    <p:animEffect transition="in" filter="wheel(4)">
                                      <p:cBhvr>
                                        <p:cTn id="7" dur="2000"/>
                                        <p:tgtEl>
                                          <p:spTgt spid="4813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heel(4)">
                                      <p:cBhvr>
                                        <p:cTn id="1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top_gre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15913"/>
            <a:ext cx="9144000" cy="165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3" desc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4663" y="6165850"/>
            <a:ext cx="17272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Text Box 4"/>
          <p:cNvSpPr txBox="1">
            <a:spLocks noChangeArrowheads="1"/>
          </p:cNvSpPr>
          <p:nvPr/>
        </p:nvSpPr>
        <p:spPr bwMode="auto">
          <a:xfrm>
            <a:off x="0" y="6340475"/>
            <a:ext cx="406717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l-GR" altLang="el-GR" sz="1400" b="1">
                <a:solidFill>
                  <a:srgbClr val="E7167E"/>
                </a:solidFill>
              </a:rPr>
              <a:t>ΠΑΠΑΔΗΜΗΤΡΙΟΥ-ΔΟΔΟΥΤΖΗ ΕΛΕΥΘΕΡΙΑ</a:t>
            </a:r>
            <a:endParaRPr lang="en-US" altLang="el-GR" sz="1400" b="1">
              <a:solidFill>
                <a:srgbClr val="E7167E"/>
              </a:solidFill>
            </a:endParaRPr>
          </a:p>
          <a:p>
            <a:pPr eaLnBrk="1" hangingPunct="1">
              <a:spcBef>
                <a:spcPct val="0"/>
              </a:spcBef>
              <a:buFontTx/>
              <a:buNone/>
            </a:pPr>
            <a:r>
              <a:rPr lang="el-GR" altLang="el-GR" sz="1400" b="1">
                <a:solidFill>
                  <a:srgbClr val="E7167E"/>
                </a:solidFill>
              </a:rPr>
              <a:t>ΕΚΠΑΙΔΕΥΤΙΚΟΣ - ΜΟΥΣΙΚΟΣ</a:t>
            </a:r>
            <a:endParaRPr lang="el-GR" altLang="el-GR" sz="1400">
              <a:solidFill>
                <a:srgbClr val="E7167E"/>
              </a:solidFill>
            </a:endParaRPr>
          </a:p>
        </p:txBody>
      </p:sp>
      <p:sp>
        <p:nvSpPr>
          <p:cNvPr id="10245" name="Text Box 5"/>
          <p:cNvSpPr txBox="1">
            <a:spLocks noChangeArrowheads="1"/>
          </p:cNvSpPr>
          <p:nvPr/>
        </p:nvSpPr>
        <p:spPr bwMode="auto">
          <a:xfrm>
            <a:off x="6367463" y="6437313"/>
            <a:ext cx="27146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l-GR" altLang="el-GR" sz="1400" b="1">
                <a:solidFill>
                  <a:srgbClr val="E7167E"/>
                </a:solidFill>
              </a:rPr>
              <a:t>ΤΑΞΗ Α’ 2   2</a:t>
            </a:r>
            <a:r>
              <a:rPr lang="el-GR" altLang="el-GR" sz="1400" b="1" baseline="30000">
                <a:solidFill>
                  <a:srgbClr val="E7167E"/>
                </a:solidFill>
              </a:rPr>
              <a:t>Ο</a:t>
            </a:r>
            <a:r>
              <a:rPr lang="el-GR" altLang="el-GR" sz="1400" b="1">
                <a:solidFill>
                  <a:srgbClr val="E7167E"/>
                </a:solidFill>
              </a:rPr>
              <a:t> Δ .Σ ΤΡΙΛΟΦΟΥ</a:t>
            </a:r>
            <a:endParaRPr lang="el-GR" altLang="el-GR" sz="1400">
              <a:solidFill>
                <a:srgbClr val="E7167E"/>
              </a:solidFill>
            </a:endParaRPr>
          </a:p>
        </p:txBody>
      </p:sp>
      <p:sp>
        <p:nvSpPr>
          <p:cNvPr id="10246" name="Rectangle 6"/>
          <p:cNvSpPr>
            <a:spLocks noGrp="1" noChangeArrowheads="1"/>
          </p:cNvSpPr>
          <p:nvPr>
            <p:ph type="body" idx="1"/>
          </p:nvPr>
        </p:nvSpPr>
        <p:spPr>
          <a:xfrm>
            <a:off x="468313" y="1557338"/>
            <a:ext cx="8229600" cy="576262"/>
          </a:xfrm>
        </p:spPr>
        <p:txBody>
          <a:bodyPr/>
          <a:lstStyle/>
          <a:p>
            <a:pPr algn="ctr" eaLnBrk="1" hangingPunct="1">
              <a:buFontTx/>
              <a:buNone/>
            </a:pPr>
            <a:r>
              <a:rPr lang="el-GR" altLang="el-GR" sz="2500" b="1" smtClean="0">
                <a:solidFill>
                  <a:srgbClr val="E7167E"/>
                </a:solidFill>
              </a:rPr>
              <a:t>ΚΑΤΑΣΚΕΥΗ ΑΥΤΟΣΧΕΔΙΩΝ ΜΟΥΣΙΚΩΝ ΟΡΓΑΝΩΝ</a:t>
            </a:r>
          </a:p>
        </p:txBody>
      </p:sp>
      <p:pic>
        <p:nvPicPr>
          <p:cNvPr id="48137"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8525" y="2276475"/>
            <a:ext cx="3025775" cy="3025775"/>
          </a:xfrm>
          <a:prstGeom prst="rect">
            <a:avLst/>
          </a:prstGeom>
          <a:noFill/>
          <a:ln w="25400">
            <a:solidFill>
              <a:srgbClr val="0000FF"/>
            </a:solidFill>
            <a:miter lim="800000"/>
            <a:headEnd/>
            <a:tailEnd/>
          </a:ln>
          <a:extLst>
            <a:ext uri="{909E8E84-426E-40DD-AFC4-6F175D3DCCD1}">
              <a14:hiddenFill xmlns:a14="http://schemas.microsoft.com/office/drawing/2010/main">
                <a:solidFill>
                  <a:srgbClr val="FFFFFF"/>
                </a:solidFill>
              </a14:hiddenFill>
            </a:ext>
          </a:extLst>
        </p:spPr>
      </p:pic>
      <p:pic>
        <p:nvPicPr>
          <p:cNvPr id="10" name="9 - Εικόνα"/>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133975" y="2257425"/>
            <a:ext cx="2400300" cy="1350963"/>
          </a:xfrm>
          <a:prstGeom prst="rect">
            <a:avLst/>
          </a:prstGeom>
          <a:noFill/>
          <a:ln w="254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pic>
        <p:nvPicPr>
          <p:cNvPr id="9" name="9 - Εικόνα"/>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592763" y="3951288"/>
            <a:ext cx="1549400" cy="2149475"/>
          </a:xfrm>
          <a:prstGeom prst="rect">
            <a:avLst/>
          </a:prstGeom>
          <a:noFill/>
          <a:ln w="25400">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childTnLst>
                                    <p:set>
                                      <p:cBhvr>
                                        <p:cTn id="6" dur="1" fill="hold">
                                          <p:stCondLst>
                                            <p:cond delay="0"/>
                                          </p:stCondLst>
                                        </p:cTn>
                                        <p:tgtEl>
                                          <p:spTgt spid="48137"/>
                                        </p:tgtEl>
                                        <p:attrNameLst>
                                          <p:attrName>style.visibility</p:attrName>
                                        </p:attrNameLst>
                                      </p:cBhvr>
                                      <p:to>
                                        <p:strVal val="visible"/>
                                      </p:to>
                                    </p:set>
                                    <p:animEffect transition="in" filter="wheel(4)">
                                      <p:cBhvr>
                                        <p:cTn id="7" dur="2000"/>
                                        <p:tgtEl>
                                          <p:spTgt spid="4813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heel(4)">
                                      <p:cBhvr>
                                        <p:cTn id="12" dur="2000"/>
                                        <p:tgtEl>
                                          <p:spTgt spid="1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1" presetClass="entr" presetSubtype="4"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heel(4)">
                                      <p:cBhvr>
                                        <p:cTn id="1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Προεπιλεγμένη σχεδίαση">
  <a:themeElements>
    <a:clrScheme name="Προεπιλεγμένη σχεδίαση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Προεπιλεγμένη σχεδίαση">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Προεπιλεγμένη σχεδίαση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Προεπιλεγμένη σχεδίαση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Προεπιλεγμένη σχεδίαση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Προεπιλεγμένη σχεδίαση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Προεπιλεγμένη σχεδίαση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Προεπιλεγμένη σχεδίαση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Προεπιλεγμένη σχεδίαση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Προεπιλεγμένη σχεδίαση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Προεπιλεγμένη σχεδίαση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Προεπιλεγμένη σχεδίαση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Προεπιλεγμένη σχεδίαση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Προεπιλεγμένη σχεδίαση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1843</TotalTime>
  <Words>2076</Words>
  <Application>Microsoft Office PowerPoint</Application>
  <PresentationFormat>Προβολή στην οθόνη (4:3)</PresentationFormat>
  <Paragraphs>298</Paragraphs>
  <Slides>56</Slides>
  <Notes>0</Notes>
  <HiddenSlides>0</HiddenSlides>
  <MMClips>0</MMClips>
  <ScaleCrop>false</ScaleCrop>
  <HeadingPairs>
    <vt:vector size="6" baseType="variant">
      <vt:variant>
        <vt:lpstr>Γραμματοσειρές που χρησιμοποιούνται</vt:lpstr>
      </vt:variant>
      <vt:variant>
        <vt:i4>2</vt:i4>
      </vt:variant>
      <vt:variant>
        <vt:lpstr>Θέμα</vt:lpstr>
      </vt:variant>
      <vt:variant>
        <vt:i4>1</vt:i4>
      </vt:variant>
      <vt:variant>
        <vt:lpstr>Τίτλοι διαφανειών</vt:lpstr>
      </vt:variant>
      <vt:variant>
        <vt:i4>56</vt:i4>
      </vt:variant>
    </vt:vector>
  </HeadingPairs>
  <TitlesOfParts>
    <vt:vector size="59" baseType="lpstr">
      <vt:lpstr>Arial</vt:lpstr>
      <vt:lpstr>Calibri</vt:lpstr>
      <vt:lpstr>Προεπιλεγμένη σχεδίαση</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Ε. ΘΕΑΤΡΙΚΟ ΠΑΙΧΝΙΔΙ - ΔΡΑΜΑΤΟΠΟΙΗΣΗ  ΠΑΝΤΟΜΙΜΑ </vt:lpstr>
      <vt:lpstr>Βιωματικές ασκήσεις και παιχνίδια  προετοιμασίας για τη δραματοποίηση του παραμυθιού</vt:lpstr>
      <vt:lpstr>Παρουσίαση του PowerPoint</vt:lpstr>
      <vt:lpstr>Παρουσίαση του PowerPoint</vt:lpstr>
      <vt:lpstr>Παρουσίαση του PowerPoint</vt:lpstr>
      <vt:lpstr>ΣΤ. ΜΟΥΣΙΚΟΚΙΝΗΤΙΚΗ ΑΓΩΓΗ</vt:lpstr>
      <vt:lpstr>Παρουσίαση του PowerPoint</vt:lpstr>
      <vt:lpstr>Παρουσίαση του PowerPoint</vt:lpstr>
      <vt:lpstr>Παρουσίαση του PowerPoint</vt:lpstr>
      <vt:lpstr>Ζ. ΕΙΚΑΣΤΙΚΑ</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dc:creator>
  <cp:lastModifiedBy>Eleftheria Papadimitriou</cp:lastModifiedBy>
  <cp:revision>247</cp:revision>
  <dcterms:created xsi:type="dcterms:W3CDTF">2013-03-18T16:34:05Z</dcterms:created>
  <dcterms:modified xsi:type="dcterms:W3CDTF">2021-06-03T14:34:52Z</dcterms:modified>
</cp:coreProperties>
</file>