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71" r:id="rId9"/>
    <p:sldId id="266" r:id="rId10"/>
    <p:sldId id="264" r:id="rId11"/>
    <p:sldId id="268" r:id="rId12"/>
    <p:sldId id="269" r:id="rId13"/>
    <p:sldId id="273" r:id="rId14"/>
    <p:sldId id="275" r:id="rId15"/>
    <p:sldId id="276" r:id="rId16"/>
    <p:sldId id="297" r:id="rId17"/>
    <p:sldId id="280" r:id="rId18"/>
    <p:sldId id="298" r:id="rId19"/>
    <p:sldId id="279" r:id="rId20"/>
    <p:sldId id="284" r:id="rId21"/>
    <p:sldId id="285" r:id="rId22"/>
    <p:sldId id="286" r:id="rId23"/>
    <p:sldId id="288" r:id="rId24"/>
    <p:sldId id="289" r:id="rId25"/>
    <p:sldId id="291" r:id="rId26"/>
    <p:sldId id="293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CC0066"/>
    <a:srgbClr val="0033C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4EBDA-4564-4306-9854-453A7CC1A50F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A395C-7F01-4C7E-BAAE-31A389E257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80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Αναφέρουμε το </a:t>
            </a:r>
            <a:r>
              <a:rPr lang="el-GR" sz="1200" b="1" dirty="0" smtClean="0"/>
              <a:t>διάλογο</a:t>
            </a:r>
            <a:r>
              <a:rPr lang="el-GR" sz="1200" dirty="0" smtClean="0"/>
              <a:t>. 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. Μαθα</a:t>
            </a:r>
            <a:r>
              <a:rPr lang="en-US" sz="1200" dirty="0" err="1" smtClean="0"/>
              <a:t>ίνουμε</a:t>
            </a:r>
            <a:r>
              <a:rPr lang="en-US" sz="1200" dirty="0" smtClean="0"/>
              <a:t> π</a:t>
            </a:r>
            <a:r>
              <a:rPr lang="en-US" sz="1200" dirty="0" err="1" smtClean="0"/>
              <a:t>οιος</a:t>
            </a:r>
            <a:r>
              <a:rPr lang="en-US" sz="1200" dirty="0" smtClean="0"/>
              <a:t> </a:t>
            </a:r>
            <a:r>
              <a:rPr lang="en-US" sz="1200" dirty="0" err="1" smtClean="0"/>
              <a:t>είν</a:t>
            </a:r>
            <a:r>
              <a:rPr lang="en-US" sz="1200" dirty="0" smtClean="0"/>
              <a:t>αι ο κύριος; Πώς και πού τον αναφέρουν στο κείμενο.</a:t>
            </a:r>
            <a:r>
              <a:rPr lang="el-GR" sz="1200" dirty="0" smtClean="0"/>
              <a:t> Τον υποδυόμαστε.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395C-7F01-4C7E-BAAE-31A389E257BA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356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 μαζί. Επισημαίνουμε τα σημάδια της στίξης και δίνουμε γνωρίσματα</a:t>
            </a:r>
            <a:r>
              <a:rPr lang="el-GR" baseline="0" dirty="0" smtClean="0"/>
              <a:t> και ποιηματάκι για κάθε σημείο.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395C-7F01-4C7E-BAAE-31A389E257BA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759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Τοποθετώ τις εικόνες στον πίνακα και φτιάχνουμε φράσεις με το και.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395C-7F01-4C7E-BAAE-31A389E257BA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19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 ακόμα μια φορά. Εντοπίζουμε τα Κκ.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395C-7F01-4C7E-BAAE-31A389E257BA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955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Χ</a:t>
            </a:r>
            <a:r>
              <a:rPr lang="en-US" dirty="0" err="1" smtClean="0"/>
              <a:t>ρησιμο</a:t>
            </a:r>
            <a:r>
              <a:rPr lang="en-US" dirty="0" smtClean="0"/>
              <a:t>ποιούμε τους φακέλους με τις λέξεις καρότα πεπόνι λάχανο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395C-7F01-4C7E-BAAE-31A389E257BA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293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Παράλληλα ακούμε και το</a:t>
            </a:r>
            <a:r>
              <a:rPr lang="el-GR" baseline="0" dirty="0" smtClean="0"/>
              <a:t> </a:t>
            </a:r>
            <a:r>
              <a:rPr lang="el-GR" dirty="0" smtClean="0"/>
              <a:t>κοκοράκι.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395C-7F01-4C7E-BAAE-31A389E257BA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9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B86-7940-41DB-B1EF-6655E41B5E78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D781-076E-41E9-BE04-0B68D0FBB8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41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B86-7940-41DB-B1EF-6655E41B5E78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D781-076E-41E9-BE04-0B68D0FBB8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0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B86-7940-41DB-B1EF-6655E41B5E78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D781-076E-41E9-BE04-0B68D0FBB8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12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B86-7940-41DB-B1EF-6655E41B5E78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D781-076E-41E9-BE04-0B68D0FBB8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8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B86-7940-41DB-B1EF-6655E41B5E78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D781-076E-41E9-BE04-0B68D0FBB8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08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B86-7940-41DB-B1EF-6655E41B5E78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D781-076E-41E9-BE04-0B68D0FBB8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77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B86-7940-41DB-B1EF-6655E41B5E78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D781-076E-41E9-BE04-0B68D0FBB8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B86-7940-41DB-B1EF-6655E41B5E78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D781-076E-41E9-BE04-0B68D0FBB8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38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B86-7940-41DB-B1EF-6655E41B5E78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D781-076E-41E9-BE04-0B68D0FBB8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7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B86-7940-41DB-B1EF-6655E41B5E78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D781-076E-41E9-BE04-0B68D0FBB8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0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B86-7940-41DB-B1EF-6655E41B5E78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D781-076E-41E9-BE04-0B68D0FBB8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1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F1B86-7940-41DB-B1EF-6655E41B5E78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D781-076E-41E9-BE04-0B68D0FBB8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84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6012160" y="2948744"/>
            <a:ext cx="1864296" cy="124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 ,κ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195736" y="6286872"/>
            <a:ext cx="4740544" cy="3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 smtClean="0">
                <a:solidFill>
                  <a:srgbClr val="FF0000"/>
                </a:solidFill>
                <a:ea typeface="Aka-AcidGR5yearsold" pitchFamily="2" charset="-95"/>
              </a:rPr>
              <a:t>Δασκάλα : Ελευθερία Παπαδημητρίου</a:t>
            </a:r>
            <a:endParaRPr lang="el-GR" sz="20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52"/>
            <a:ext cx="9144000" cy="5999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1" y="1700808"/>
            <a:ext cx="2772308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rgbClr val="FF0000"/>
                </a:solidFill>
              </a:rPr>
              <a:t>Ο ΚΥΡΙΟΣ ΜΕ ΤΟ ΚΑΠΕΛΟ </a:t>
            </a:r>
          </a:p>
          <a:p>
            <a:endParaRPr lang="el-GR" sz="4400" dirty="0" smtClean="0"/>
          </a:p>
          <a:p>
            <a:r>
              <a:rPr lang="el-GR" sz="4400" b="1" dirty="0" smtClean="0">
                <a:solidFill>
                  <a:srgbClr val="0070C0"/>
                </a:solidFill>
              </a:rPr>
              <a:t>      Κ, κ</a:t>
            </a:r>
            <a:endParaRPr lang="el-GR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761" y="0"/>
            <a:ext cx="414525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806841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3" y="260648"/>
            <a:ext cx="1016697" cy="1684329"/>
          </a:xfrm>
          <a:prstGeom prst="rect">
            <a:avLst/>
          </a:prstGeom>
        </p:spPr>
      </p:pic>
      <p:sp>
        <p:nvSpPr>
          <p:cNvPr id="5" name="Rounded Rectangular Callout 14"/>
          <p:cNvSpPr/>
          <p:nvPr/>
        </p:nvSpPr>
        <p:spPr>
          <a:xfrm>
            <a:off x="1547664" y="53020"/>
            <a:ext cx="3312368" cy="1667266"/>
          </a:xfrm>
          <a:prstGeom prst="wedgeRoundRectCallout">
            <a:avLst>
              <a:gd name="adj1" fmla="val -55112"/>
              <a:gd name="adj2" fmla="val 3976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Διαβάζουμε όλοι μαζί!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14"/>
          <p:cNvSpPr/>
          <p:nvPr/>
        </p:nvSpPr>
        <p:spPr>
          <a:xfrm>
            <a:off x="1547664" y="27709"/>
            <a:ext cx="5256584" cy="1667266"/>
          </a:xfrm>
          <a:prstGeom prst="wedgeRoundRectCallout">
            <a:avLst>
              <a:gd name="adj1" fmla="val -55112"/>
              <a:gd name="adj2" fmla="val 3976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εντοπίσουμε όλα τα σημαδάκια της Στίξης.</a:t>
            </a:r>
            <a:endParaRPr lang="en-US" sz="4800" b="1" dirty="0"/>
          </a:p>
        </p:txBody>
      </p:sp>
      <p:sp>
        <p:nvSpPr>
          <p:cNvPr id="7" name="Oval 5"/>
          <p:cNvSpPr/>
          <p:nvPr/>
        </p:nvSpPr>
        <p:spPr>
          <a:xfrm>
            <a:off x="5436096" y="2315344"/>
            <a:ext cx="152400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5"/>
          <p:cNvSpPr/>
          <p:nvPr/>
        </p:nvSpPr>
        <p:spPr>
          <a:xfrm>
            <a:off x="4099756" y="3037415"/>
            <a:ext cx="152400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5"/>
          <p:cNvSpPr/>
          <p:nvPr/>
        </p:nvSpPr>
        <p:spPr>
          <a:xfrm>
            <a:off x="1763688" y="6021288"/>
            <a:ext cx="152400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5"/>
          <p:cNvSpPr/>
          <p:nvPr/>
        </p:nvSpPr>
        <p:spPr>
          <a:xfrm>
            <a:off x="4284979" y="6024558"/>
            <a:ext cx="152400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5"/>
          <p:cNvSpPr/>
          <p:nvPr/>
        </p:nvSpPr>
        <p:spPr>
          <a:xfrm>
            <a:off x="7452320" y="3887835"/>
            <a:ext cx="152400" cy="609600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5"/>
          <p:cNvSpPr/>
          <p:nvPr/>
        </p:nvSpPr>
        <p:spPr>
          <a:xfrm>
            <a:off x="6516216" y="4589125"/>
            <a:ext cx="152400" cy="609600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5"/>
          <p:cNvSpPr/>
          <p:nvPr/>
        </p:nvSpPr>
        <p:spPr>
          <a:xfrm>
            <a:off x="4581395" y="5339680"/>
            <a:ext cx="278637" cy="6096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5"/>
          <p:cNvSpPr/>
          <p:nvPr/>
        </p:nvSpPr>
        <p:spPr>
          <a:xfrm>
            <a:off x="1219944" y="2315344"/>
            <a:ext cx="327720" cy="609600"/>
          </a:xfrm>
          <a:prstGeom prst="ellipse">
            <a:avLst/>
          </a:prstGeom>
          <a:solidFill>
            <a:srgbClr val="7030A0">
              <a:alpha val="40000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5"/>
          <p:cNvSpPr/>
          <p:nvPr/>
        </p:nvSpPr>
        <p:spPr>
          <a:xfrm>
            <a:off x="1188934" y="3092833"/>
            <a:ext cx="327720" cy="609600"/>
          </a:xfrm>
          <a:prstGeom prst="ellipse">
            <a:avLst/>
          </a:prstGeom>
          <a:solidFill>
            <a:srgbClr val="7030A0">
              <a:alpha val="40000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5"/>
          <p:cNvSpPr/>
          <p:nvPr/>
        </p:nvSpPr>
        <p:spPr>
          <a:xfrm>
            <a:off x="1192979" y="3887835"/>
            <a:ext cx="327720" cy="609600"/>
          </a:xfrm>
          <a:prstGeom prst="ellipse">
            <a:avLst/>
          </a:prstGeom>
          <a:solidFill>
            <a:srgbClr val="7030A0">
              <a:alpha val="40000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5"/>
          <p:cNvSpPr/>
          <p:nvPr/>
        </p:nvSpPr>
        <p:spPr>
          <a:xfrm>
            <a:off x="1208484" y="4660033"/>
            <a:ext cx="327720" cy="609600"/>
          </a:xfrm>
          <a:prstGeom prst="ellipse">
            <a:avLst/>
          </a:prstGeom>
          <a:solidFill>
            <a:srgbClr val="7030A0">
              <a:alpha val="40000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5"/>
          <p:cNvSpPr/>
          <p:nvPr/>
        </p:nvSpPr>
        <p:spPr>
          <a:xfrm>
            <a:off x="1219944" y="5339680"/>
            <a:ext cx="327720" cy="609600"/>
          </a:xfrm>
          <a:prstGeom prst="ellipse">
            <a:avLst/>
          </a:prstGeom>
          <a:solidFill>
            <a:srgbClr val="7030A0">
              <a:alpha val="40000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5"/>
          <p:cNvSpPr/>
          <p:nvPr/>
        </p:nvSpPr>
        <p:spPr>
          <a:xfrm>
            <a:off x="1208484" y="6024558"/>
            <a:ext cx="327720" cy="609600"/>
          </a:xfrm>
          <a:prstGeom prst="ellipse">
            <a:avLst/>
          </a:prstGeom>
          <a:solidFill>
            <a:srgbClr val="7030A0">
              <a:alpha val="40000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835696" y="908720"/>
            <a:ext cx="506638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8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και</a:t>
            </a:r>
            <a:endParaRPr lang="el-GR" sz="19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7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86338"/>
            <a:ext cx="1530475" cy="1816163"/>
          </a:xfrm>
          <a:prstGeom prst="rect">
            <a:avLst/>
          </a:prstGeom>
        </p:spPr>
      </p:pic>
      <p:sp>
        <p:nvSpPr>
          <p:cNvPr id="3" name="Rounded Rectangular Callout 14"/>
          <p:cNvSpPr/>
          <p:nvPr/>
        </p:nvSpPr>
        <p:spPr>
          <a:xfrm>
            <a:off x="1756170" y="160787"/>
            <a:ext cx="7367736" cy="1667266"/>
          </a:xfrm>
          <a:prstGeom prst="wedgeRoundRectCallout">
            <a:avLst>
              <a:gd name="adj1" fmla="val -60001"/>
              <a:gd name="adj2" fmla="val 2813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l-GR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ρείτ</a:t>
            </a:r>
            <a:r>
              <a:rPr lang="el-GR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πού γράφει </a:t>
            </a:r>
            <a:r>
              <a:rPr lang="el-GR" sz="6000" b="1" dirty="0" smtClean="0">
                <a:solidFill>
                  <a:schemeClr val="tx1"/>
                </a:solidFill>
              </a:rPr>
              <a:t>και</a:t>
            </a:r>
            <a:r>
              <a:rPr lang="el-GR" sz="4000" b="1" dirty="0" smtClean="0">
                <a:solidFill>
                  <a:schemeClr val="tx1"/>
                </a:solidFill>
              </a:rPr>
              <a:t>.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00211" y="2238174"/>
            <a:ext cx="21414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cap="none" spc="0" dirty="0" smtClean="0">
                <a:ln w="11430"/>
                <a:solidFill>
                  <a:srgbClr val="0070C0"/>
                </a:solidFill>
              </a:rPr>
              <a:t>και</a:t>
            </a:r>
            <a:endParaRPr lang="el-GR" sz="8800" b="1" cap="none" spc="0" dirty="0">
              <a:ln w="11430"/>
              <a:solidFill>
                <a:srgbClr val="0070C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878536" y="4821025"/>
            <a:ext cx="21414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cap="none" spc="0" dirty="0" smtClean="0">
                <a:ln w="11430"/>
                <a:solidFill>
                  <a:srgbClr val="7030A0"/>
                </a:solidFill>
                <a:ea typeface="Aka-AcidGR-Chubby" pitchFamily="2" charset="-95"/>
              </a:rPr>
              <a:t>και</a:t>
            </a:r>
            <a:endParaRPr lang="el-GR" sz="8800" b="1" cap="none" spc="0" dirty="0">
              <a:ln w="11430"/>
              <a:solidFill>
                <a:srgbClr val="7030A0"/>
              </a:solidFill>
              <a:ea typeface="Aka-AcidGR-Chubby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401610" y="4776269"/>
            <a:ext cx="21414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Aka-AcidGR5yearsold" pitchFamily="2" charset="-95"/>
              </a:rPr>
              <a:t>και</a:t>
            </a:r>
            <a:endParaRPr lang="el-GR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Aka-AcidGR5yearsold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9728" y="4776269"/>
            <a:ext cx="214142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C-Hollow" pitchFamily="2" charset="-95"/>
              </a:rPr>
              <a:t>και</a:t>
            </a:r>
            <a:endParaRPr lang="el-GR" sz="88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C-Hollow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021570" y="3169198"/>
            <a:ext cx="21414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cap="none" spc="0" dirty="0" smtClean="0">
                <a:ln w="11430"/>
                <a:ea typeface="Aka-AcidGR-AlmostGothic" pitchFamily="2" charset="-95"/>
              </a:rPr>
              <a:t>και</a:t>
            </a:r>
            <a:endParaRPr lang="el-GR" sz="8800" b="1" cap="none" spc="0" dirty="0">
              <a:ln w="11430"/>
              <a:ea typeface="Aka-AcidGR-AlmostGothic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756170" y="-171400"/>
            <a:ext cx="21752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cap="none" spc="0" dirty="0" err="1" smtClean="0">
                <a:ln w="11430"/>
                <a:solidFill>
                  <a:srgbClr val="0070C0"/>
                </a:solidFill>
              </a:rPr>
              <a:t>ακι</a:t>
            </a:r>
            <a:endParaRPr lang="el-GR" sz="8800" b="1" cap="none" spc="0" dirty="0">
              <a:ln w="11430"/>
              <a:solidFill>
                <a:srgbClr val="0070C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354747" y="3890001"/>
            <a:ext cx="21723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cap="none" spc="0" dirty="0" smtClean="0">
                <a:ln w="11430"/>
                <a:solidFill>
                  <a:srgbClr val="7030A0"/>
                </a:solidFill>
                <a:ea typeface="Aka-AcidGR-Chubby" pitchFamily="2" charset="-95"/>
              </a:rPr>
              <a:t>ναι</a:t>
            </a:r>
            <a:endParaRPr lang="el-GR" sz="8800" b="1" cap="none" spc="0" dirty="0">
              <a:ln w="11430"/>
              <a:solidFill>
                <a:srgbClr val="7030A0"/>
              </a:solidFill>
              <a:ea typeface="Aka-AcidGR-Chubby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563828" y="139207"/>
            <a:ext cx="218681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Aka-AcidGR5yearsold" pitchFamily="2" charset="-95"/>
              </a:rPr>
              <a:t>αικ</a:t>
            </a:r>
            <a:endParaRPr lang="el-GR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Aka-AcidGR5yearsold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6630950" y="1362616"/>
            <a:ext cx="21414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cap="none" spc="0" dirty="0" smtClean="0">
                <a:ln w="11430"/>
                <a:solidFill>
                  <a:srgbClr val="00B050"/>
                </a:solidFill>
                <a:ea typeface="AC-Hollow" pitchFamily="2" charset="-95"/>
              </a:rPr>
              <a:t>και</a:t>
            </a:r>
            <a:endParaRPr lang="el-GR" sz="8800" b="1" cap="none" spc="0" dirty="0">
              <a:ln w="11430"/>
              <a:solidFill>
                <a:srgbClr val="00B050"/>
              </a:solidFill>
              <a:ea typeface="AC-Hollow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2949062" y="1367700"/>
            <a:ext cx="21414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cap="none" spc="0" dirty="0" err="1" smtClean="0">
                <a:ln w="11430"/>
                <a:ea typeface="Aka-AcidGR-AlmostGothic" pitchFamily="2" charset="-95"/>
              </a:rPr>
              <a:t>ικα</a:t>
            </a:r>
            <a:endParaRPr lang="el-GR" sz="8800" b="1" cap="none" spc="0" dirty="0">
              <a:ln w="11430"/>
              <a:ea typeface="Aka-AcidGR-AlmostGothic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7283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829" y="116632"/>
            <a:ext cx="44902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8840"/>
            <a:ext cx="806841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4" y="0"/>
            <a:ext cx="1057076" cy="1916832"/>
          </a:xfrm>
          <a:prstGeom prst="rect">
            <a:avLst/>
          </a:prstGeom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1835695" y="107331"/>
            <a:ext cx="5056239" cy="1809501"/>
          </a:xfrm>
          <a:prstGeom prst="wedgeRoundRectCallout">
            <a:avLst>
              <a:gd name="adj1" fmla="val -58929"/>
              <a:gd name="adj2" fmla="val 168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βρούμε όλα τα Κ κ στο κείμενό </a:t>
            </a:r>
            <a:r>
              <a:rPr lang="el-GR" sz="4400" dirty="0" smtClean="0">
                <a:solidFill>
                  <a:schemeClr val="tx1"/>
                </a:solidFill>
              </a:rPr>
              <a:t>μας</a:t>
            </a:r>
            <a:r>
              <a:rPr lang="el-G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5"/>
          <p:cNvSpPr/>
          <p:nvPr/>
        </p:nvSpPr>
        <p:spPr>
          <a:xfrm>
            <a:off x="2411760" y="2204864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5"/>
          <p:cNvSpPr/>
          <p:nvPr/>
        </p:nvSpPr>
        <p:spPr>
          <a:xfrm>
            <a:off x="4563616" y="2204864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5"/>
          <p:cNvSpPr/>
          <p:nvPr/>
        </p:nvSpPr>
        <p:spPr>
          <a:xfrm>
            <a:off x="1471940" y="2966864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5"/>
          <p:cNvSpPr/>
          <p:nvPr/>
        </p:nvSpPr>
        <p:spPr>
          <a:xfrm>
            <a:off x="2246575" y="3717032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5"/>
          <p:cNvSpPr/>
          <p:nvPr/>
        </p:nvSpPr>
        <p:spPr>
          <a:xfrm>
            <a:off x="3563888" y="3633873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5"/>
          <p:cNvSpPr/>
          <p:nvPr/>
        </p:nvSpPr>
        <p:spPr>
          <a:xfrm>
            <a:off x="4860032" y="3719023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5"/>
          <p:cNvSpPr/>
          <p:nvPr/>
        </p:nvSpPr>
        <p:spPr>
          <a:xfrm>
            <a:off x="5292080" y="3663573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5"/>
          <p:cNvSpPr/>
          <p:nvPr/>
        </p:nvSpPr>
        <p:spPr>
          <a:xfrm>
            <a:off x="5474537" y="3693273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5"/>
          <p:cNvSpPr/>
          <p:nvPr/>
        </p:nvSpPr>
        <p:spPr>
          <a:xfrm>
            <a:off x="6743726" y="3734869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5"/>
          <p:cNvSpPr/>
          <p:nvPr/>
        </p:nvSpPr>
        <p:spPr>
          <a:xfrm>
            <a:off x="7232104" y="3693273"/>
            <a:ext cx="148208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5"/>
          <p:cNvSpPr/>
          <p:nvPr/>
        </p:nvSpPr>
        <p:spPr>
          <a:xfrm>
            <a:off x="3509539" y="4509120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5"/>
          <p:cNvSpPr/>
          <p:nvPr/>
        </p:nvSpPr>
        <p:spPr>
          <a:xfrm>
            <a:off x="3995936" y="4497257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5"/>
          <p:cNvSpPr/>
          <p:nvPr/>
        </p:nvSpPr>
        <p:spPr>
          <a:xfrm>
            <a:off x="5724128" y="4475584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5"/>
          <p:cNvSpPr/>
          <p:nvPr/>
        </p:nvSpPr>
        <p:spPr>
          <a:xfrm>
            <a:off x="3995936" y="5229200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5"/>
          <p:cNvSpPr/>
          <p:nvPr/>
        </p:nvSpPr>
        <p:spPr>
          <a:xfrm>
            <a:off x="3449929" y="5915744"/>
            <a:ext cx="296416" cy="609600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55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4"/>
          <p:cNvSpPr/>
          <p:nvPr/>
        </p:nvSpPr>
        <p:spPr>
          <a:xfrm>
            <a:off x="1524000" y="3352800"/>
            <a:ext cx="2209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6"/>
          <p:cNvSpPr/>
          <p:nvPr/>
        </p:nvSpPr>
        <p:spPr>
          <a:xfrm>
            <a:off x="4876800" y="5638800"/>
            <a:ext cx="2667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5029200" y="3352800"/>
            <a:ext cx="2209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26" y="836712"/>
            <a:ext cx="87547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35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6012160" y="2948744"/>
            <a:ext cx="1864296" cy="124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 ,κ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195736" y="6286872"/>
            <a:ext cx="4740544" cy="3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 smtClean="0">
                <a:solidFill>
                  <a:srgbClr val="FF0000"/>
                </a:solidFill>
                <a:ea typeface="Aka-AcidGR5yearsold" pitchFamily="2" charset="-95"/>
              </a:rPr>
              <a:t>Δασκάλα : Ελευθερία Παπαδημητρίου</a:t>
            </a:r>
            <a:endParaRPr lang="el-GR" sz="20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52"/>
            <a:ext cx="9144000" cy="5999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1" y="1700808"/>
            <a:ext cx="2772308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rgbClr val="FF0000"/>
                </a:solidFill>
              </a:rPr>
              <a:t>Ο ΚΥΡΙΟΣ ΜΕ ΤΟ ΚΑΠΕΛΟ </a:t>
            </a:r>
          </a:p>
          <a:p>
            <a:endParaRPr lang="el-GR" sz="4400" dirty="0" smtClean="0"/>
          </a:p>
          <a:p>
            <a:r>
              <a:rPr lang="el-GR" sz="4400" b="1" dirty="0" smtClean="0">
                <a:solidFill>
                  <a:srgbClr val="0070C0"/>
                </a:solidFill>
              </a:rPr>
              <a:t>      Κ, κ</a:t>
            </a:r>
          </a:p>
          <a:p>
            <a:pPr algn="ctr"/>
            <a:r>
              <a:rPr lang="el-GR" sz="2800" b="1" dirty="0" smtClean="0">
                <a:solidFill>
                  <a:srgbClr val="00B050"/>
                </a:solidFill>
              </a:rPr>
              <a:t>Τετράδιο Εργασιών</a:t>
            </a:r>
            <a:endParaRPr lang="el-G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2707" y="1988840"/>
            <a:ext cx="806841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500"/>
            <a:ext cx="1475062" cy="1750406"/>
          </a:xfrm>
          <a:prstGeom prst="rect">
            <a:avLst/>
          </a:prstGeom>
        </p:spPr>
      </p:pic>
      <p:sp>
        <p:nvSpPr>
          <p:cNvPr id="9" name="Επεξήγηση με στρογγυλεμένο παραλληλόγραμμο 8"/>
          <p:cNvSpPr/>
          <p:nvPr/>
        </p:nvSpPr>
        <p:spPr>
          <a:xfrm>
            <a:off x="3275856" y="107331"/>
            <a:ext cx="3616078" cy="1809501"/>
          </a:xfrm>
          <a:prstGeom prst="wedgeRoundRectCallout">
            <a:avLst>
              <a:gd name="adj1" fmla="val 62526"/>
              <a:gd name="adj2" fmla="val 198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</a:rPr>
              <a:t>Διαβάζουμε </a:t>
            </a:r>
            <a:r>
              <a:rPr lang="el-GR" sz="4400" b="1" dirty="0">
                <a:solidFill>
                  <a:schemeClr val="tx1"/>
                </a:solidFill>
              </a:rPr>
              <a:t>!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endParaRPr lang="el-G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70666" y="1980168"/>
            <a:ext cx="12057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κ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287764" y="2052176"/>
            <a:ext cx="1152128" cy="936104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529953" y="1022068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287764" y="3114878"/>
            <a:ext cx="1152128" cy="31775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134531" y="3784471"/>
            <a:ext cx="1161345" cy="28392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283235"/>
            <a:ext cx="1170562" cy="865285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291288" y="1049144"/>
            <a:ext cx="17198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κ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α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576044" y="2257501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506633" y="3147910"/>
            <a:ext cx="846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471048" y="4283235"/>
            <a:ext cx="7473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440658" y="2062336"/>
            <a:ext cx="13032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κ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ι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413841" y="3070448"/>
            <a:ext cx="164852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κ</a:t>
            </a:r>
            <a:r>
              <a:rPr lang="el-GR" sz="115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351765" y="4150568"/>
            <a:ext cx="154933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κ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ε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2914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η κοκκινη κοτουλα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2400"/>
            <a:ext cx="4638735" cy="6172200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Τι είναι αυτό;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814502" y="329321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Ας </a:t>
            </a:r>
            <a:r>
              <a:rPr lang="el-GR" sz="4000" b="1" dirty="0" smtClean="0">
                <a:solidFill>
                  <a:schemeClr val="tx1"/>
                </a:solidFill>
              </a:rPr>
              <a:t>βρούμε</a:t>
            </a:r>
            <a:r>
              <a:rPr lang="el-GR" sz="4000" b="1" dirty="0" smtClean="0">
                <a:solidFill>
                  <a:schemeClr val="tx1"/>
                </a:solidFill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</a:rPr>
              <a:t>αν υπάρχει το γράμμα </a:t>
            </a:r>
            <a:r>
              <a:rPr lang="el-GR" sz="6600" b="1" dirty="0" smtClean="0">
                <a:solidFill>
                  <a:schemeClr val="tx1"/>
                </a:solidFill>
              </a:rPr>
              <a:t>κ</a:t>
            </a:r>
            <a:r>
              <a:rPr lang="el-GR" sz="6000" b="1" dirty="0" smtClean="0">
                <a:solidFill>
                  <a:schemeClr val="tx1"/>
                </a:solidFill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</a:rPr>
              <a:t>στον τίτλο του.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178019" y="663279"/>
            <a:ext cx="360040" cy="96116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1735403" y="663280"/>
            <a:ext cx="197344" cy="9611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14" y="3611263"/>
            <a:ext cx="2310304" cy="3051671"/>
          </a:xfrm>
          <a:prstGeom prst="rect">
            <a:avLst/>
          </a:prstGeom>
        </p:spPr>
      </p:pic>
      <p:sp>
        <p:nvSpPr>
          <p:cNvPr id="9" name="Έλλειψη 8"/>
          <p:cNvSpPr/>
          <p:nvPr/>
        </p:nvSpPr>
        <p:spPr>
          <a:xfrm>
            <a:off x="1921983" y="665271"/>
            <a:ext cx="197344" cy="9611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2756048" y="663279"/>
            <a:ext cx="303784" cy="9611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0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4" y="260648"/>
            <a:ext cx="9112894" cy="64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6" y="0"/>
            <a:ext cx="1190532" cy="1916832"/>
          </a:xfrm>
          <a:prstGeom prst="rect">
            <a:avLst/>
          </a:prstGeom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1835696" y="107331"/>
            <a:ext cx="3600400" cy="1809501"/>
          </a:xfrm>
          <a:prstGeom prst="wedgeRoundRectCallout">
            <a:avLst>
              <a:gd name="adj1" fmla="val -58929"/>
              <a:gd name="adj2" fmla="val 168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002060"/>
                </a:solidFill>
              </a:rPr>
              <a:t>Τι </a:t>
            </a:r>
            <a:r>
              <a:rPr lang="el-GR" sz="3600" b="1" dirty="0" smtClean="0">
                <a:solidFill>
                  <a:srgbClr val="002060"/>
                </a:solidFill>
              </a:rPr>
              <a:t>βλέπεις </a:t>
            </a:r>
            <a:r>
              <a:rPr lang="el-GR" sz="3600" b="1" dirty="0" smtClean="0">
                <a:solidFill>
                  <a:srgbClr val="002060"/>
                </a:solidFill>
              </a:rPr>
              <a:t>στην εικόνα;</a:t>
            </a:r>
            <a:endParaRPr lang="el-G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2154" t="8839" r="40236" b="16463"/>
          <a:stretch/>
        </p:blipFill>
        <p:spPr bwMode="auto">
          <a:xfrm>
            <a:off x="251520" y="620688"/>
            <a:ext cx="45172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Τι είναι αυτό;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868710" y="587627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Ας </a:t>
            </a:r>
            <a:r>
              <a:rPr lang="el-GR" sz="4000" b="1" dirty="0" smtClean="0">
                <a:solidFill>
                  <a:schemeClr val="tx1"/>
                </a:solidFill>
              </a:rPr>
              <a:t>βρού</a:t>
            </a:r>
            <a:r>
              <a:rPr lang="el-GR" sz="4000" b="1" dirty="0" smtClean="0">
                <a:solidFill>
                  <a:schemeClr val="tx1"/>
                </a:solidFill>
              </a:rPr>
              <a:t>με </a:t>
            </a:r>
            <a:r>
              <a:rPr lang="el-GR" sz="4000" b="1" dirty="0" smtClean="0">
                <a:solidFill>
                  <a:schemeClr val="tx1"/>
                </a:solidFill>
              </a:rPr>
              <a:t>αν υπάρχει το γράμμα </a:t>
            </a:r>
            <a:r>
              <a:rPr lang="el-GR" sz="6600" b="1" dirty="0" smtClean="0">
                <a:solidFill>
                  <a:schemeClr val="tx1"/>
                </a:solidFill>
              </a:rPr>
              <a:t>κ</a:t>
            </a:r>
            <a:r>
              <a:rPr lang="el-GR" sz="6000" b="1" dirty="0" smtClean="0">
                <a:solidFill>
                  <a:schemeClr val="tx1"/>
                </a:solidFill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</a:rPr>
              <a:t>στον τίτλο του.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683568" y="836712"/>
            <a:ext cx="504056" cy="96116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1538059" y="2585611"/>
            <a:ext cx="383924" cy="9611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11263"/>
            <a:ext cx="1842054" cy="3051671"/>
          </a:xfrm>
          <a:prstGeom prst="rect">
            <a:avLst/>
          </a:prstGeom>
        </p:spPr>
      </p:pic>
      <p:sp>
        <p:nvSpPr>
          <p:cNvPr id="10" name="Επεξήγηση με στρογγυλεμένο παραλληλόγραμμο 9"/>
          <p:cNvSpPr/>
          <p:nvPr/>
        </p:nvSpPr>
        <p:spPr>
          <a:xfrm>
            <a:off x="4692474" y="587627"/>
            <a:ext cx="4508928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Πού θα βρεθούμε αν ακολουθήσουμε αυτή την πινακίδα;</a:t>
            </a:r>
            <a:endParaRPr lang="el-GR" sz="4000" b="1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8"/>
            <a:ext cx="6371666" cy="6142056"/>
          </a:xfrm>
          <a:prstGeom prst="rect">
            <a:avLst/>
          </a:prstGeom>
        </p:spPr>
      </p:pic>
      <p:cxnSp>
        <p:nvCxnSpPr>
          <p:cNvPr id="13" name="Ευθύγραμμο βέλος σύνδεσης 12"/>
          <p:cNvCxnSpPr>
            <a:endCxn id="14" idx="7"/>
          </p:cNvCxnSpPr>
          <p:nvPr/>
        </p:nvCxnSpPr>
        <p:spPr>
          <a:xfrm flipH="1">
            <a:off x="1822156" y="1134791"/>
            <a:ext cx="795988" cy="3032437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1527031" y="4149080"/>
            <a:ext cx="345761" cy="123922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Ευθύγραμμο βέλος σύνδεσης 14"/>
          <p:cNvCxnSpPr>
            <a:endCxn id="17" idx="7"/>
          </p:cNvCxnSpPr>
          <p:nvPr/>
        </p:nvCxnSpPr>
        <p:spPr>
          <a:xfrm flipH="1">
            <a:off x="2165113" y="1116923"/>
            <a:ext cx="561043" cy="3182820"/>
          </a:xfrm>
          <a:prstGeom prst="straightConnector1">
            <a:avLst/>
          </a:prstGeom>
          <a:ln w="762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Έλλειψη 16"/>
          <p:cNvSpPr/>
          <p:nvPr/>
        </p:nvSpPr>
        <p:spPr>
          <a:xfrm>
            <a:off x="1869988" y="4281595"/>
            <a:ext cx="345761" cy="123922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2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0943" t="27616" b="36192"/>
          <a:stretch/>
        </p:blipFill>
        <p:spPr bwMode="auto">
          <a:xfrm>
            <a:off x="35023" y="2636912"/>
            <a:ext cx="584081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Τι είναι αυτό;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828817" y="320429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</a:t>
            </a:r>
            <a:r>
              <a:rPr lang="el-GR" sz="4000" b="1" dirty="0" smtClean="0"/>
              <a:t>βρού</a:t>
            </a:r>
            <a:r>
              <a:rPr lang="el-GR" sz="4000" b="1" dirty="0" smtClean="0"/>
              <a:t>με </a:t>
            </a:r>
            <a:r>
              <a:rPr lang="el-GR" sz="4000" b="1" dirty="0" smtClean="0"/>
              <a:t>αν υπάρχει το γράμμα </a:t>
            </a:r>
            <a:r>
              <a:rPr lang="el-GR" sz="6600" b="1" dirty="0" smtClean="0"/>
              <a:t>κ</a:t>
            </a:r>
            <a:r>
              <a:rPr lang="el-GR" sz="6000" b="1" dirty="0" smtClean="0"/>
              <a:t> </a:t>
            </a:r>
            <a:r>
              <a:rPr lang="el-GR" sz="4000" b="1" dirty="0" smtClean="0"/>
              <a:t>στον τίτλο του.</a:t>
            </a:r>
            <a:endParaRPr lang="el-GR" sz="4000" b="1" dirty="0"/>
          </a:p>
        </p:txBody>
      </p:sp>
      <p:sp>
        <p:nvSpPr>
          <p:cNvPr id="5" name="Έλλειψη 4"/>
          <p:cNvSpPr/>
          <p:nvPr/>
        </p:nvSpPr>
        <p:spPr>
          <a:xfrm>
            <a:off x="817978" y="3272452"/>
            <a:ext cx="585669" cy="96116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1403647" y="4005064"/>
            <a:ext cx="197344" cy="9611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79" y="3611263"/>
            <a:ext cx="1895373" cy="3051671"/>
          </a:xfrm>
          <a:prstGeom prst="rect">
            <a:avLst/>
          </a:prstGeom>
        </p:spPr>
      </p:pic>
      <p:sp>
        <p:nvSpPr>
          <p:cNvPr id="8" name="Έλλειψη 7"/>
          <p:cNvSpPr/>
          <p:nvPr/>
        </p:nvSpPr>
        <p:spPr>
          <a:xfrm>
            <a:off x="2961160" y="4005064"/>
            <a:ext cx="197344" cy="9611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4846650" y="4001941"/>
            <a:ext cx="151892" cy="9611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Επεξήγηση με στρογγυλεμένο παραλληλόγραμμο 9"/>
          <p:cNvSpPr/>
          <p:nvPr/>
        </p:nvSpPr>
        <p:spPr>
          <a:xfrm>
            <a:off x="4794220" y="320429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θα πάμε να κάνουμε σε αυτό το κατάστημα;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34153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6948"/>
            <a:ext cx="888738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4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27964" y="2462"/>
            <a:ext cx="565449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καπέλο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85940" y="2057400"/>
            <a:ext cx="202497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κα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345956" y="2057399"/>
            <a:ext cx="201850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πέ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289918" y="2057398"/>
            <a:ext cx="19803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λο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3626" y="4794409"/>
            <a:ext cx="103425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κ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429122" y="4794407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285831" y="4808629"/>
            <a:ext cx="12089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π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030116" y="4800600"/>
            <a:ext cx="9941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έ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463374" y="4753211"/>
            <a:ext cx="10454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λ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743360" y="4724400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ο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2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" y="1752600"/>
            <a:ext cx="910883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3441774"/>
            <a:ext cx="700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n-US" sz="5400" b="0" cap="none" spc="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4017838"/>
            <a:ext cx="700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</a:t>
            </a:r>
            <a:r>
              <a:rPr lang="en-US" sz="54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4665910"/>
            <a:ext cx="700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</a:t>
            </a:r>
            <a:r>
              <a:rPr lang="en-US" sz="54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5241974"/>
            <a:ext cx="700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</a:t>
            </a:r>
            <a:r>
              <a:rPr lang="en-US" sz="54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4648200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 </a:t>
            </a:r>
            <a:endParaRPr lang="en-US" sz="54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4648200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 </a:t>
            </a:r>
            <a:endParaRPr lang="en-US" sz="54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3429000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 </a:t>
            </a:r>
            <a:endParaRPr lang="en-US" sz="54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3429000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 </a:t>
            </a:r>
            <a:endParaRPr lang="en-US" sz="54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3" y="37801"/>
            <a:ext cx="898493" cy="1629269"/>
          </a:xfrm>
          <a:prstGeom prst="rect">
            <a:avLst/>
          </a:prstGeom>
        </p:spPr>
      </p:pic>
      <p:sp>
        <p:nvSpPr>
          <p:cNvPr id="15" name="Επεξήγηση με στρογγυλεμένο παραλληλόγραμμο 14"/>
          <p:cNvSpPr/>
          <p:nvPr/>
        </p:nvSpPr>
        <p:spPr>
          <a:xfrm>
            <a:off x="2255416" y="37235"/>
            <a:ext cx="6133008" cy="1879597"/>
          </a:xfrm>
          <a:prstGeom prst="wedgeRoundRectCallout">
            <a:avLst>
              <a:gd name="adj1" fmla="val -54397"/>
              <a:gd name="adj2" fmla="val 1610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Τι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λέει</a:t>
            </a:r>
            <a:r>
              <a:rPr lang="en-US" sz="5400" b="1" dirty="0" smtClean="0"/>
              <a:t> η </a:t>
            </a:r>
            <a:r>
              <a:rPr lang="en-US" sz="5400" b="1" dirty="0" err="1" smtClean="0"/>
              <a:t>κότ</a:t>
            </a:r>
            <a:r>
              <a:rPr lang="en-US" sz="5400" b="1" dirty="0" smtClean="0"/>
              <a:t>α;</a:t>
            </a:r>
            <a:endParaRPr lang="el-GR" sz="5400" b="1" dirty="0"/>
          </a:p>
        </p:txBody>
      </p:sp>
    </p:spTree>
    <p:extLst>
      <p:ext uri="{BB962C8B-B14F-4D97-AF65-F5344CB8AC3E}">
        <p14:creationId xmlns:p14="http://schemas.microsoft.com/office/powerpoint/2010/main" val="32633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5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7" y="764704"/>
            <a:ext cx="907065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80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6" y="213912"/>
            <a:ext cx="9112894" cy="64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4" y="0"/>
            <a:ext cx="1057076" cy="1916832"/>
          </a:xfrm>
          <a:prstGeom prst="rect">
            <a:avLst/>
          </a:prstGeom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1816939" y="52107"/>
            <a:ext cx="7128792" cy="1521469"/>
          </a:xfrm>
          <a:prstGeom prst="wedgeRoundRectCallout">
            <a:avLst>
              <a:gd name="adj1" fmla="val -58929"/>
              <a:gd name="adj2" fmla="val 168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002060"/>
                </a:solidFill>
              </a:rPr>
              <a:t>Ποια πρόσωπα </a:t>
            </a:r>
            <a:r>
              <a:rPr lang="el-GR" sz="3600" b="1" dirty="0" smtClean="0">
                <a:solidFill>
                  <a:srgbClr val="002060"/>
                </a:solidFill>
              </a:rPr>
              <a:t>βλέπεις; </a:t>
            </a:r>
            <a:r>
              <a:rPr lang="el-GR" sz="3600" b="1" dirty="0" smtClean="0">
                <a:solidFill>
                  <a:srgbClr val="002060"/>
                </a:solidFill>
              </a:rPr>
              <a:t>Πού βρίσκονται;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131367" y="5648474"/>
            <a:ext cx="1776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Άρης 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11711" y="4725144"/>
            <a:ext cx="2647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Μαρίνα 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0419" y="1970806"/>
            <a:ext cx="2664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Ορφέας 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839035" y="3284984"/>
            <a:ext cx="2106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κ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ύριος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1624" y="1686407"/>
            <a:ext cx="4608512" cy="469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213"/>
            <a:ext cx="1475062" cy="1750406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835696" y="107331"/>
            <a:ext cx="7128792" cy="1521469"/>
          </a:xfrm>
          <a:prstGeom prst="wedgeRoundRectCallout">
            <a:avLst>
              <a:gd name="adj1" fmla="val -58929"/>
              <a:gd name="adj2" fmla="val 168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</a:rPr>
              <a:t>Π</a:t>
            </a:r>
            <a:r>
              <a:rPr lang="en-US" sz="4400" b="1" dirty="0" err="1" smtClean="0">
                <a:solidFill>
                  <a:schemeClr val="tx1"/>
                </a:solidFill>
              </a:rPr>
              <a:t>οιος</a:t>
            </a:r>
            <a:r>
              <a:rPr lang="en-US" sz="4400" b="1" dirty="0" smtClean="0">
                <a:solidFill>
                  <a:schemeClr val="tx1"/>
                </a:solidFill>
              </a:rPr>
              <a:t> μπ</a:t>
            </a:r>
            <a:r>
              <a:rPr lang="en-US" sz="4400" b="1" dirty="0" err="1" smtClean="0">
                <a:solidFill>
                  <a:schemeClr val="tx1"/>
                </a:solidFill>
              </a:rPr>
              <a:t>ορεί</a:t>
            </a:r>
            <a:r>
              <a:rPr lang="en-US" sz="4400" b="1" dirty="0" smtClean="0">
                <a:solidFill>
                  <a:schemeClr val="tx1"/>
                </a:solidFill>
              </a:rPr>
              <a:t> να </a:t>
            </a:r>
            <a:r>
              <a:rPr lang="en-US" sz="4400" b="1" dirty="0" err="1" smtClean="0">
                <a:solidFill>
                  <a:schemeClr val="tx1"/>
                </a:solidFill>
              </a:rPr>
              <a:t>είν</a:t>
            </a:r>
            <a:r>
              <a:rPr lang="en-US" sz="4400" b="1" dirty="0" smtClean="0">
                <a:solidFill>
                  <a:schemeClr val="tx1"/>
                </a:solidFill>
              </a:rPr>
              <a:t>αι αυτός ο κύριος;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1835696" y="112096"/>
            <a:ext cx="7128792" cy="1521469"/>
          </a:xfrm>
          <a:prstGeom prst="wedgeRoundRectCallout">
            <a:avLst>
              <a:gd name="adj1" fmla="val -58929"/>
              <a:gd name="adj2" fmla="val 168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002060"/>
                </a:solidFill>
              </a:rPr>
              <a:t>Πώς είναι αυτός ο κύριος;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467544" y="5181599"/>
            <a:ext cx="1614353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σάκος</a:t>
            </a:r>
            <a:endParaRPr lang="en-US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-29102" y="2900065"/>
            <a:ext cx="3463064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κόκκινο</a:t>
            </a:r>
            <a:r>
              <a:rPr lang="en-US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 </a:t>
            </a:r>
            <a:r>
              <a:rPr lang="en-US" sz="40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σακάκι</a:t>
            </a:r>
            <a:endParaRPr 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6848299" y="2636912"/>
            <a:ext cx="2086533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καπέλο</a:t>
            </a:r>
            <a:endParaRPr lang="en-US" sz="48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262573" y="3774930"/>
            <a:ext cx="157312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πακέτο</a:t>
            </a:r>
            <a:endParaRPr 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6871966" y="5013176"/>
            <a:ext cx="1293623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κότα</a:t>
            </a:r>
            <a:endParaRPr lang="en-US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-44917" y="2124210"/>
            <a:ext cx="2863541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καμπούρης</a:t>
            </a:r>
            <a:endParaRPr lang="en-US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818624" y="2636912"/>
            <a:ext cx="1033296" cy="617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2483768" y="3467909"/>
            <a:ext cx="851504" cy="290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 flipV="1">
            <a:off x="1702430" y="4035492"/>
            <a:ext cx="2365514" cy="62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V="1">
            <a:off x="2081897" y="5181599"/>
            <a:ext cx="2130063" cy="601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 flipH="1">
            <a:off x="5292080" y="3140968"/>
            <a:ext cx="1579886" cy="113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H="1" flipV="1">
            <a:off x="5400092" y="5013176"/>
            <a:ext cx="1471874" cy="46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8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327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42783" y="304800"/>
            <a:ext cx="234416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κόκορας</a:t>
            </a:r>
            <a:endParaRPr lang="en-US" sz="48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9552" y="1066800"/>
            <a:ext cx="2833213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κεραμίδια</a:t>
            </a:r>
            <a:endParaRPr lang="en-US" sz="48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27" y="3933056"/>
            <a:ext cx="1853494" cy="244827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752600" y="5373216"/>
            <a:ext cx="4876800" cy="1332384"/>
          </a:xfrm>
          <a:prstGeom prst="wedgeRoundRectCallout">
            <a:avLst>
              <a:gd name="adj1" fmla="val 71346"/>
              <a:gd name="adj2" fmla="val -253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002060"/>
                </a:solidFill>
              </a:rPr>
              <a:t>Τ</a:t>
            </a:r>
            <a:r>
              <a:rPr lang="en-US" sz="4400" b="1" dirty="0" smtClean="0">
                <a:solidFill>
                  <a:srgbClr val="002060"/>
                </a:solidFill>
              </a:rPr>
              <a:t>ι </a:t>
            </a:r>
            <a:r>
              <a:rPr lang="en-US" sz="4400" b="1" dirty="0" err="1" smtClean="0">
                <a:solidFill>
                  <a:srgbClr val="002060"/>
                </a:solidFill>
              </a:rPr>
              <a:t>μπορεί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να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ακούνε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τα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παιδιά</a:t>
            </a:r>
            <a:r>
              <a:rPr lang="en-US" sz="4400" b="1" dirty="0" smtClean="0">
                <a:solidFill>
                  <a:srgbClr val="002060"/>
                </a:solidFill>
              </a:rPr>
              <a:t>;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74706" y="5334000"/>
            <a:ext cx="3360151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κάγκελο</a:t>
            </a:r>
            <a:endParaRPr lang="en-US" sz="72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6309633" y="381000"/>
            <a:ext cx="2746009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κύριος</a:t>
            </a:r>
            <a:endParaRPr lang="en-US" sz="72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883570" y="4724400"/>
            <a:ext cx="213321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σάκος</a:t>
            </a:r>
            <a:endParaRPr lang="en-US" sz="60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273018" y="1066800"/>
            <a:ext cx="460337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κόκκινο</a:t>
            </a:r>
            <a:r>
              <a:rPr lang="en-US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σακάκι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5084084" y="1493510"/>
            <a:ext cx="2801729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καπέλο</a:t>
            </a:r>
            <a:endParaRPr lang="en-US" sz="66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4264969" y="2819400"/>
            <a:ext cx="203478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πακέτο</a:t>
            </a:r>
            <a:endParaRPr lang="en-US" sz="48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7037375" y="2514600"/>
            <a:ext cx="169687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κότα</a:t>
            </a:r>
            <a:endParaRPr lang="en-US" sz="60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10344" y="2311568"/>
            <a:ext cx="3838295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καμπούρης</a:t>
            </a:r>
            <a:endParaRPr lang="en-US" sz="60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2794456" y="0"/>
            <a:ext cx="3156057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κόκορας</a:t>
            </a:r>
            <a:endParaRPr lang="en-US" sz="66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811176" y="3837158"/>
            <a:ext cx="3824638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κεραμίδια</a:t>
            </a:r>
            <a:endParaRPr lang="en-US" sz="66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2" name="Rounded Rectangular Callout 14"/>
          <p:cNvSpPr/>
          <p:nvPr/>
        </p:nvSpPr>
        <p:spPr>
          <a:xfrm>
            <a:off x="1161434" y="2099220"/>
            <a:ext cx="7596336" cy="1600200"/>
          </a:xfrm>
          <a:prstGeom prst="wedgeRoundRectCallout">
            <a:avLst>
              <a:gd name="adj1" fmla="val 35951"/>
              <a:gd name="adj2" fmla="val 10042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solidFill>
                  <a:srgbClr val="002060"/>
                </a:solidFill>
              </a:rPr>
              <a:t>Π</a:t>
            </a:r>
            <a:r>
              <a:rPr lang="en-US" sz="4800" b="1" dirty="0" err="1" smtClean="0">
                <a:solidFill>
                  <a:srgbClr val="002060"/>
                </a:solidFill>
              </a:rPr>
              <a:t>οιο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γράμμα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πιστεύετε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ότι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θα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μάθουμε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σήμερα</a:t>
            </a:r>
            <a:r>
              <a:rPr lang="en-US" sz="4800" b="1" dirty="0" smtClean="0">
                <a:solidFill>
                  <a:srgbClr val="002060"/>
                </a:solidFill>
              </a:rPr>
              <a:t>;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86" y="4297660"/>
            <a:ext cx="1520606" cy="2448272"/>
          </a:xfrm>
          <a:prstGeom prst="rect">
            <a:avLst/>
          </a:prstGeom>
        </p:spPr>
      </p:pic>
      <p:sp>
        <p:nvSpPr>
          <p:cNvPr id="14" name="Rounded Rectangular Callout 14"/>
          <p:cNvSpPr/>
          <p:nvPr/>
        </p:nvSpPr>
        <p:spPr>
          <a:xfrm>
            <a:off x="1054064" y="1430600"/>
            <a:ext cx="7596336" cy="2369522"/>
          </a:xfrm>
          <a:prstGeom prst="wedgeRoundRectCallout">
            <a:avLst>
              <a:gd name="adj1" fmla="val 35951"/>
              <a:gd name="adj2" fmla="val 10042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solidFill>
                  <a:srgbClr val="002060"/>
                </a:solidFill>
              </a:rPr>
              <a:t>Το γράμμα που θα μάθουμε σήμερα βρίσκεται σε όλες τις </a:t>
            </a:r>
            <a:r>
              <a:rPr lang="el-GR" sz="4800" b="1" dirty="0" smtClean="0">
                <a:solidFill>
                  <a:srgbClr val="002060"/>
                </a:solidFill>
              </a:rPr>
              <a:t>επόμενες λέξεις !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2" grpId="0" animBg="1"/>
      <p:bldP spid="12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l-GR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Κ κ</a:t>
            </a:r>
            <a:endParaRPr lang="en-US" sz="8000" b="1" dirty="0">
              <a:solidFill>
                <a:srgbClr val="FF0000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 rot="19326488">
            <a:off x="2165960" y="3539402"/>
            <a:ext cx="648072" cy="2789300"/>
          </a:xfrm>
          <a:prstGeom prst="round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Στρογγυλεμένο ορθογώνιο 3"/>
          <p:cNvSpPr/>
          <p:nvPr/>
        </p:nvSpPr>
        <p:spPr>
          <a:xfrm rot="2714188">
            <a:off x="1986746" y="2432646"/>
            <a:ext cx="648072" cy="2183376"/>
          </a:xfrm>
          <a:prstGeom prst="round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 rot="22806">
            <a:off x="1212904" y="2532567"/>
            <a:ext cx="648072" cy="3678045"/>
          </a:xfrm>
          <a:prstGeom prst="round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/>
          <p:cNvSpPr/>
          <p:nvPr/>
        </p:nvSpPr>
        <p:spPr>
          <a:xfrm rot="2305793">
            <a:off x="5092630" y="4171935"/>
            <a:ext cx="500090" cy="1358510"/>
          </a:xfrm>
          <a:prstGeom prst="round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 rot="22806">
            <a:off x="4540069" y="4177455"/>
            <a:ext cx="607995" cy="2033157"/>
          </a:xfrm>
          <a:prstGeom prst="round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 rot="19009547">
            <a:off x="5243270" y="4919360"/>
            <a:ext cx="500090" cy="1358510"/>
          </a:xfrm>
          <a:prstGeom prst="round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8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70666" y="1980168"/>
            <a:ext cx="12057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κ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287764" y="2052176"/>
            <a:ext cx="1152128" cy="936104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529953" y="1022068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287764" y="3114878"/>
            <a:ext cx="1152128" cy="31775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134531" y="3784471"/>
            <a:ext cx="1161345" cy="28392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283235"/>
            <a:ext cx="1170562" cy="865285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291288" y="1049144"/>
            <a:ext cx="17198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κ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α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576044" y="2257501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506633" y="3147910"/>
            <a:ext cx="846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471048" y="4283235"/>
            <a:ext cx="7473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440658" y="2062336"/>
            <a:ext cx="13032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κ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ι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413841" y="3070448"/>
            <a:ext cx="164852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κ</a:t>
            </a:r>
            <a:r>
              <a:rPr lang="el-GR" sz="115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351765" y="4150568"/>
            <a:ext cx="154933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κ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ε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142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761" y="0"/>
            <a:ext cx="414525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806841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3" y="260648"/>
            <a:ext cx="928857" cy="1684329"/>
          </a:xfrm>
          <a:prstGeom prst="rect">
            <a:avLst/>
          </a:prstGeom>
        </p:spPr>
      </p:pic>
      <p:sp>
        <p:nvSpPr>
          <p:cNvPr id="7" name="Rounded Rectangular Callout 14"/>
          <p:cNvSpPr/>
          <p:nvPr/>
        </p:nvSpPr>
        <p:spPr>
          <a:xfrm>
            <a:off x="1547664" y="32257"/>
            <a:ext cx="3666639" cy="1667266"/>
          </a:xfrm>
          <a:prstGeom prst="wedgeRoundRectCallout">
            <a:avLst>
              <a:gd name="adj1" fmla="val -55112"/>
              <a:gd name="adj2" fmla="val 3976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Ποιοι μιλάνε στο κείμενο</a:t>
            </a:r>
            <a:r>
              <a:rPr lang="el-GR" sz="4800" b="1" dirty="0" smtClean="0"/>
              <a:t>; </a:t>
            </a:r>
            <a:endParaRPr lang="en-US" sz="4800" b="1" dirty="0"/>
          </a:p>
        </p:txBody>
      </p:sp>
      <p:sp>
        <p:nvSpPr>
          <p:cNvPr id="8" name="Rounded Rectangular Callout 14"/>
          <p:cNvSpPr/>
          <p:nvPr/>
        </p:nvSpPr>
        <p:spPr>
          <a:xfrm>
            <a:off x="1485324" y="-34135"/>
            <a:ext cx="3666639" cy="1667266"/>
          </a:xfrm>
          <a:prstGeom prst="wedgeRoundRectCallout">
            <a:avLst>
              <a:gd name="adj1" fmla="val -55112"/>
              <a:gd name="adj2" fmla="val 3976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Ποιος μιλάει πρώτος;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14"/>
          <p:cNvSpPr/>
          <p:nvPr/>
        </p:nvSpPr>
        <p:spPr>
          <a:xfrm>
            <a:off x="1464744" y="-14404"/>
            <a:ext cx="3666639" cy="1667266"/>
          </a:xfrm>
          <a:prstGeom prst="wedgeRoundRectCallout">
            <a:avLst>
              <a:gd name="adj1" fmla="val -55112"/>
              <a:gd name="adj2" fmla="val 3976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Ακούμε προσεκτικά!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14"/>
          <p:cNvSpPr/>
          <p:nvPr/>
        </p:nvSpPr>
        <p:spPr>
          <a:xfrm>
            <a:off x="1485324" y="61623"/>
            <a:ext cx="3666639" cy="1667266"/>
          </a:xfrm>
          <a:prstGeom prst="wedgeRoundRectCallout">
            <a:avLst>
              <a:gd name="adj1" fmla="val -55112"/>
              <a:gd name="adj2" fmla="val 3976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Ποιον κοιτούν τα παιδιά;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4"/>
          <p:cNvSpPr/>
          <p:nvPr/>
        </p:nvSpPr>
        <p:spPr>
          <a:xfrm>
            <a:off x="1453262" y="74765"/>
            <a:ext cx="3666639" cy="1667266"/>
          </a:xfrm>
          <a:prstGeom prst="wedgeRoundRectCallout">
            <a:avLst>
              <a:gd name="adj1" fmla="val -55112"/>
              <a:gd name="adj2" fmla="val 3976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Πώς είναι αυτός ο κύριος;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4"/>
          <p:cNvSpPr/>
          <p:nvPr/>
        </p:nvSpPr>
        <p:spPr>
          <a:xfrm>
            <a:off x="1485323" y="32257"/>
            <a:ext cx="3666639" cy="1667266"/>
          </a:xfrm>
          <a:prstGeom prst="wedgeRoundRectCallout">
            <a:avLst>
              <a:gd name="adj1" fmla="val -55112"/>
              <a:gd name="adj2" fmla="val 3976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Τι έχει ;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375</Words>
  <Application>Microsoft Office PowerPoint</Application>
  <PresentationFormat>Προβολή στην οθόνη (4:3)</PresentationFormat>
  <Paragraphs>120</Paragraphs>
  <Slides>26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Ιωάννα</dc:creator>
  <cp:lastModifiedBy>Eleftheria Papadimitriou</cp:lastModifiedBy>
  <cp:revision>36</cp:revision>
  <dcterms:created xsi:type="dcterms:W3CDTF">2014-10-26T08:40:13Z</dcterms:created>
  <dcterms:modified xsi:type="dcterms:W3CDTF">2020-09-28T14:28:58Z</dcterms:modified>
</cp:coreProperties>
</file>