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4" r:id="rId6"/>
    <p:sldId id="265" r:id="rId7"/>
    <p:sldId id="266" r:id="rId8"/>
    <p:sldId id="267" r:id="rId9"/>
    <p:sldId id="269" r:id="rId10"/>
    <p:sldId id="270" r:id="rId11"/>
    <p:sldId id="286" r:id="rId12"/>
    <p:sldId id="275" r:id="rId13"/>
    <p:sldId id="277" r:id="rId14"/>
    <p:sldId id="311" r:id="rId15"/>
    <p:sldId id="288" r:id="rId16"/>
    <p:sldId id="289" r:id="rId17"/>
    <p:sldId id="292" r:id="rId18"/>
    <p:sldId id="293" r:id="rId19"/>
    <p:sldId id="294" r:id="rId20"/>
    <p:sldId id="296" r:id="rId21"/>
    <p:sldId id="298" r:id="rId22"/>
    <p:sldId id="30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229B4-F62F-4870-8363-CDDA2FEEA221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EB333-0769-4C69-98CE-389D6B4047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41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1-2 φορές. Μετά</a:t>
            </a:r>
            <a:r>
              <a:rPr lang="el-GR" sz="1200" baseline="0" dirty="0" smtClean="0"/>
              <a:t> κάνουμε π</a:t>
            </a:r>
            <a:r>
              <a:rPr lang="el-GR" sz="1200" dirty="0" smtClean="0"/>
              <a:t>ερίληψη.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97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Σημεία στίξης.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8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Διαβάζουμε όλοι μαζί.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426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Κυκλώνουμε με μολύβι όλες τις λέξεις με </a:t>
            </a:r>
            <a:r>
              <a:rPr lang="el-GR" sz="1200" dirty="0" err="1" smtClean="0"/>
              <a:t>αυ</a:t>
            </a:r>
            <a:r>
              <a:rPr lang="el-GR" sz="1200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14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Βάφουμε με πράσινο τις λέξεις με </a:t>
            </a:r>
            <a:r>
              <a:rPr lang="el-GR" sz="1200" dirty="0" err="1" smtClean="0"/>
              <a:t>αυ</a:t>
            </a:r>
            <a:r>
              <a:rPr lang="el-GR" sz="1200" dirty="0" smtClean="0"/>
              <a:t> = αφ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84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Βάφουμε με κίτρινο τις λέξεις με </a:t>
            </a:r>
            <a:r>
              <a:rPr lang="el-GR" sz="1200" dirty="0" err="1" smtClean="0"/>
              <a:t>αυ</a:t>
            </a:r>
            <a:r>
              <a:rPr lang="el-GR" sz="1200" dirty="0" smtClean="0"/>
              <a:t> = </a:t>
            </a:r>
            <a:r>
              <a:rPr lang="el-GR" sz="1200" dirty="0" err="1" smtClean="0"/>
              <a:t>αβ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72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847AD-825B-4D63-9CF0-4ED4BBF9F5CD}" type="slidenum">
              <a:rPr lang="el-GR" smtClean="0"/>
              <a:t>16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74EB-AAA8-443C-A35B-D40C24CBB2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20"/>
          </a:xfrm>
        </p:spPr>
        <p:txBody>
          <a:bodyPr>
            <a:normAutofit fontScale="90000"/>
          </a:bodyPr>
          <a:lstStyle/>
          <a:p>
            <a:r>
              <a:rPr lang="el-GR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Ο θείος Παύλος</a:t>
            </a:r>
            <a:endParaRPr lang="el-GR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436096" y="5229200"/>
            <a:ext cx="2445192" cy="769640"/>
          </a:xfrm>
        </p:spPr>
        <p:txBody>
          <a:bodyPr>
            <a:noAutofit/>
          </a:bodyPr>
          <a:lstStyle/>
          <a:p>
            <a:r>
              <a:rPr lang="el-GR" sz="5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Αυ</a:t>
            </a:r>
            <a:r>
              <a:rPr lang="el-GR" sz="54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5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αυ</a:t>
            </a:r>
            <a:endParaRPr lang="el-GR" sz="5400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309320"/>
            <a:ext cx="73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Δασκάλα : Ελευθερία Παπαδημητρίου</a:t>
            </a:r>
            <a:r>
              <a:rPr lang="el-GR" sz="2400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0" y="2428868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714348" y="3357562"/>
            <a:ext cx="214314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786050" y="4786322"/>
            <a:ext cx="1500198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214678" y="5786454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785918" y="6286496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786050" y="4357694"/>
            <a:ext cx="857256" cy="5000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5 - Έλλειψη"/>
          <p:cNvSpPr/>
          <p:nvPr/>
        </p:nvSpPr>
        <p:spPr>
          <a:xfrm>
            <a:off x="714348" y="3357562"/>
            <a:ext cx="2143140" cy="571504"/>
          </a:xfrm>
          <a:prstGeom prst="ellipse">
            <a:avLst/>
          </a:prstGeom>
          <a:solidFill>
            <a:srgbClr val="009900">
              <a:alpha val="5098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2786050" y="4357694"/>
            <a:ext cx="857256" cy="500066"/>
          </a:xfrm>
          <a:prstGeom prst="ellipse">
            <a:avLst/>
          </a:prstGeom>
          <a:solidFill>
            <a:srgbClr val="009900">
              <a:alpha val="4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5" y="16738"/>
            <a:ext cx="971600" cy="1177639"/>
          </a:xfrm>
          <a:prstGeom prst="rect">
            <a:avLst/>
          </a:prstGeom>
        </p:spPr>
      </p:pic>
      <p:sp>
        <p:nvSpPr>
          <p:cNvPr id="16" name="Επεξήγηση με στρογγυλεμένο παραλληλόγραμμο 15"/>
          <p:cNvSpPr/>
          <p:nvPr/>
        </p:nvSpPr>
        <p:spPr>
          <a:xfrm>
            <a:off x="1985111" y="28750"/>
            <a:ext cx="3816424" cy="963990"/>
          </a:xfrm>
          <a:prstGeom prst="wedgeRoundRectCallout">
            <a:avLst>
              <a:gd name="adj1" fmla="val -57498"/>
              <a:gd name="adj2" fmla="val 827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ea typeface="Aka-AcidGR-DiaryGirl" pitchFamily="2" charset="-95"/>
              </a:rPr>
              <a:t>Βάφουμε με πράσινο τις λέξεις με </a:t>
            </a:r>
            <a:r>
              <a:rPr lang="el-GR" sz="2400" b="1" dirty="0" err="1" smtClean="0">
                <a:solidFill>
                  <a:schemeClr val="tx1"/>
                </a:solidFill>
                <a:ea typeface="Aka-AcidGR-DiaryGirl" pitchFamily="2" charset="-95"/>
              </a:rPr>
              <a:t>αυ=αφ</a:t>
            </a:r>
            <a:r>
              <a:rPr lang="el-GR" sz="2400" b="1" dirty="0" smtClean="0">
                <a:solidFill>
                  <a:schemeClr val="tx1"/>
                </a:solidFill>
                <a:ea typeface="Aka-AcidGR-DiaryGirl" pitchFamily="2" charset="-95"/>
              </a:rPr>
              <a:t>.</a:t>
            </a:r>
            <a:endParaRPr lang="el-GR" sz="2400" b="1" dirty="0">
              <a:solidFill>
                <a:schemeClr val="tx1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Έλλειψη"/>
          <p:cNvSpPr/>
          <p:nvPr/>
        </p:nvSpPr>
        <p:spPr>
          <a:xfrm>
            <a:off x="0" y="2428868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714348" y="3357562"/>
            <a:ext cx="214314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786050" y="4786322"/>
            <a:ext cx="1500198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3214678" y="5786454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1785918" y="6286496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2786050" y="4357694"/>
            <a:ext cx="857256" cy="5000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0398"/>
            <a:ext cx="731046" cy="886073"/>
          </a:xfrm>
          <a:prstGeom prst="rect">
            <a:avLst/>
          </a:prstGeom>
        </p:spPr>
      </p:pic>
      <p:sp>
        <p:nvSpPr>
          <p:cNvPr id="15" name="Επεξήγηση με στρογγυλεμένο παραλληλόγραμμο 14"/>
          <p:cNvSpPr/>
          <p:nvPr/>
        </p:nvSpPr>
        <p:spPr>
          <a:xfrm>
            <a:off x="1115616" y="61440"/>
            <a:ext cx="3816424" cy="963990"/>
          </a:xfrm>
          <a:prstGeom prst="wedgeRoundRectCallout">
            <a:avLst>
              <a:gd name="adj1" fmla="val 59346"/>
              <a:gd name="adj2" fmla="val 178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ea typeface="Aka-AcidGR-DiaryGirl" pitchFamily="2" charset="-95"/>
              </a:rPr>
              <a:t>Βάφουμε με κίτρινο τις λέξεις με </a:t>
            </a:r>
            <a:r>
              <a:rPr lang="el-GR" sz="2400" b="1" dirty="0" err="1" smtClean="0">
                <a:solidFill>
                  <a:schemeClr val="tx1"/>
                </a:solidFill>
                <a:ea typeface="Aka-AcidGR-DiaryGirl" pitchFamily="2" charset="-95"/>
              </a:rPr>
              <a:t>αυ=αβ</a:t>
            </a:r>
            <a:r>
              <a:rPr lang="el-GR" sz="2400" b="1" dirty="0" smtClean="0">
                <a:solidFill>
                  <a:schemeClr val="tx1"/>
                </a:solidFill>
                <a:ea typeface="Aka-AcidGR-DiaryGirl" pitchFamily="2" charset="-95"/>
              </a:rPr>
              <a:t>.</a:t>
            </a:r>
            <a:endParaRPr lang="el-GR" sz="2400" b="1" dirty="0">
              <a:solidFill>
                <a:schemeClr val="tx1"/>
              </a:solidFill>
              <a:ea typeface="Aka-AcidGR-DiaryGirl" pitchFamily="2" charset="-95"/>
            </a:endParaRPr>
          </a:p>
        </p:txBody>
      </p:sp>
      <p:sp>
        <p:nvSpPr>
          <p:cNvPr id="16" name="5 - Έλλειψη"/>
          <p:cNvSpPr/>
          <p:nvPr/>
        </p:nvSpPr>
        <p:spPr>
          <a:xfrm>
            <a:off x="714348" y="3357562"/>
            <a:ext cx="2143140" cy="571504"/>
          </a:xfrm>
          <a:prstGeom prst="ellipse">
            <a:avLst/>
          </a:prstGeom>
          <a:solidFill>
            <a:srgbClr val="009900">
              <a:alpha val="5098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3 - Έλλειψη"/>
          <p:cNvSpPr/>
          <p:nvPr/>
        </p:nvSpPr>
        <p:spPr>
          <a:xfrm>
            <a:off x="2786050" y="4357694"/>
            <a:ext cx="857256" cy="500066"/>
          </a:xfrm>
          <a:prstGeom prst="ellipse">
            <a:avLst/>
          </a:prstGeom>
          <a:solidFill>
            <a:srgbClr val="009900">
              <a:alpha val="4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7 - Έλλειψη"/>
          <p:cNvSpPr/>
          <p:nvPr/>
        </p:nvSpPr>
        <p:spPr>
          <a:xfrm>
            <a:off x="0" y="2428868"/>
            <a:ext cx="1357290" cy="571504"/>
          </a:xfrm>
          <a:prstGeom prst="ellipse">
            <a:avLst/>
          </a:prstGeom>
          <a:solidFill>
            <a:srgbClr val="FFFF00">
              <a:alpha val="4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8 - Έλλειψη"/>
          <p:cNvSpPr/>
          <p:nvPr/>
        </p:nvSpPr>
        <p:spPr>
          <a:xfrm>
            <a:off x="2786050" y="4786322"/>
            <a:ext cx="1500198" cy="642942"/>
          </a:xfrm>
          <a:prstGeom prst="ellipse">
            <a:avLst/>
          </a:prstGeom>
          <a:solidFill>
            <a:srgbClr val="FFFF00">
              <a:alpha val="4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9 - Έλλειψη"/>
          <p:cNvSpPr/>
          <p:nvPr/>
        </p:nvSpPr>
        <p:spPr>
          <a:xfrm>
            <a:off x="3214678" y="5786454"/>
            <a:ext cx="1357290" cy="571504"/>
          </a:xfrm>
          <a:prstGeom prst="ellipse">
            <a:avLst/>
          </a:prstGeom>
          <a:solidFill>
            <a:srgbClr val="FFFF00">
              <a:alpha val="4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10 - Έλλειψη"/>
          <p:cNvSpPr/>
          <p:nvPr/>
        </p:nvSpPr>
        <p:spPr>
          <a:xfrm>
            <a:off x="1785918" y="6286496"/>
            <a:ext cx="1357290" cy="571504"/>
          </a:xfrm>
          <a:prstGeom prst="ellipse">
            <a:avLst/>
          </a:prstGeom>
          <a:solidFill>
            <a:srgbClr val="FFFF00">
              <a:alpha val="4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20149"/>
            <a:ext cx="8229600" cy="1143000"/>
          </a:xfrm>
        </p:spPr>
        <p:txBody>
          <a:bodyPr/>
          <a:lstStyle/>
          <a:p>
            <a:endParaRPr lang="el-GR" sz="360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9678"/>
            <a:ext cx="915360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6111927" y="4531767"/>
            <a:ext cx="27736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31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ν</a:t>
            </a:r>
            <a:r>
              <a:rPr lang="el-GR" sz="4400" b="1" cap="none" spc="31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αυτικός.</a:t>
            </a:r>
            <a:endParaRPr lang="el-GR" sz="4400" b="1" cap="none" spc="31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6144"/>
            <a:ext cx="8229600" cy="1143000"/>
          </a:xfrm>
        </p:spPr>
        <p:txBody>
          <a:bodyPr/>
          <a:lstStyle/>
          <a:p>
            <a:endParaRPr lang="el-GR" sz="4000" spc="-15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9580"/>
          <a:stretch>
            <a:fillRect/>
          </a:stretch>
        </p:blipFill>
        <p:spPr bwMode="auto">
          <a:xfrm>
            <a:off x="0" y="0"/>
            <a:ext cx="8929719" cy="667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338937" y="1795994"/>
            <a:ext cx="6126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αύ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478412" y="1795994"/>
            <a:ext cx="6126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αύ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351038" y="2510374"/>
            <a:ext cx="6928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Αύ</a:t>
            </a:r>
            <a:r>
              <a:rPr lang="el-GR" sz="3200" b="1" cap="none" spc="-15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 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906908" y="2510374"/>
            <a:ext cx="6126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αύ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39201" y="3935745"/>
            <a:ext cx="6126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αυ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63570" y="4650125"/>
            <a:ext cx="6126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αύ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339069" y="5364505"/>
            <a:ext cx="6126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αυ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20"/>
          </a:xfrm>
        </p:spPr>
        <p:txBody>
          <a:bodyPr>
            <a:normAutofit fontScale="90000"/>
          </a:bodyPr>
          <a:lstStyle/>
          <a:p>
            <a:r>
              <a:rPr lang="el-GR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Ο θείος Παύλος</a:t>
            </a:r>
            <a:endParaRPr lang="el-GR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436096" y="5229200"/>
            <a:ext cx="2445192" cy="769640"/>
          </a:xfrm>
        </p:spPr>
        <p:txBody>
          <a:bodyPr>
            <a:noAutofit/>
          </a:bodyPr>
          <a:lstStyle/>
          <a:p>
            <a:r>
              <a:rPr lang="el-GR" sz="5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Αυ</a:t>
            </a:r>
            <a:r>
              <a:rPr lang="el-GR" sz="54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5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αυ</a:t>
            </a:r>
            <a:endParaRPr lang="el-GR" sz="5400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309320"/>
            <a:ext cx="73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Δασκάλα : Ελευθερία Παπαδημητρίου</a:t>
            </a:r>
            <a:r>
              <a:rPr lang="el-GR" sz="2400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211960" y="4653136"/>
            <a:ext cx="2668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9900"/>
                </a:solidFill>
                <a:ea typeface="Aka-AcidGR-DiaryGirl" pitchFamily="2" charset="-95"/>
              </a:rPr>
              <a:t>Τετράδιο εργασιών</a:t>
            </a:r>
          </a:p>
        </p:txBody>
      </p:sp>
    </p:spTree>
    <p:extLst>
      <p:ext uri="{BB962C8B-B14F-4D97-AF65-F5344CB8AC3E}">
        <p14:creationId xmlns:p14="http://schemas.microsoft.com/office/powerpoint/2010/main" val="35678040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771800" y="332656"/>
            <a:ext cx="2757478" cy="939784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+mn-lt"/>
              </a:rPr>
              <a:t>Διαβάζουμε</a:t>
            </a:r>
            <a:endParaRPr lang="el-G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715404" cy="534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25" y="0"/>
            <a:ext cx="2224075" cy="147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751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5072066" cy="55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004048" y="1571612"/>
            <a:ext cx="3934564" cy="214314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spc="600" dirty="0" smtClean="0">
                <a:latin typeface="+mj-lt"/>
                <a:ea typeface="Aka-AcidGR-Chubby" pitchFamily="2" charset="-95"/>
              </a:rPr>
              <a:t>Τι βλέπουμε εδώ;</a:t>
            </a:r>
            <a:endParaRPr lang="el-GR" sz="4800" b="1" spc="600" dirty="0">
              <a:latin typeface="+mj-lt"/>
              <a:ea typeface="Aka-AcidGR-Chubby" pitchFamily="2" charset="-95"/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6683958" y="4321975"/>
            <a:ext cx="2484494" cy="2357454"/>
            <a:chOff x="6659506" y="3714752"/>
            <a:chExt cx="2484494" cy="2357454"/>
          </a:xfrm>
        </p:grpSpPr>
        <p:pic>
          <p:nvPicPr>
            <p:cNvPr id="5" name="4 - Εικόνα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06" y="4143380"/>
              <a:ext cx="1101841" cy="1928826"/>
            </a:xfrm>
            <a:prstGeom prst="rect">
              <a:avLst/>
            </a:prstGeom>
          </p:spPr>
        </p:pic>
        <p:sp>
          <p:nvSpPr>
            <p:cNvPr id="7" name="6 - Ορθογώνιο"/>
            <p:cNvSpPr/>
            <p:nvPr/>
          </p:nvSpPr>
          <p:spPr>
            <a:xfrm>
              <a:off x="8715404" y="3714752"/>
              <a:ext cx="42859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0" name="5 - Επεξήγηση με στρογγυλεμένο παραλληλόγραμμο"/>
          <p:cNvSpPr/>
          <p:nvPr/>
        </p:nvSpPr>
        <p:spPr>
          <a:xfrm>
            <a:off x="4920794" y="1571612"/>
            <a:ext cx="4017818" cy="3069554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spc="300" dirty="0" smtClean="0">
                <a:solidFill>
                  <a:schemeClr val="tx1"/>
                </a:solidFill>
                <a:ea typeface="Aka-AcidGR-Chubby" pitchFamily="2" charset="-95"/>
              </a:rPr>
              <a:t>Ξέρουμε αυτόν </a:t>
            </a:r>
            <a:r>
              <a:rPr lang="el-GR" sz="4000" b="1" spc="300" dirty="0" smtClean="0">
                <a:solidFill>
                  <a:schemeClr val="tx1"/>
                </a:solidFill>
                <a:ea typeface="Aka-AcidGR-Chubby" pitchFamily="2" charset="-95"/>
              </a:rPr>
              <a:t>τον συγγραφέα;</a:t>
            </a:r>
            <a:endParaRPr lang="el-GR" sz="4000" b="1" spc="300" dirty="0">
              <a:solidFill>
                <a:schemeClr val="tx1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3919534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562613" cy="334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8" y="4011133"/>
            <a:ext cx="1975135" cy="24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500562" y="4149080"/>
            <a:ext cx="4391918" cy="2280316"/>
          </a:xfrm>
          <a:prstGeom prst="wedgeRoundRectCallout">
            <a:avLst>
              <a:gd name="adj1" fmla="val -72391"/>
              <a:gd name="adj2" fmla="val 705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spc="600" dirty="0" smtClean="0">
                <a:solidFill>
                  <a:schemeClr val="tx1"/>
                </a:solidFill>
                <a:ea typeface="Aka-AcidGR-Chubby" pitchFamily="2" charset="-95"/>
              </a:rPr>
              <a:t>Αυτό τι είναι; Πού το χρειαζόμαστε; Ποιοι το έχουν;</a:t>
            </a:r>
            <a:endParaRPr lang="el-GR" sz="3200" b="1" spc="600" dirty="0">
              <a:solidFill>
                <a:schemeClr val="tx1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979996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53411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919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71056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4408" y="5018495"/>
            <a:ext cx="785572" cy="137518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6143644"/>
            <a:ext cx="6643702" cy="500066"/>
          </a:xfrm>
          <a:prstGeom prst="wedgeRoundRectCallout">
            <a:avLst>
              <a:gd name="adj1" fmla="val 75614"/>
              <a:gd name="adj2" fmla="val -12316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Ποιους βλέπουμε; Πού είναι;</a:t>
            </a:r>
            <a:endParaRPr lang="el-GR" sz="3600" b="1" dirty="0"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2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357694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429132"/>
            <a:ext cx="638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857760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786322"/>
            <a:ext cx="1123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5214950"/>
            <a:ext cx="144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5286388"/>
            <a:ext cx="1228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5643578"/>
            <a:ext cx="1104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5643578"/>
            <a:ext cx="1343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6143644"/>
            <a:ext cx="145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6072206"/>
            <a:ext cx="137160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6365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5000"/>
          <a:stretch>
            <a:fillRect/>
          </a:stretch>
        </p:blipFill>
        <p:spPr bwMode="auto">
          <a:xfrm>
            <a:off x="-1" y="1714488"/>
            <a:ext cx="893192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642910" y="4500570"/>
            <a:ext cx="8286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Chubby" pitchFamily="2" charset="-95"/>
              </a:rPr>
              <a:t>Σε αυτή την αυλή</a:t>
            </a:r>
          </a:p>
          <a:p>
            <a:pPr algn="ctr"/>
            <a:r>
              <a:rPr lang="el-GR" sz="36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Chubby" pitchFamily="2" charset="-95"/>
              </a:rPr>
              <a:t>υ</a:t>
            </a:r>
            <a:r>
              <a:rPr lang="el-GR" sz="3600" b="1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Chubby" pitchFamily="2" charset="-95"/>
              </a:rPr>
              <a:t>πάρχει ένας θησαυρός.</a:t>
            </a:r>
            <a:r>
              <a:rPr lang="el-GR" sz="3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Chubby" pitchFamily="2" charset="-95"/>
              </a:rPr>
              <a:t> </a:t>
            </a:r>
            <a:endParaRPr lang="el-GR" sz="3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06990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224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-32" y="3286124"/>
            <a:ext cx="89297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Σε   αυτή  την αυλή</a:t>
            </a:r>
          </a:p>
          <a:p>
            <a:pPr algn="ctr"/>
            <a:r>
              <a:rPr lang="el-GR" sz="5400" b="1" spc="25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υ</a:t>
            </a:r>
            <a:r>
              <a:rPr lang="el-GR" sz="5400" b="1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πάρχει  ένας </a:t>
            </a:r>
            <a:r>
              <a:rPr lang="el-GR" sz="5400" b="1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θησαυρός</a:t>
            </a:r>
            <a:r>
              <a:rPr lang="el-GR" sz="5400" b="1" cap="none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</a:t>
            </a:r>
            <a:endParaRPr lang="el-GR" sz="5400" b="1" cap="none" spc="2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43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6702" y="0"/>
            <a:ext cx="808087" cy="1000108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785918" y="500042"/>
            <a:ext cx="3286148" cy="500066"/>
          </a:xfrm>
          <a:prstGeom prst="wedgeRoundRectCallout">
            <a:avLst>
              <a:gd name="adj1" fmla="val 75614"/>
              <a:gd name="adj2" fmla="val -12316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Τι συνέβη;</a:t>
            </a:r>
            <a:endParaRPr lang="el-GR" sz="3600" b="1" dirty="0"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8181" y="0"/>
            <a:ext cx="825129" cy="1000108"/>
          </a:xfrm>
          <a:prstGeom prst="rect">
            <a:avLst/>
          </a:prstGeom>
        </p:spPr>
      </p:pic>
      <p:sp>
        <p:nvSpPr>
          <p:cNvPr id="8" name="7 - Έλλειψη"/>
          <p:cNvSpPr/>
          <p:nvPr/>
        </p:nvSpPr>
        <p:spPr>
          <a:xfrm>
            <a:off x="5214942" y="3000372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143240" y="3429000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0" y="4357694"/>
            <a:ext cx="571472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0" y="4857760"/>
            <a:ext cx="571472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1571604" y="3857628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7643834" y="4429132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142844" y="5857892"/>
            <a:ext cx="500066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5214942" y="542926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4857752" y="435769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4071934" y="4857760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3071802" y="5357826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1285852" y="5857892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2357422" y="578645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7286644" y="5857892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7143768" y="635793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2857488" y="635793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0" y="2000240"/>
            <a:ext cx="571472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8143900" y="2071678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1071538" y="2500306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7858148" y="257174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2571736" y="114298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Έλλειψη"/>
          <p:cNvSpPr/>
          <p:nvPr/>
        </p:nvSpPr>
        <p:spPr>
          <a:xfrm>
            <a:off x="8072462" y="1071546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Έλλειψη"/>
          <p:cNvSpPr/>
          <p:nvPr/>
        </p:nvSpPr>
        <p:spPr>
          <a:xfrm>
            <a:off x="3428992" y="150017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6 - Επεξήγηση με στρογγυλεμένο παραλληλόγραμμο"/>
          <p:cNvSpPr/>
          <p:nvPr/>
        </p:nvSpPr>
        <p:spPr>
          <a:xfrm>
            <a:off x="107504" y="0"/>
            <a:ext cx="5040560" cy="1071546"/>
          </a:xfrm>
          <a:prstGeom prst="wedgeRoundRectCallout">
            <a:avLst>
              <a:gd name="adj1" fmla="val 59347"/>
              <a:gd name="adj2" fmla="val -3724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Βρίσκουμε όλα τα σημαδάκια της στίξης.</a:t>
            </a:r>
            <a:endParaRPr lang="el-GR" sz="2800" b="1" dirty="0"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92819" y="3140968"/>
            <a:ext cx="7346884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600" b="1" spc="300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a typeface="Aka-AcidGR-Chubby" pitchFamily="2" charset="-95"/>
              </a:rPr>
              <a:t>α</a:t>
            </a:r>
            <a:r>
              <a:rPr lang="el-GR" sz="19600" b="1" cap="none" spc="300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a typeface="Aka-AcidGR-Chubby" pitchFamily="2" charset="-95"/>
              </a:rPr>
              <a:t>υ=αβ</a:t>
            </a:r>
            <a:endParaRPr lang="el-GR" sz="19600" b="1" cap="none" spc="300" dirty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a typeface="Aka-AcidGR-Chubby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23528" y="-99392"/>
            <a:ext cx="8424936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600" b="1" spc="30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α</a:t>
            </a:r>
            <a:r>
              <a:rPr lang="el-GR" sz="19600" b="1" cap="none" spc="30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υ=αφ</a:t>
            </a:r>
            <a:endParaRPr lang="el-GR" sz="19600" b="1" cap="none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a typeface="Aka-AcidGR-Chubby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29" y="4381820"/>
            <a:ext cx="1497948" cy="1905000"/>
          </a:xfrm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81820"/>
            <a:ext cx="2448272" cy="2448272"/>
          </a:xfrm>
          <a:prstGeom prst="rect">
            <a:avLst/>
          </a:prstGeom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484487"/>
            <a:ext cx="2903398" cy="1306529"/>
          </a:xfrm>
          <a:prstGeom prst="rect">
            <a:avLst/>
          </a:prstGeom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29" y="470681"/>
            <a:ext cx="1171726" cy="2428892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1388681" y="761797"/>
            <a:ext cx="223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ναύτης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210170" y="4814131"/>
            <a:ext cx="3389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καυσόξυλα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357819" y="291092"/>
            <a:ext cx="346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αυτοκίνητο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406588" y="5620923"/>
            <a:ext cx="14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αυτί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1045019" y="2438306"/>
            <a:ext cx="64171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a typeface="Aka-AcidGR-DiaryGirl" pitchFamily="2" charset="-95"/>
              </a:rPr>
              <a:t>α</a:t>
            </a:r>
            <a:r>
              <a:rPr lang="el-GR" sz="166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a typeface="Aka-AcidGR-DiaryGirl" pitchFamily="2" charset="-95"/>
              </a:rPr>
              <a:t>υ=αφ</a:t>
            </a:r>
            <a:endParaRPr lang="el-GR" sz="166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37" y="1155579"/>
            <a:ext cx="1484536" cy="1452562"/>
          </a:xfrm>
          <a:prstGeom prst="rect">
            <a:avLst/>
          </a:prstGeom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4613393"/>
            <a:ext cx="1447793" cy="1898381"/>
          </a:xfrm>
          <a:prstGeom prst="rect">
            <a:avLst/>
          </a:prstGeom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5123638"/>
            <a:ext cx="1571636" cy="1122597"/>
          </a:xfrm>
          <a:prstGeom prst="rect">
            <a:avLst/>
          </a:prstGeom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35083"/>
            <a:ext cx="2069603" cy="2073058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492418" y="450233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σ</a:t>
            </a:r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αύρα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357950" y="1785926"/>
            <a:ext cx="2260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ταύρος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197328" y="5643578"/>
            <a:ext cx="3124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θησαυρός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382057" y="4857760"/>
            <a:ext cx="1666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αυγό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1394163" y="2348880"/>
            <a:ext cx="608852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a typeface="Aka-AcidGR-DiaryGirl" pitchFamily="2" charset="-95"/>
              </a:rPr>
              <a:t>α</a:t>
            </a:r>
            <a:r>
              <a:rPr lang="el-GR" sz="16600" b="1" cap="none" spc="0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a typeface="Aka-AcidGR-DiaryGirl" pitchFamily="2" charset="-95"/>
              </a:rPr>
              <a:t>υ=αβ</a:t>
            </a:r>
            <a:endParaRPr lang="el-GR" sz="16600" b="1" cap="none" spc="0" dirty="0">
              <a:ln w="57150">
                <a:solidFill>
                  <a:sysClr val="windowText" lastClr="000000"/>
                </a:solidFill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6702" y="0"/>
            <a:ext cx="808087" cy="1000108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07504" y="0"/>
            <a:ext cx="5040560" cy="1071546"/>
          </a:xfrm>
          <a:prstGeom prst="wedgeRoundRectCallout">
            <a:avLst>
              <a:gd name="adj1" fmla="val 59347"/>
              <a:gd name="adj2" fmla="val -3724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Διαβάζουμε όλοι μαζί.</a:t>
            </a:r>
            <a:endParaRPr lang="el-GR" sz="2800" b="1" dirty="0">
              <a:ln>
                <a:solidFill>
                  <a:sysClr val="windowText" lastClr="000000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277"/>
            <a:ext cx="731046" cy="886073"/>
          </a:xfrm>
          <a:prstGeom prst="rect">
            <a:avLst/>
          </a:prstGeom>
        </p:spPr>
      </p:pic>
      <p:sp>
        <p:nvSpPr>
          <p:cNvPr id="7" name="6 - Έλλειψη"/>
          <p:cNvSpPr/>
          <p:nvPr/>
        </p:nvSpPr>
        <p:spPr>
          <a:xfrm>
            <a:off x="0" y="2428868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714348" y="3357562"/>
            <a:ext cx="214314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786050" y="4786322"/>
            <a:ext cx="1500198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214678" y="5786454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785918" y="6286496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571736" y="4357694"/>
            <a:ext cx="1214446" cy="5000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Επεξήγηση με στρογγυλεμένο παραλληλόγραμμο 12"/>
          <p:cNvSpPr/>
          <p:nvPr/>
        </p:nvSpPr>
        <p:spPr>
          <a:xfrm>
            <a:off x="1403648" y="16738"/>
            <a:ext cx="5976664" cy="963990"/>
          </a:xfrm>
          <a:prstGeom prst="wedgeRoundRectCallout">
            <a:avLst>
              <a:gd name="adj1" fmla="val -57498"/>
              <a:gd name="adj2" fmla="val 827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Κυκλώνουμε με το μολύβι όλες τις λέξεις με </a:t>
            </a:r>
            <a:r>
              <a:rPr lang="el-GR" sz="3200" b="1" dirty="0" err="1" smtClean="0">
                <a:ea typeface="Aka-AcidGR-DiaryGirl" pitchFamily="2" charset="-95"/>
              </a:rPr>
              <a:t>αυ</a:t>
            </a:r>
            <a:r>
              <a:rPr lang="el-GR" sz="3200" b="1" dirty="0" smtClean="0">
                <a:ea typeface="Aka-AcidGR-DiaryGirl" pitchFamily="2" charset="-95"/>
              </a:rPr>
              <a:t>.</a:t>
            </a:r>
            <a:endParaRPr lang="el-GR" sz="3200" b="1" dirty="0"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173</Words>
  <Application>Microsoft Office PowerPoint</Application>
  <PresentationFormat>Προβολή στην οθόνη (4:3)</PresentationFormat>
  <Paragraphs>55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Ο θείος Παύλος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θείος Παύλος</vt:lpstr>
      <vt:lpstr>Διαβάζουμε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θείος Παύλος</dc:title>
  <dc:creator>Ιωαννα</dc:creator>
  <cp:lastModifiedBy>Eleftheria Papadimitriou</cp:lastModifiedBy>
  <cp:revision>47</cp:revision>
  <dcterms:created xsi:type="dcterms:W3CDTF">2013-03-17T19:17:54Z</dcterms:created>
  <dcterms:modified xsi:type="dcterms:W3CDTF">2021-01-24T11:10:05Z</dcterms:modified>
</cp:coreProperties>
</file>