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6" r:id="rId10"/>
    <p:sldId id="263" r:id="rId11"/>
    <p:sldId id="268" r:id="rId12"/>
    <p:sldId id="269" r:id="rId13"/>
    <p:sldId id="277" r:id="rId14"/>
    <p:sldId id="278" r:id="rId15"/>
    <p:sldId id="279" r:id="rId16"/>
    <p:sldId id="281" r:id="rId17"/>
    <p:sldId id="282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404040"/>
    <a:srgbClr val="FF9966"/>
    <a:srgbClr val="9999FF"/>
    <a:srgbClr val="FF66FF"/>
    <a:srgbClr val="66FF66"/>
    <a:srgbClr val="25C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F7C5-A33C-4FB3-BD0C-8BFDF9EABDD2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B27D-AA84-47D1-988A-4E4ECB8650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86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Ανάγνωση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B27D-AA84-47D1-988A-4E4ECB8650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63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0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2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6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8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8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2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5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4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1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0DE8-485B-43A2-AE7A-A4B4C11B49A1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2444-8D62-4049-A1AD-94DFEA219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9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 txBox="1">
            <a:spLocks/>
          </p:cNvSpPr>
          <p:nvPr/>
        </p:nvSpPr>
        <p:spPr>
          <a:xfrm>
            <a:off x="179512" y="648874"/>
            <a:ext cx="8280920" cy="1470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dirty="0" smtClean="0">
                <a:solidFill>
                  <a:schemeClr val="bg1"/>
                </a:solidFill>
                <a:latin typeface="+mn-lt"/>
                <a:ea typeface="Aka-AcidGR-AlmostGothic" pitchFamily="2" charset="-95"/>
              </a:rPr>
              <a:t>Νυχτώνει </a:t>
            </a:r>
            <a:endParaRPr lang="el-GR" sz="9600" dirty="0">
              <a:solidFill>
                <a:schemeClr val="bg1"/>
              </a:solidFill>
              <a:latin typeface="+mn-lt"/>
              <a:ea typeface="Aka-AcidGR-AlmostGothic" pitchFamily="2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2705955" y="5805264"/>
            <a:ext cx="5760640" cy="62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rgbClr val="FF0000"/>
                </a:solidFill>
              </a:rPr>
              <a:t>Δασκάλα :Ελευθερία </a:t>
            </a:r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απαδημητρίου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7236296" cy="56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1670"/>
            <a:ext cx="3131840" cy="241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376" y="3370282"/>
            <a:ext cx="949940" cy="82380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6623720" y="1052736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Ποιοι μιλάνε; Τι λέμε ότι κάνουν;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6627575" y="1052736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Ακούμε προσεκτικά!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627575" y="1049871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Τι συνέβη με τα παιδιά;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6313678" y="1052736"/>
            <a:ext cx="2834177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Γιατί ο Ορφέας θέλει να γυρίσουν σπίτι;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6221523" y="1049870"/>
            <a:ext cx="2922477" cy="1815443"/>
          </a:xfrm>
          <a:prstGeom prst="wedgeRoundRectCallout">
            <a:avLst>
              <a:gd name="adj1" fmla="val 20461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Διαβάζουμε όλοι μαζί!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7236296" cy="56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1670"/>
            <a:ext cx="3131840" cy="241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6187179" y="1772816"/>
            <a:ext cx="2978192" cy="1599419"/>
          </a:xfrm>
          <a:prstGeom prst="wedgeRoundRectCallout">
            <a:avLst>
              <a:gd name="adj1" fmla="val 20461"/>
              <a:gd name="adj2" fmla="val 594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Χρωματίζουμε όλα τα ν.</a:t>
            </a:r>
            <a:endParaRPr lang="el-GR" sz="3200" b="1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3487617"/>
            <a:ext cx="949940" cy="8238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47664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3851920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5"/>
          <p:cNvSpPr/>
          <p:nvPr/>
        </p:nvSpPr>
        <p:spPr>
          <a:xfrm>
            <a:off x="5148064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1527370" y="1268760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/>
          <p:cNvSpPr/>
          <p:nvPr/>
        </p:nvSpPr>
        <p:spPr>
          <a:xfrm>
            <a:off x="2843808" y="1271642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3524200" y="2206043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/>
          <p:cNvSpPr/>
          <p:nvPr/>
        </p:nvSpPr>
        <p:spPr>
          <a:xfrm>
            <a:off x="4572000" y="2060848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5"/>
          <p:cNvSpPr/>
          <p:nvPr/>
        </p:nvSpPr>
        <p:spPr>
          <a:xfrm>
            <a:off x="2411760" y="2963416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5"/>
          <p:cNvSpPr/>
          <p:nvPr/>
        </p:nvSpPr>
        <p:spPr>
          <a:xfrm>
            <a:off x="3524200" y="3067435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2451905" y="3819042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5"/>
          <p:cNvSpPr/>
          <p:nvPr/>
        </p:nvSpPr>
        <p:spPr>
          <a:xfrm>
            <a:off x="3491880" y="3899520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4256715" y="3847795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/>
          <p:cNvSpPr/>
          <p:nvPr/>
        </p:nvSpPr>
        <p:spPr>
          <a:xfrm>
            <a:off x="395536" y="1052736"/>
            <a:ext cx="817698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00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είναι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631200"/>
            <a:ext cx="949940" cy="843071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48113" y="265252"/>
            <a:ext cx="6984776" cy="1412777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002060"/>
                </a:solidFill>
                <a:ea typeface="Aka-AcidGR-DiaryGirl" pitchFamily="2" charset="-95"/>
              </a:rPr>
              <a:t>Πόσα γράμματα έχει η λέξη </a:t>
            </a:r>
            <a:r>
              <a:rPr lang="el-GR" sz="5400" b="1" dirty="0" smtClean="0">
                <a:solidFill>
                  <a:srgbClr val="002060"/>
                </a:solidFill>
                <a:ea typeface="Aka-AcidGR-DiaryGirl" pitchFamily="2" charset="-95"/>
              </a:rPr>
              <a:t>είναι</a:t>
            </a:r>
            <a:r>
              <a:rPr lang="el-GR" sz="4000" b="1" dirty="0" smtClean="0">
                <a:solidFill>
                  <a:srgbClr val="002060"/>
                </a:solidFill>
                <a:ea typeface="Aka-AcidGR-DiaryGirl" pitchFamily="2" charset="-95"/>
              </a:rPr>
              <a:t>;</a:t>
            </a:r>
            <a:endParaRPr lang="el-GR" sz="4000" b="1" dirty="0">
              <a:solidFill>
                <a:srgbClr val="00206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01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54" r="11545" b="51470"/>
          <a:stretch/>
        </p:blipFill>
        <p:spPr bwMode="auto">
          <a:xfrm>
            <a:off x="179512" y="1484784"/>
            <a:ext cx="8498969" cy="23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60"/>
            <a:ext cx="8028384" cy="60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1137320" y="3068960"/>
            <a:ext cx="1850504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3779912" y="3068960"/>
            <a:ext cx="1850504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3027632" y="5229200"/>
            <a:ext cx="3416576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588224" y="5229200"/>
            <a:ext cx="1368152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4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6" y="188640"/>
            <a:ext cx="81504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441" y="4545878"/>
            <a:ext cx="1514213" cy="1343864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4204529"/>
            <a:ext cx="5207704" cy="177742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Κυκλώνουμε όλα τα Ν ν.</a:t>
            </a:r>
            <a:endParaRPr lang="el-GR" sz="4000" b="1" dirty="0"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1259632" y="4204529"/>
            <a:ext cx="5720144" cy="192982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Γιατί η Νένα και η Νανά γράφονται με κεφαλαίο;</a:t>
            </a:r>
            <a:endParaRPr lang="el-GR" sz="4000" b="1" dirty="0"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325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 txBox="1">
            <a:spLocks/>
          </p:cNvSpPr>
          <p:nvPr/>
        </p:nvSpPr>
        <p:spPr>
          <a:xfrm>
            <a:off x="179512" y="648874"/>
            <a:ext cx="8280920" cy="1470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dirty="0" smtClean="0">
                <a:solidFill>
                  <a:schemeClr val="bg1"/>
                </a:solidFill>
                <a:latin typeface="+mn-lt"/>
                <a:ea typeface="Aka-AcidGR-AlmostGothic" pitchFamily="2" charset="-95"/>
              </a:rPr>
              <a:t>Νυχτώνει </a:t>
            </a:r>
            <a:endParaRPr lang="el-GR" sz="9600" dirty="0">
              <a:solidFill>
                <a:schemeClr val="bg1"/>
              </a:solidFill>
              <a:latin typeface="+mn-lt"/>
              <a:ea typeface="Aka-AcidGR-AlmostGothic" pitchFamily="2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4572000" y="3861048"/>
            <a:ext cx="3736504" cy="124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8748464" cy="6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207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Διαβάζουμε !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0" y="838200"/>
            <a:ext cx="9086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66800" y="14478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17526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19812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/>
          <p:nvPr/>
        </p:nvSpPr>
        <p:spPr>
          <a:xfrm>
            <a:off x="5076056" y="19050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28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896448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9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1445005" cy="1157132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3600400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Τι βλέπουμε στην εικόνα;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30647" y="2462"/>
            <a:ext cx="38491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νονά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9542" y="2057400"/>
            <a:ext cx="19704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44008" y="2057398"/>
            <a:ext cx="20633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1520" y="4786411"/>
            <a:ext cx="10182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7134" y="4794407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57472" y="4794409"/>
            <a:ext cx="10182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164288" y="486916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6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49931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41148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25146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Νανά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33528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5146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385763"/>
            <a:ext cx="7743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4696282"/>
            <a:ext cx="1733550" cy="168501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868144" y="692696"/>
            <a:ext cx="3275856" cy="3193504"/>
          </a:xfrm>
          <a:prstGeom prst="wedgeRoundRectCallout">
            <a:avLst>
              <a:gd name="adj1" fmla="val 19345"/>
              <a:gd name="adj2" fmla="val 607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2"/>
                </a:solidFill>
                <a:ea typeface="Aka-AcidGR5yearsold" pitchFamily="2" charset="-95"/>
              </a:rPr>
              <a:t>Ποιος έκανε τελικά το θόρυβο που τρόμαξε τα παιδιά;</a:t>
            </a:r>
            <a:endParaRPr lang="en-US" sz="4000" dirty="0">
              <a:solidFill>
                <a:schemeClr val="tx2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8471858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51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4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905000"/>
            <a:ext cx="89580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5" y="908720"/>
            <a:ext cx="1370183" cy="1216038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4392488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Ποια πρόσωπα βλέπουμε;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071"/>
            <a:ext cx="1773238" cy="1723587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7092404" cy="1017413"/>
          </a:xfrm>
          <a:prstGeom prst="wedgeRoundRectCallout">
            <a:avLst>
              <a:gd name="adj1" fmla="val -53264"/>
              <a:gd name="adj2" fmla="val 168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Πού βρίσκονται; Πότε είναι;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7595"/>
            <a:ext cx="1440160" cy="1153253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7308304" cy="1953517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Παρατηρήστε την έκφραση των παιδιών. Μπορείτε να τη μιμηθείτε;</a:t>
            </a:r>
            <a:endParaRPr lang="el-GR" sz="4400" b="1" dirty="0">
              <a:solidFill>
                <a:srgbClr val="FF0000"/>
              </a:solidFill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835696" y="107331"/>
            <a:ext cx="7308304" cy="1248533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Τι νομίζετε ότι αισθάνονται;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763713" y="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 dirty="0">
                <a:latin typeface="Calibri" pitchFamily="34" charset="0"/>
              </a:rPr>
              <a:t>νύχτα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071"/>
            <a:ext cx="1773238" cy="1723587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1693734" y="21846"/>
            <a:ext cx="7308304" cy="1248533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Ποια πράγματα βλέπουμε;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11" name="8 - TextBox"/>
          <p:cNvSpPr txBox="1">
            <a:spLocks noChangeArrowheads="1"/>
          </p:cNvSpPr>
          <p:nvPr/>
        </p:nvSpPr>
        <p:spPr bwMode="auto">
          <a:xfrm>
            <a:off x="3779838" y="51577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λίμνη </a:t>
            </a:r>
          </a:p>
        </p:txBody>
      </p:sp>
      <p:sp>
        <p:nvSpPr>
          <p:cNvPr id="12" name="9 - TextBox"/>
          <p:cNvSpPr txBox="1">
            <a:spLocks noChangeArrowheads="1"/>
          </p:cNvSpPr>
          <p:nvPr/>
        </p:nvSpPr>
        <p:spPr bwMode="auto">
          <a:xfrm>
            <a:off x="3635375" y="5805488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νουφαρο </a:t>
            </a:r>
          </a:p>
        </p:txBody>
      </p:sp>
      <p:sp>
        <p:nvSpPr>
          <p:cNvPr id="13" name="10 - TextBox"/>
          <p:cNvSpPr txBox="1">
            <a:spLocks noChangeArrowheads="1"/>
          </p:cNvSpPr>
          <p:nvPr/>
        </p:nvSpPr>
        <p:spPr bwMode="auto">
          <a:xfrm>
            <a:off x="1187450" y="62118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νερό </a:t>
            </a:r>
          </a:p>
        </p:txBody>
      </p:sp>
      <p:sp>
        <p:nvSpPr>
          <p:cNvPr id="14" name="11 - TextBox"/>
          <p:cNvSpPr txBox="1">
            <a:spLocks noChangeArrowheads="1"/>
          </p:cNvSpPr>
          <p:nvPr/>
        </p:nvSpPr>
        <p:spPr bwMode="auto">
          <a:xfrm>
            <a:off x="3892891" y="709752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 dirty="0">
                <a:latin typeface="Calibri" pitchFamily="34" charset="0"/>
              </a:rPr>
              <a:t>ομπρέλα </a:t>
            </a:r>
          </a:p>
        </p:txBody>
      </p:sp>
      <p:sp>
        <p:nvSpPr>
          <p:cNvPr id="15" name="12 - TextBox"/>
          <p:cNvSpPr txBox="1">
            <a:spLocks noChangeArrowheads="1"/>
          </p:cNvSpPr>
          <p:nvPr/>
        </p:nvSpPr>
        <p:spPr bwMode="auto">
          <a:xfrm>
            <a:off x="5867400" y="5229225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λιβελούλα</a:t>
            </a:r>
          </a:p>
        </p:txBody>
      </p:sp>
      <p:sp>
        <p:nvSpPr>
          <p:cNvPr id="16" name="13 - TextBox"/>
          <p:cNvSpPr txBox="1">
            <a:spLocks noChangeArrowheads="1"/>
          </p:cNvSpPr>
          <p:nvPr/>
        </p:nvSpPr>
        <p:spPr bwMode="auto">
          <a:xfrm>
            <a:off x="3857172" y="103602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 dirty="0">
                <a:latin typeface="Calibri" pitchFamily="34" charset="0"/>
              </a:rPr>
              <a:t>φεγγάρι </a:t>
            </a:r>
          </a:p>
        </p:txBody>
      </p:sp>
      <p:sp>
        <p:nvSpPr>
          <p:cNvPr id="17" name="14 - TextBox"/>
          <p:cNvSpPr txBox="1">
            <a:spLocks noChangeArrowheads="1"/>
          </p:cNvSpPr>
          <p:nvPr/>
        </p:nvSpPr>
        <p:spPr bwMode="auto">
          <a:xfrm>
            <a:off x="7343775" y="38608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θάμνος</a:t>
            </a:r>
          </a:p>
        </p:txBody>
      </p:sp>
    </p:spTree>
    <p:extLst>
      <p:ext uri="{BB962C8B-B14F-4D97-AF65-F5344CB8AC3E}">
        <p14:creationId xmlns:p14="http://schemas.microsoft.com/office/powerpoint/2010/main" val="1268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0" y="0"/>
            <a:ext cx="8168211" cy="2204864"/>
          </a:xfrm>
          <a:prstGeom prst="wedgeRoundRectCallout">
            <a:avLst>
              <a:gd name="adj1" fmla="val 52350"/>
              <a:gd name="adj2" fmla="val 398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Ποιο είναι το γράμμα που </a:t>
            </a:r>
            <a:r>
              <a:rPr lang="el-GR" sz="4400" b="1" dirty="0" smtClean="0">
                <a:solidFill>
                  <a:srgbClr val="FF0000"/>
                </a:solidFill>
              </a:rPr>
              <a:t>ό</a:t>
            </a:r>
            <a:r>
              <a:rPr lang="el-GR" sz="4400" b="1" dirty="0" smtClean="0">
                <a:solidFill>
                  <a:srgbClr val="FF0000"/>
                </a:solidFill>
              </a:rPr>
              <a:t>λες </a:t>
            </a:r>
            <a:r>
              <a:rPr lang="el-GR" sz="4400" b="1" dirty="0" smtClean="0">
                <a:solidFill>
                  <a:srgbClr val="FF0000"/>
                </a:solidFill>
              </a:rPr>
              <a:t>οι λέξεις </a:t>
            </a:r>
            <a:r>
              <a:rPr lang="el-GR" sz="4400" b="1" dirty="0" smtClean="0">
                <a:solidFill>
                  <a:srgbClr val="FF0000"/>
                </a:solidFill>
              </a:rPr>
              <a:t>περιέχουν;</a:t>
            </a:r>
            <a:endParaRPr lang="el-GR" sz="4400" b="1" dirty="0">
              <a:solidFill>
                <a:srgbClr val="FF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5137" y="2335004"/>
            <a:ext cx="1773238" cy="1723587"/>
          </a:xfrm>
          <a:prstGeom prst="rect">
            <a:avLst/>
          </a:prstGeom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23528" y="2781300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λίμνη </a:t>
            </a: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2672683" y="5373688"/>
            <a:ext cx="3699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νούφαρο </a:t>
            </a: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260153" y="4365625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νερό </a:t>
            </a:r>
          </a:p>
        </p:txBody>
      </p:sp>
      <p:sp>
        <p:nvSpPr>
          <p:cNvPr id="7" name="7 - TextBox"/>
          <p:cNvSpPr txBox="1">
            <a:spLocks noChangeArrowheads="1"/>
          </p:cNvSpPr>
          <p:nvPr/>
        </p:nvSpPr>
        <p:spPr bwMode="auto">
          <a:xfrm>
            <a:off x="3204840" y="3828197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θάμνος</a:t>
            </a:r>
          </a:p>
        </p:txBody>
      </p:sp>
      <p:sp>
        <p:nvSpPr>
          <p:cNvPr id="8" name="8 - TextBox"/>
          <p:cNvSpPr txBox="1">
            <a:spLocks noChangeArrowheads="1"/>
          </p:cNvSpPr>
          <p:nvPr/>
        </p:nvSpPr>
        <p:spPr bwMode="auto">
          <a:xfrm>
            <a:off x="3060378" y="2205038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Μαρίνα 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5652765" y="2997200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+mn-lt"/>
                <a:ea typeface="Aka-AcidGR-DiaryGirl" pitchFamily="2" charset="-95"/>
              </a:rPr>
              <a:t>νύχτα</a:t>
            </a:r>
          </a:p>
        </p:txBody>
      </p:sp>
    </p:spTree>
    <p:extLst>
      <p:ext uri="{BB962C8B-B14F-4D97-AF65-F5344CB8AC3E}">
        <p14:creationId xmlns:p14="http://schemas.microsoft.com/office/powerpoint/2010/main" val="19062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Ν ν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236005" y="2604313"/>
            <a:ext cx="648072" cy="375434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9785478">
            <a:off x="2224531" y="2463023"/>
            <a:ext cx="648072" cy="40032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22806">
            <a:off x="1212904" y="2532567"/>
            <a:ext cx="648072" cy="36780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2203115">
            <a:off x="5841245" y="4674680"/>
            <a:ext cx="500090" cy="15763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19619358">
            <a:off x="5157901" y="4703600"/>
            <a:ext cx="500090" cy="16080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8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79482" y="1980168"/>
            <a:ext cx="11881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75803" y="1049144"/>
            <a:ext cx="17508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9" y="4283235"/>
            <a:ext cx="747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42101" y="2062336"/>
            <a:ext cx="13003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401978" y="3070448"/>
            <a:ext cx="16722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51765" y="4150568"/>
            <a:ext cx="15493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97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163</Words>
  <Application>Microsoft Office PowerPoint</Application>
  <PresentationFormat>Προβολή στην οθόνη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Νυχτώνει</dc:title>
  <dc:creator>Ιωάννα</dc:creator>
  <cp:lastModifiedBy>Eleftheria Papadimitriou</cp:lastModifiedBy>
  <cp:revision>32</cp:revision>
  <dcterms:created xsi:type="dcterms:W3CDTF">2014-11-03T15:06:00Z</dcterms:created>
  <dcterms:modified xsi:type="dcterms:W3CDTF">2020-10-06T12:41:37Z</dcterms:modified>
</cp:coreProperties>
</file>