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59" r:id="rId8"/>
    <p:sldId id="265" r:id="rId9"/>
    <p:sldId id="266" r:id="rId10"/>
    <p:sldId id="267" r:id="rId11"/>
    <p:sldId id="270" r:id="rId12"/>
    <p:sldId id="264" r:id="rId13"/>
    <p:sldId id="279" r:id="rId14"/>
    <p:sldId id="273" r:id="rId15"/>
    <p:sldId id="274" r:id="rId16"/>
    <p:sldId id="275" r:id="rId17"/>
    <p:sldId id="276" r:id="rId18"/>
    <p:sldId id="280" r:id="rId19"/>
    <p:sldId id="277" r:id="rId20"/>
    <p:sldId id="278" r:id="rId2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94660"/>
  </p:normalViewPr>
  <p:slideViewPr>
    <p:cSldViewPr>
      <p:cViewPr>
        <p:scale>
          <a:sx n="76" d="100"/>
          <a:sy n="76" d="100"/>
        </p:scale>
        <p:origin x="-1212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A42BD-898B-4B57-B8B6-5678CC9B28BA}" type="datetimeFigureOut">
              <a:rPr lang="el-GR" smtClean="0"/>
              <a:pPr/>
              <a:t>4/4/2021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C9D3D-EC12-4E17-9411-1DD1D49C0DC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A42BD-898B-4B57-B8B6-5678CC9B28BA}" type="datetimeFigureOut">
              <a:rPr lang="el-GR" smtClean="0"/>
              <a:pPr/>
              <a:t>4/4/2021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C9D3D-EC12-4E17-9411-1DD1D49C0DC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A42BD-898B-4B57-B8B6-5678CC9B28BA}" type="datetimeFigureOut">
              <a:rPr lang="el-GR" smtClean="0"/>
              <a:pPr/>
              <a:t>4/4/2021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C9D3D-EC12-4E17-9411-1DD1D49C0DC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A42BD-898B-4B57-B8B6-5678CC9B28BA}" type="datetimeFigureOut">
              <a:rPr lang="el-GR" smtClean="0"/>
              <a:pPr/>
              <a:t>4/4/2021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C9D3D-EC12-4E17-9411-1DD1D49C0DC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A42BD-898B-4B57-B8B6-5678CC9B28BA}" type="datetimeFigureOut">
              <a:rPr lang="el-GR" smtClean="0"/>
              <a:pPr/>
              <a:t>4/4/2021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C9D3D-EC12-4E17-9411-1DD1D49C0DC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A42BD-898B-4B57-B8B6-5678CC9B28BA}" type="datetimeFigureOut">
              <a:rPr lang="el-GR" smtClean="0"/>
              <a:pPr/>
              <a:t>4/4/2021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C9D3D-EC12-4E17-9411-1DD1D49C0DC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A42BD-898B-4B57-B8B6-5678CC9B28BA}" type="datetimeFigureOut">
              <a:rPr lang="el-GR" smtClean="0"/>
              <a:pPr/>
              <a:t>4/4/2021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C9D3D-EC12-4E17-9411-1DD1D49C0DC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A42BD-898B-4B57-B8B6-5678CC9B28BA}" type="datetimeFigureOut">
              <a:rPr lang="el-GR" smtClean="0"/>
              <a:pPr/>
              <a:t>4/4/2021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C9D3D-EC12-4E17-9411-1DD1D49C0DC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A42BD-898B-4B57-B8B6-5678CC9B28BA}" type="datetimeFigureOut">
              <a:rPr lang="el-GR" smtClean="0"/>
              <a:pPr/>
              <a:t>4/4/2021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C9D3D-EC12-4E17-9411-1DD1D49C0DC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A42BD-898B-4B57-B8B6-5678CC9B28BA}" type="datetimeFigureOut">
              <a:rPr lang="el-GR" smtClean="0"/>
              <a:pPr/>
              <a:t>4/4/2021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C9D3D-EC12-4E17-9411-1DD1D49C0DC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A42BD-898B-4B57-B8B6-5678CC9B28BA}" type="datetimeFigureOut">
              <a:rPr lang="el-GR" smtClean="0"/>
              <a:pPr/>
              <a:t>4/4/2021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C9D3D-EC12-4E17-9411-1DD1D49C0DC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1A42BD-898B-4B57-B8B6-5678CC9B28BA}" type="datetimeFigureOut">
              <a:rPr lang="el-GR" smtClean="0"/>
              <a:pPr/>
              <a:t>4/4/2021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1C9D3D-EC12-4E17-9411-1DD1D49C0DCF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hyperlink" Target="file:///C:\Users\&#921;&#969;&#940;&#957;&#957;&#945;\Videos\&#947;&#955;&#969;&#963;&#963;&#945;\&#902;&#957;%20&#972;&#955;&#945;%20&#964;&#945;%20&#960;&#945;&#953;&#948;&#953;&#940;%20&#964;&#951;&#962;%20&#947;&#942;&#962;-%20&#923;&#959;&#965;&#954;&#953;&#945;&#957;&#972;&#962;%20&#922;&#951;&#955;&#945;&#951;&#948;&#972;&#957;&#951;&#962;.mp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0"/>
            <a:ext cx="9433048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15816" y="6526432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Δασκάλα :Ελευθερία Παπαδημητρίου</a:t>
            </a:r>
            <a:endParaRPr lang="el-GR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Τίτλος 3"/>
          <p:cNvSpPr>
            <a:spLocks noGrp="1"/>
          </p:cNvSpPr>
          <p:nvPr>
            <p:ph type="ctrTitle"/>
          </p:nvPr>
        </p:nvSpPr>
        <p:spPr>
          <a:xfrm>
            <a:off x="6093946" y="1052736"/>
            <a:ext cx="3158574" cy="1470025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l-GR" dirty="0" smtClean="0">
                <a:latin typeface="Comic Sans MS" panose="030F0702030302020204" pitchFamily="66" charset="0"/>
              </a:rPr>
              <a:t>Να σας διαβάσω ;</a:t>
            </a:r>
            <a:endParaRPr lang="el-GR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514" y="3500438"/>
            <a:ext cx="2516096" cy="3082218"/>
          </a:xfrm>
          <a:prstGeom prst="rect">
            <a:avLst/>
          </a:prstGeom>
        </p:spPr>
      </p:pic>
      <p:sp>
        <p:nvSpPr>
          <p:cNvPr id="5" name="4 - Επεξήγηση με στρογγυλεμένο παραλληλόγραμμο"/>
          <p:cNvSpPr/>
          <p:nvPr/>
        </p:nvSpPr>
        <p:spPr>
          <a:xfrm>
            <a:off x="827584" y="348585"/>
            <a:ext cx="7715304" cy="2071702"/>
          </a:xfrm>
          <a:prstGeom prst="wedgeRoundRectCallout">
            <a:avLst>
              <a:gd name="adj1" fmla="val 12644"/>
              <a:gd name="adj2" fmla="val 71828"/>
              <a:gd name="adj3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400" b="1" dirty="0" smtClean="0">
                <a:ea typeface="Aka-AcidGR5yearsold" pitchFamily="2" charset="-95"/>
              </a:rPr>
              <a:t>Τι νομίζετε ότι μπορεί να κάνει κάποιος  που μιλά όλες τις γλώσσες των ανθρώπων;</a:t>
            </a:r>
            <a:endParaRPr lang="el-GR" sz="4400" b="1" dirty="0">
              <a:ea typeface="Aka-AcidGR5yearsold" pitchFamily="2" charset="-95"/>
            </a:endParaRPr>
          </a:p>
        </p:txBody>
      </p:sp>
      <p:sp>
        <p:nvSpPr>
          <p:cNvPr id="6" name="5 - Επεξήγηση με στρογγυλεμένο παραλληλόγραμμο"/>
          <p:cNvSpPr/>
          <p:nvPr/>
        </p:nvSpPr>
        <p:spPr>
          <a:xfrm>
            <a:off x="827584" y="348585"/>
            <a:ext cx="7715304" cy="2453402"/>
          </a:xfrm>
          <a:prstGeom prst="wedgeRoundRectCallout">
            <a:avLst>
              <a:gd name="adj1" fmla="val 12644"/>
              <a:gd name="adj2" fmla="val 71828"/>
              <a:gd name="adj3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5400" b="1" dirty="0" smtClean="0">
                <a:solidFill>
                  <a:schemeClr val="tx1"/>
                </a:solidFill>
                <a:ea typeface="Aka-AcidGR5yearsold" pitchFamily="2" charset="-95"/>
              </a:rPr>
              <a:t>Αν εσείς ξέρατε όλες τις γλώσσες των ανθρώπων, τι θα κάνατε;</a:t>
            </a:r>
            <a:endParaRPr lang="el-GR" sz="5400" b="1" dirty="0">
              <a:solidFill>
                <a:schemeClr val="tx1"/>
              </a:solidFill>
              <a:ea typeface="Aka-AcidGR5yearsold" pitchFamily="2" charset="-95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514" y="3500438"/>
            <a:ext cx="2516096" cy="3082218"/>
          </a:xfrm>
          <a:prstGeom prst="rect">
            <a:avLst/>
          </a:prstGeom>
        </p:spPr>
      </p:pic>
      <p:sp>
        <p:nvSpPr>
          <p:cNvPr id="5" name="4 - Επεξήγηση με στρογγυλεμένο παραλληλόγραμμο"/>
          <p:cNvSpPr/>
          <p:nvPr/>
        </p:nvSpPr>
        <p:spPr>
          <a:xfrm>
            <a:off x="672045" y="620688"/>
            <a:ext cx="7572363" cy="2304256"/>
          </a:xfrm>
          <a:prstGeom prst="wedgeRoundRectCallout">
            <a:avLst>
              <a:gd name="adj1" fmla="val 12644"/>
              <a:gd name="adj2" fmla="val 71828"/>
              <a:gd name="adj3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5400" b="1" dirty="0" smtClean="0">
                <a:ea typeface="Aka-AcidGR5yearsold" pitchFamily="2" charset="-95"/>
              </a:rPr>
              <a:t>Πώς ήρθε η ιδέα στον κυρ Νικόλα για το γαϊτανάκι;</a:t>
            </a:r>
            <a:endParaRPr lang="el-GR" sz="5400" b="1" dirty="0">
              <a:ea typeface="Aka-AcidGR5yearsold" pitchFamily="2" charset="-95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- Θέση περιεχομένου" descr="as2392.gif">
            <a:hlinkClick r:id="rId2" action="ppaction://hlinkfile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15616" y="3356992"/>
            <a:ext cx="2156619" cy="2000264"/>
          </a:xfrm>
        </p:spPr>
      </p:pic>
      <p:pic>
        <p:nvPicPr>
          <p:cNvPr id="4" name="3 - Εικόνα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996952"/>
            <a:ext cx="2516096" cy="3082218"/>
          </a:xfrm>
          <a:prstGeom prst="rect">
            <a:avLst/>
          </a:prstGeom>
        </p:spPr>
      </p:pic>
      <p:sp>
        <p:nvSpPr>
          <p:cNvPr id="5" name="4 - Επεξήγηση με στρογγυλεμένο παραλληλόγραμμο"/>
          <p:cNvSpPr/>
          <p:nvPr/>
        </p:nvSpPr>
        <p:spPr>
          <a:xfrm>
            <a:off x="714348" y="620688"/>
            <a:ext cx="7715304" cy="1665304"/>
          </a:xfrm>
          <a:prstGeom prst="wedgeRoundRectCallout">
            <a:avLst>
              <a:gd name="adj1" fmla="val 12644"/>
              <a:gd name="adj2" fmla="val 71828"/>
              <a:gd name="adj3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400" b="1" dirty="0" smtClean="0">
                <a:ea typeface="Aka-AcidGR5yearsold" pitchFamily="2" charset="-95"/>
              </a:rPr>
              <a:t>Ποιο τραγούδι έλεγαν τα κορίτσια; Το ξέρετε μήπως;</a:t>
            </a:r>
            <a:endParaRPr lang="el-GR" sz="4400" b="1" dirty="0">
              <a:ea typeface="Aka-AcidGR5yearsold" pitchFamily="2" charset="-95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Ας δούμε το βίντεο !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478276"/>
            <a:ext cx="7056784" cy="4869181"/>
          </a:xfrm>
        </p:spPr>
      </p:pic>
    </p:spTree>
    <p:extLst>
      <p:ext uri="{BB962C8B-B14F-4D97-AF65-F5344CB8AC3E}">
        <p14:creationId xmlns:p14="http://schemas.microsoft.com/office/powerpoint/2010/main" val="11098970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 rot="20887162">
            <a:off x="285107" y="3580426"/>
            <a:ext cx="22611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βαδίζω</a:t>
            </a:r>
            <a:endParaRPr lang="el-GR" sz="54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5" name="4 - Ορθογώνιο"/>
          <p:cNvSpPr/>
          <p:nvPr/>
        </p:nvSpPr>
        <p:spPr>
          <a:xfrm rot="368000">
            <a:off x="5827661" y="4720761"/>
            <a:ext cx="28339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περπατώ</a:t>
            </a:r>
            <a:endParaRPr lang="el-GR" sz="54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6" name="5 - Ορθογώνιο"/>
          <p:cNvSpPr/>
          <p:nvPr/>
        </p:nvSpPr>
        <p:spPr>
          <a:xfrm rot="20887162">
            <a:off x="6141320" y="3311057"/>
            <a:ext cx="24202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χορεύω</a:t>
            </a:r>
            <a:endParaRPr lang="el-GR" sz="54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7" name="6 - Ορθογώνιο"/>
          <p:cNvSpPr/>
          <p:nvPr/>
        </p:nvSpPr>
        <p:spPr>
          <a:xfrm rot="399446">
            <a:off x="5903945" y="5411549"/>
            <a:ext cx="22129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αγαπώ</a:t>
            </a:r>
            <a:endParaRPr lang="el-GR" sz="54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3357554" y="5429264"/>
            <a:ext cx="21839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γυρίζω</a:t>
            </a:r>
            <a:endParaRPr lang="el-GR" sz="54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9" name="8 - Ορθογώνιο"/>
          <p:cNvSpPr/>
          <p:nvPr/>
        </p:nvSpPr>
        <p:spPr>
          <a:xfrm rot="21419023">
            <a:off x="1380030" y="4487504"/>
            <a:ext cx="22429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ψάχνω</a:t>
            </a:r>
            <a:endParaRPr lang="el-GR" sz="54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10" name="9 - Ορθογώνιο"/>
          <p:cNvSpPr/>
          <p:nvPr/>
        </p:nvSpPr>
        <p:spPr>
          <a:xfrm rot="386071">
            <a:off x="3975870" y="3799474"/>
            <a:ext cx="15638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δίνω</a:t>
            </a:r>
            <a:endParaRPr lang="el-GR" sz="54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11" name="10 - Ορθογώνιο"/>
          <p:cNvSpPr/>
          <p:nvPr/>
        </p:nvSpPr>
        <p:spPr>
          <a:xfrm rot="21443374">
            <a:off x="662705" y="5554220"/>
            <a:ext cx="2371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παίρνω</a:t>
            </a:r>
            <a:endParaRPr lang="el-GR" sz="54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12" name="11 - Ορθογώνιο"/>
          <p:cNvSpPr/>
          <p:nvPr/>
        </p:nvSpPr>
        <p:spPr>
          <a:xfrm>
            <a:off x="0" y="0"/>
            <a:ext cx="9144000" cy="212365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44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ea typeface="Aka-AcidGR5yearsold" pitchFamily="2" charset="-95"/>
              </a:rPr>
              <a:t>Α</a:t>
            </a:r>
            <a:r>
              <a:rPr lang="el-GR" sz="44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ea typeface="Aka-AcidGR5yearsold" pitchFamily="2" charset="-95"/>
              </a:rPr>
              <a:t>ς μετατρέψουμε </a:t>
            </a:r>
          </a:p>
          <a:p>
            <a:pPr algn="ctr"/>
            <a:r>
              <a:rPr lang="el-GR" sz="44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ea typeface="Aka-AcidGR5yearsold" pitchFamily="2" charset="-95"/>
              </a:rPr>
              <a:t> τα ρήματα στο χθες συνέχεια </a:t>
            </a:r>
          </a:p>
          <a:p>
            <a:pPr algn="ctr"/>
            <a:r>
              <a:rPr lang="el-GR" sz="44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ea typeface="Aka-AcidGR5yearsold" pitchFamily="2" charset="-95"/>
              </a:rPr>
              <a:t>και στο χθες για μια στιγμή!</a:t>
            </a:r>
            <a:endParaRPr lang="el-GR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  <a:ea typeface="Aka-AcidGR5yearsold" pitchFamily="2" charset="-95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- Θέση περιεχομένου" descr="μαγος Για μια στιγμη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83828" y="0"/>
            <a:ext cx="1460172" cy="1470864"/>
          </a:xfrm>
        </p:spPr>
      </p:pic>
      <p:sp>
        <p:nvSpPr>
          <p:cNvPr id="4" name="3 - Ορθογώνιο"/>
          <p:cNvSpPr/>
          <p:nvPr/>
        </p:nvSpPr>
        <p:spPr>
          <a:xfrm>
            <a:off x="34313" y="3580426"/>
            <a:ext cx="22611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βαδίζω</a:t>
            </a:r>
            <a:endParaRPr lang="el-GR" sz="54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0" y="5214950"/>
            <a:ext cx="28339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περπατώ</a:t>
            </a:r>
            <a:endParaRPr lang="el-GR" sz="54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34926" y="2000240"/>
            <a:ext cx="24202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χορεύω</a:t>
            </a:r>
            <a:endParaRPr lang="el-GR" sz="54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35496" y="5934670"/>
            <a:ext cx="22129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αγαπώ</a:t>
            </a:r>
            <a:endParaRPr lang="el-GR" sz="54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-36512" y="4429132"/>
            <a:ext cx="21839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γυρίζω</a:t>
            </a:r>
            <a:endParaRPr lang="el-GR" sz="54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-36512" y="2648546"/>
            <a:ext cx="22429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ψάχνω</a:t>
            </a:r>
            <a:endParaRPr lang="el-GR" sz="54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11" name="10 - Εικόνα" descr="μαγος Συνεχεια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40" y="0"/>
            <a:ext cx="1013724" cy="1544495"/>
          </a:xfrm>
          <a:prstGeom prst="rect">
            <a:avLst/>
          </a:prstGeom>
        </p:spPr>
      </p:pic>
      <p:sp>
        <p:nvSpPr>
          <p:cNvPr id="12" name="11 - Ορθογώνιο"/>
          <p:cNvSpPr/>
          <p:nvPr/>
        </p:nvSpPr>
        <p:spPr>
          <a:xfrm>
            <a:off x="2421941" y="1537628"/>
            <a:ext cx="248715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800" b="1" cap="all" dirty="0" err="1" smtClean="0">
                <a:ln w="9000" cmpd="sng">
                  <a:noFill/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Χθεσ</a:t>
            </a:r>
            <a:r>
              <a:rPr lang="el-GR" sz="2800" b="1" cap="all" dirty="0" smtClean="0">
                <a:ln w="9000" cmpd="sng">
                  <a:noFill/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l-GR" sz="2800" b="1" cap="all" dirty="0" err="1" smtClean="0">
                <a:ln w="9000" cmpd="sng">
                  <a:noFill/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συνεχεια</a:t>
            </a:r>
            <a:endParaRPr lang="el-GR" sz="2800" b="1" cap="all" spc="0" dirty="0">
              <a:ln w="9000" cmpd="sng">
                <a:noFill/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3" name="12 - Ορθογώνιο"/>
          <p:cNvSpPr/>
          <p:nvPr/>
        </p:nvSpPr>
        <p:spPr>
          <a:xfrm>
            <a:off x="5864366" y="1124744"/>
            <a:ext cx="2568332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800" b="1" cap="all" dirty="0" err="1" smtClean="0">
                <a:ln w="9000" cmpd="sng">
                  <a:noFill/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Χθεσ</a:t>
            </a:r>
            <a:r>
              <a:rPr lang="el-GR" sz="2800" b="1" cap="all" dirty="0" smtClean="0">
                <a:ln w="9000" cmpd="sng">
                  <a:noFill/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  <a:p>
            <a:pPr algn="ctr"/>
            <a:r>
              <a:rPr lang="el-GR" sz="2800" b="1" cap="all" dirty="0" smtClean="0">
                <a:ln w="9000" cmpd="sng">
                  <a:noFill/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για μια </a:t>
            </a:r>
            <a:r>
              <a:rPr lang="el-GR" sz="2800" b="1" cap="all" dirty="0" err="1" smtClean="0">
                <a:ln w="9000" cmpd="sng">
                  <a:noFill/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στιγμη</a:t>
            </a:r>
            <a:endParaRPr lang="el-GR" sz="2800" b="1" cap="all" spc="0" dirty="0">
              <a:ln w="9000" cmpd="sng">
                <a:noFill/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cxnSp>
        <p:nvCxnSpPr>
          <p:cNvPr id="15" name="14 - Ευθεία γραμμή σύνδεσης"/>
          <p:cNvCxnSpPr/>
          <p:nvPr/>
        </p:nvCxnSpPr>
        <p:spPr>
          <a:xfrm rot="16200000" flipH="1">
            <a:off x="2679699" y="4037005"/>
            <a:ext cx="5571346" cy="7064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20000"/>
          </a:blip>
          <a:srcRect/>
          <a:stretch>
            <a:fillRect/>
          </a:stretch>
        </p:blipFill>
        <p:spPr bwMode="auto">
          <a:xfrm>
            <a:off x="-7096" y="116632"/>
            <a:ext cx="9144000" cy="6143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5786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Ορθογώνιο"/>
          <p:cNvSpPr/>
          <p:nvPr/>
        </p:nvSpPr>
        <p:spPr>
          <a:xfrm>
            <a:off x="4286248" y="2714620"/>
            <a:ext cx="172508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b="1" cap="none" spc="0" dirty="0" smtClean="0">
                <a:ln w="17780" cmpd="sng">
                  <a:noFill/>
                  <a:prstDash val="solid"/>
                  <a:miter lim="800000"/>
                </a:ln>
              </a:rPr>
              <a:t>έτρεχε</a:t>
            </a:r>
            <a:endParaRPr lang="el-GR" sz="5400" b="1" cap="none" spc="0" dirty="0">
              <a:ln w="17780" cmpd="sng">
                <a:noFill/>
                <a:prstDash val="solid"/>
                <a:miter lim="800000"/>
              </a:ln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4643438" y="3214686"/>
            <a:ext cx="236769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b="1" cap="none" spc="0" dirty="0" smtClean="0">
                <a:ln w="17780" cmpd="sng">
                  <a:noFill/>
                  <a:prstDash val="solid"/>
                  <a:miter lim="800000"/>
                </a:ln>
              </a:rPr>
              <a:t>πεινούσε</a:t>
            </a:r>
            <a:endParaRPr lang="el-GR" sz="5400" b="1" cap="none" spc="0" dirty="0">
              <a:ln w="17780" cmpd="sng">
                <a:noFill/>
                <a:prstDash val="solid"/>
                <a:miter lim="800000"/>
              </a:ln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5929322" y="3714752"/>
            <a:ext cx="185467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b="1" cap="none" spc="0" dirty="0" smtClean="0">
                <a:ln w="17780" cmpd="sng">
                  <a:noFill/>
                  <a:prstDash val="solid"/>
                  <a:miter lim="800000"/>
                </a:ln>
              </a:rPr>
              <a:t>μάζευε</a:t>
            </a:r>
            <a:endParaRPr lang="el-GR" sz="5400" b="1" cap="none" spc="0" dirty="0">
              <a:ln w="17780" cmpd="sng">
                <a:noFill/>
                <a:prstDash val="solid"/>
                <a:miter lim="800000"/>
              </a:ln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7143768" y="3214686"/>
            <a:ext cx="156786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b="1" cap="none" spc="0" dirty="0" smtClean="0">
                <a:ln w="17780" cmpd="sng">
                  <a:noFill/>
                  <a:prstDash val="solid"/>
                  <a:miter lim="800000"/>
                </a:ln>
              </a:rPr>
              <a:t>έκοβε</a:t>
            </a:r>
            <a:endParaRPr lang="el-GR" sz="5400" b="1" cap="none" spc="0" dirty="0">
              <a:ln w="17780" cmpd="sng">
                <a:noFill/>
                <a:prstDash val="solid"/>
                <a:miter lim="800000"/>
              </a:ln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3286116" y="4214818"/>
            <a:ext cx="201074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b="1" cap="none" spc="0" dirty="0" smtClean="0">
                <a:ln w="17780" cmpd="sng">
                  <a:noFill/>
                  <a:prstDash val="solid"/>
                  <a:miter lim="800000"/>
                </a:ln>
              </a:rPr>
              <a:t>Έτρωγε </a:t>
            </a:r>
            <a:endParaRPr lang="el-GR" sz="5400" b="1" cap="none" spc="0" dirty="0">
              <a:ln w="17780" cmpd="sng">
                <a:noFill/>
                <a:prstDash val="solid"/>
                <a:miter lim="800000"/>
              </a:ln>
            </a:endParaRPr>
          </a:p>
        </p:txBody>
      </p:sp>
      <p:sp>
        <p:nvSpPr>
          <p:cNvPr id="10" name="9 - Ορθογώνιο"/>
          <p:cNvSpPr/>
          <p:nvPr/>
        </p:nvSpPr>
        <p:spPr>
          <a:xfrm>
            <a:off x="1500166" y="4786322"/>
            <a:ext cx="148438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b="1" cap="none" spc="0" dirty="0" smtClean="0">
                <a:ln w="17780" cmpd="sng">
                  <a:noFill/>
                  <a:prstDash val="solid"/>
                  <a:miter lim="800000"/>
                </a:ln>
              </a:rPr>
              <a:t>έξυνε</a:t>
            </a:r>
            <a:endParaRPr lang="el-GR" sz="5400" b="1" cap="none" spc="0" dirty="0">
              <a:ln w="17780" cmpd="sng">
                <a:noFill/>
                <a:prstDash val="solid"/>
                <a:miter lim="800000"/>
              </a:ln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20688"/>
            <a:ext cx="7632848" cy="5530833"/>
          </a:xfrm>
        </p:spPr>
      </p:pic>
      <p:sp>
        <p:nvSpPr>
          <p:cNvPr id="5" name="Έλλειψη 4"/>
          <p:cNvSpPr/>
          <p:nvPr/>
        </p:nvSpPr>
        <p:spPr>
          <a:xfrm>
            <a:off x="6084168" y="4149080"/>
            <a:ext cx="1728192" cy="18722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5868144" y="5373216"/>
            <a:ext cx="2016224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Έλλειψη 6"/>
          <p:cNvSpPr/>
          <p:nvPr/>
        </p:nvSpPr>
        <p:spPr>
          <a:xfrm>
            <a:off x="6444208" y="4149080"/>
            <a:ext cx="216024" cy="1440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11107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51235" cy="5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Ορθογώνιο"/>
          <p:cNvSpPr/>
          <p:nvPr/>
        </p:nvSpPr>
        <p:spPr>
          <a:xfrm>
            <a:off x="2357422" y="2230931"/>
            <a:ext cx="168308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b="1" cap="none" spc="0" dirty="0" smtClean="0">
                <a:ln w="17780" cmpd="sng">
                  <a:noFill/>
                  <a:prstDash val="solid"/>
                  <a:miter lim="800000"/>
                </a:ln>
              </a:rPr>
              <a:t>ήμουν</a:t>
            </a:r>
            <a:endParaRPr lang="el-GR" sz="5400" b="1" cap="none" spc="0" dirty="0">
              <a:ln w="17780" cmpd="sng">
                <a:noFill/>
                <a:prstDash val="solid"/>
                <a:miter lim="800000"/>
              </a:ln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2357422" y="2875583"/>
            <a:ext cx="167706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b="1" cap="none" spc="0" dirty="0" smtClean="0">
                <a:ln w="17780" cmpd="sng">
                  <a:noFill/>
                  <a:prstDash val="solid"/>
                  <a:miter lim="800000"/>
                </a:ln>
              </a:rPr>
              <a:t>ήσουν</a:t>
            </a:r>
            <a:endParaRPr lang="el-GR" sz="5400" b="1" cap="none" spc="0" dirty="0">
              <a:ln w="17780" cmpd="sng">
                <a:noFill/>
                <a:prstDash val="solid"/>
                <a:miter lim="800000"/>
              </a:ln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5572132" y="4143380"/>
            <a:ext cx="130029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b="1" cap="none" spc="0" dirty="0" smtClean="0">
                <a:ln w="17780" cmpd="sng">
                  <a:noFill/>
                  <a:prstDash val="solid"/>
                  <a:miter lim="800000"/>
                </a:ln>
              </a:rPr>
              <a:t>ήταν</a:t>
            </a:r>
            <a:endParaRPr lang="el-GR" sz="5400" b="1" cap="none" spc="0" dirty="0">
              <a:ln w="17780" cmpd="sng">
                <a:noFill/>
                <a:prstDash val="solid"/>
                <a:miter lim="800000"/>
              </a:ln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0" y="0"/>
            <a:ext cx="7000892" cy="6835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3 - Εικόνα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868" y="3717032"/>
            <a:ext cx="1781132" cy="2076450"/>
          </a:xfrm>
          <a:prstGeom prst="rect">
            <a:avLst/>
          </a:prstGeom>
        </p:spPr>
      </p:pic>
      <p:sp>
        <p:nvSpPr>
          <p:cNvPr id="5" name="4 - Επεξήγηση με στρογγυλεμένο παραλληλόγραμμο"/>
          <p:cNvSpPr/>
          <p:nvPr/>
        </p:nvSpPr>
        <p:spPr>
          <a:xfrm>
            <a:off x="6956709" y="116632"/>
            <a:ext cx="2217790" cy="2808312"/>
          </a:xfrm>
          <a:prstGeom prst="wedgeRoundRectCallout">
            <a:avLst>
              <a:gd name="adj1" fmla="val 12644"/>
              <a:gd name="adj2" fmla="val 71828"/>
              <a:gd name="adj3" fmla="val 1666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b="1" dirty="0" smtClean="0">
                <a:latin typeface="+mj-lt"/>
                <a:ea typeface="Aka-AcidGR5yearsold" pitchFamily="2" charset="-95"/>
              </a:rPr>
              <a:t>Ακούμε με προσοχή!</a:t>
            </a:r>
            <a:endParaRPr lang="el-GR" sz="3200" b="1" dirty="0">
              <a:latin typeface="+mj-lt"/>
              <a:ea typeface="Aka-AcidGR5yearsold" pitchFamily="2" charset="-95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928802"/>
            <a:ext cx="8694157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Ορθογώνιο"/>
          <p:cNvSpPr/>
          <p:nvPr/>
        </p:nvSpPr>
        <p:spPr>
          <a:xfrm>
            <a:off x="143716" y="2857496"/>
            <a:ext cx="900028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17780" cmpd="sng">
                  <a:noFill/>
                  <a:prstDash val="solid"/>
                  <a:miter lim="800000"/>
                </a:ln>
              </a:rPr>
              <a:t>Μαζί με την αρκούδα ήταν και</a:t>
            </a:r>
          </a:p>
          <a:p>
            <a:pPr algn="ctr"/>
            <a:r>
              <a:rPr lang="el-GR" sz="5400" b="1" dirty="0" smtClean="0">
                <a:ln w="17780" cmpd="sng">
                  <a:noFill/>
                  <a:prstDash val="solid"/>
                  <a:miter lim="800000"/>
                </a:ln>
              </a:rPr>
              <a:t>το αρκουδάκι της που έπαιζε.</a:t>
            </a:r>
            <a:endParaRPr lang="el-GR" sz="6600" b="1" cap="none" spc="0" dirty="0">
              <a:ln w="17780" cmpd="sng">
                <a:noFill/>
                <a:prstDash val="solid"/>
                <a:miter lim="800000"/>
              </a:ln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0" y="0"/>
            <a:ext cx="7929586" cy="332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0" y="3279051"/>
            <a:ext cx="8643966" cy="3578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88318" y="1214422"/>
            <a:ext cx="1410965" cy="2037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514" y="3500438"/>
            <a:ext cx="2516096" cy="3082218"/>
          </a:xfrm>
          <a:prstGeom prst="rect">
            <a:avLst/>
          </a:prstGeom>
        </p:spPr>
      </p:pic>
      <p:sp>
        <p:nvSpPr>
          <p:cNvPr id="5" name="4 - Επεξήγηση με στρογγυλεμένο παραλληλόγραμμο"/>
          <p:cNvSpPr/>
          <p:nvPr/>
        </p:nvSpPr>
        <p:spPr>
          <a:xfrm>
            <a:off x="714348" y="1071546"/>
            <a:ext cx="7715304" cy="1714512"/>
          </a:xfrm>
          <a:prstGeom prst="wedgeRoundRectCallout">
            <a:avLst>
              <a:gd name="adj1" fmla="val 12644"/>
              <a:gd name="adj2" fmla="val 71828"/>
              <a:gd name="adj3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b="1" dirty="0" smtClean="0">
                <a:ea typeface="Aka-AcidGR5yearsold" pitchFamily="2" charset="-95"/>
              </a:rPr>
              <a:t>Ποιος είναι ο πρωταγωνιστής στην ιστορία του βιβλίου της Μαρίνας; Κυκλώνουμε.</a:t>
            </a:r>
            <a:endParaRPr lang="el-GR" sz="3600" b="1" dirty="0">
              <a:ea typeface="Aka-AcidGR5yearsold" pitchFamily="2" charset="-95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0" y="0"/>
            <a:ext cx="7000892" cy="6835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Έλλειψη"/>
          <p:cNvSpPr/>
          <p:nvPr/>
        </p:nvSpPr>
        <p:spPr>
          <a:xfrm>
            <a:off x="4000496" y="6357958"/>
            <a:ext cx="2857520" cy="50004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514" y="3500438"/>
            <a:ext cx="2516096" cy="3082218"/>
          </a:xfrm>
          <a:prstGeom prst="rect">
            <a:avLst/>
          </a:prstGeom>
        </p:spPr>
      </p:pic>
      <p:sp>
        <p:nvSpPr>
          <p:cNvPr id="5" name="4 - Επεξήγηση με στρογγυλεμένο παραλληλόγραμμο"/>
          <p:cNvSpPr/>
          <p:nvPr/>
        </p:nvSpPr>
        <p:spPr>
          <a:xfrm>
            <a:off x="714348" y="1071546"/>
            <a:ext cx="7715304" cy="1214446"/>
          </a:xfrm>
          <a:prstGeom prst="wedgeRoundRectCallout">
            <a:avLst>
              <a:gd name="adj1" fmla="val 12644"/>
              <a:gd name="adj2" fmla="val 71828"/>
              <a:gd name="adj3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800" b="1" dirty="0" smtClean="0">
                <a:ea typeface="Aka-AcidGR5yearsold" pitchFamily="2" charset="-95"/>
              </a:rPr>
              <a:t>Γιατί τον ονόμασαν έτσι;</a:t>
            </a:r>
            <a:endParaRPr lang="el-GR" sz="4800" b="1" dirty="0">
              <a:ea typeface="Aka-AcidGR5yearsold" pitchFamily="2" charset="-95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428736"/>
            <a:ext cx="9155970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4 - Εικόνα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093" y="4071942"/>
            <a:ext cx="2602755" cy="260275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514" y="3500438"/>
            <a:ext cx="2516096" cy="3082218"/>
          </a:xfrm>
          <a:prstGeom prst="rect">
            <a:avLst/>
          </a:prstGeom>
        </p:spPr>
      </p:pic>
      <p:sp>
        <p:nvSpPr>
          <p:cNvPr id="5" name="4 - Επεξήγηση με στρογγυλεμένο παραλληλόγραμμο"/>
          <p:cNvSpPr/>
          <p:nvPr/>
        </p:nvSpPr>
        <p:spPr>
          <a:xfrm>
            <a:off x="323528" y="260648"/>
            <a:ext cx="8429652" cy="2448272"/>
          </a:xfrm>
          <a:prstGeom prst="wedgeRoundRectCallout">
            <a:avLst>
              <a:gd name="adj1" fmla="val 12644"/>
              <a:gd name="adj2" fmla="val 71828"/>
              <a:gd name="adj3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800" b="1" dirty="0" smtClean="0">
                <a:ea typeface="Aka-AcidGR5yearsold" pitchFamily="2" charset="-95"/>
              </a:rPr>
              <a:t>Τι περίεργο είχε κάνει ο κυρ Νικόλας;</a:t>
            </a:r>
          </a:p>
          <a:p>
            <a:pPr algn="ctr"/>
            <a:r>
              <a:rPr lang="el-GR" sz="4800" b="1" dirty="0" smtClean="0">
                <a:ea typeface="Aka-AcidGR5yearsold" pitchFamily="2" charset="-95"/>
              </a:rPr>
              <a:t>Υπογραμμίζουμε.</a:t>
            </a:r>
            <a:endParaRPr lang="el-GR" sz="4800" b="1" dirty="0">
              <a:ea typeface="Aka-AcidGR5yearsold" pitchFamily="2" charset="-95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0" y="0"/>
            <a:ext cx="7000892" cy="6835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6 - Ευθεία γραμμή σύνδεσης"/>
          <p:cNvCxnSpPr/>
          <p:nvPr/>
        </p:nvCxnSpPr>
        <p:spPr>
          <a:xfrm>
            <a:off x="5572132" y="2143116"/>
            <a:ext cx="1214446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- Ευθεία γραμμή σύνδεσης"/>
          <p:cNvCxnSpPr/>
          <p:nvPr/>
        </p:nvCxnSpPr>
        <p:spPr>
          <a:xfrm>
            <a:off x="1428728" y="2428868"/>
            <a:ext cx="5429288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- Ευθεία γραμμή σύνδεσης"/>
          <p:cNvCxnSpPr/>
          <p:nvPr/>
        </p:nvCxnSpPr>
        <p:spPr>
          <a:xfrm>
            <a:off x="4857752" y="2714620"/>
            <a:ext cx="1214446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527</TotalTime>
  <Words>150</Words>
  <Application>Microsoft Office PowerPoint</Application>
  <PresentationFormat>Προβολή στην οθόνη (4:3)</PresentationFormat>
  <Paragraphs>43</Paragraphs>
  <Slides>20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20</vt:i4>
      </vt:variant>
    </vt:vector>
  </HeadingPairs>
  <TitlesOfParts>
    <vt:vector size="21" baseType="lpstr">
      <vt:lpstr>Θέμα του Office</vt:lpstr>
      <vt:lpstr>Να σας διαβάσω ;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Ας δούμε το βίντεο !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Να σας διαβάσω;</dc:title>
  <dc:creator>Ιωαννα</dc:creator>
  <cp:lastModifiedBy>Eleftheria Papadimitriou</cp:lastModifiedBy>
  <cp:revision>48</cp:revision>
  <dcterms:created xsi:type="dcterms:W3CDTF">2013-05-21T12:23:53Z</dcterms:created>
  <dcterms:modified xsi:type="dcterms:W3CDTF">2021-04-04T16:38:45Z</dcterms:modified>
</cp:coreProperties>
</file>