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76" r:id="rId7"/>
    <p:sldId id="279" r:id="rId8"/>
    <p:sldId id="262" r:id="rId9"/>
    <p:sldId id="263" r:id="rId10"/>
    <p:sldId id="271" r:id="rId11"/>
    <p:sldId id="272" r:id="rId12"/>
    <p:sldId id="290" r:id="rId13"/>
    <p:sldId id="281" r:id="rId14"/>
    <p:sldId id="282" r:id="rId15"/>
    <p:sldId id="284" r:id="rId16"/>
    <p:sldId id="283" r:id="rId17"/>
    <p:sldId id="285" r:id="rId18"/>
    <p:sldId id="286" r:id="rId19"/>
    <p:sldId id="287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EEECE1"/>
    <a:srgbClr val="990000"/>
    <a:srgbClr val="CC0066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A0D10-816B-435C-86EE-6C4A362193C9}" type="datetimeFigureOut">
              <a:rPr lang="el-GR" smtClean="0"/>
              <a:t>28/10/2020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A08E2-247E-4677-A4F8-1C6B5A94D5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602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A08E2-247E-4677-A4F8-1C6B5A94D53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7128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Ποιοι μιλάν; Πόσες φορές ο καθένας; Από που το καταλαβαίνουμε; Πώς ονομάζουμε αυτή τη μορφή κειμένου;</a:t>
            </a:r>
            <a:br>
              <a:rPr lang="el-GR" sz="1200" dirty="0" smtClean="0"/>
            </a:br>
            <a:r>
              <a:rPr lang="el-GR" sz="1200" dirty="0" smtClean="0"/>
              <a:t>Διαβάζω 1</a:t>
            </a:r>
            <a:r>
              <a:rPr lang="el-GR" sz="1200" baseline="30000" dirty="0" smtClean="0"/>
              <a:t>η</a:t>
            </a:r>
            <a:r>
              <a:rPr lang="el-GR" sz="1200" dirty="0" smtClean="0"/>
              <a:t> φορά.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A08E2-247E-4677-A4F8-1C6B5A94D53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995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Διαβάζω 2</a:t>
            </a:r>
            <a:r>
              <a:rPr lang="el-GR" sz="1200" baseline="30000" dirty="0" smtClean="0"/>
              <a:t>η</a:t>
            </a:r>
            <a:r>
              <a:rPr lang="el-GR" sz="1200" dirty="0" smtClean="0"/>
              <a:t> φορά. Επισημαίνω τα σημεία στίξης.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A08E2-247E-4677-A4F8-1C6B5A94D53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3583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Επισκεπτόμαστε τη Μήλο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A08E2-247E-4677-A4F8-1C6B5A94D53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6122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2250-1D4F-478E-AE09-46410B69F673}" type="datetimeFigureOut">
              <a:rPr lang="el-GR" smtClean="0"/>
              <a:t>28/10/2020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1532-C2EC-4B69-AF19-42CF5838AB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022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2250-1D4F-478E-AE09-46410B69F673}" type="datetimeFigureOut">
              <a:rPr lang="el-GR" smtClean="0"/>
              <a:t>28/10/2020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1532-C2EC-4B69-AF19-42CF5838AB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511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2250-1D4F-478E-AE09-46410B69F673}" type="datetimeFigureOut">
              <a:rPr lang="el-GR" smtClean="0"/>
              <a:t>28/10/2020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1532-C2EC-4B69-AF19-42CF5838AB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842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2250-1D4F-478E-AE09-46410B69F673}" type="datetimeFigureOut">
              <a:rPr lang="el-GR" smtClean="0"/>
              <a:t>28/10/2020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1532-C2EC-4B69-AF19-42CF5838AB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453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2250-1D4F-478E-AE09-46410B69F673}" type="datetimeFigureOut">
              <a:rPr lang="el-GR" smtClean="0"/>
              <a:t>28/10/2020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1532-C2EC-4B69-AF19-42CF5838AB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054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2250-1D4F-478E-AE09-46410B69F673}" type="datetimeFigureOut">
              <a:rPr lang="el-GR" smtClean="0"/>
              <a:t>28/10/2020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1532-C2EC-4B69-AF19-42CF5838AB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698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2250-1D4F-478E-AE09-46410B69F673}" type="datetimeFigureOut">
              <a:rPr lang="el-GR" smtClean="0"/>
              <a:t>28/10/2020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1532-C2EC-4B69-AF19-42CF5838AB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637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2250-1D4F-478E-AE09-46410B69F673}" type="datetimeFigureOut">
              <a:rPr lang="el-GR" smtClean="0"/>
              <a:t>28/10/2020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1532-C2EC-4B69-AF19-42CF5838AB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387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2250-1D4F-478E-AE09-46410B69F673}" type="datetimeFigureOut">
              <a:rPr lang="el-GR" smtClean="0"/>
              <a:t>28/10/2020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1532-C2EC-4B69-AF19-42CF5838AB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339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2250-1D4F-478E-AE09-46410B69F673}" type="datetimeFigureOut">
              <a:rPr lang="el-GR" smtClean="0"/>
              <a:t>28/10/2020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1532-C2EC-4B69-AF19-42CF5838AB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430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2250-1D4F-478E-AE09-46410B69F673}" type="datetimeFigureOut">
              <a:rPr lang="el-GR" smtClean="0"/>
              <a:t>28/10/2020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1532-C2EC-4B69-AF19-42CF5838AB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059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12250-1D4F-478E-AE09-46410B69F673}" type="datetimeFigureOut">
              <a:rPr lang="el-GR" smtClean="0"/>
              <a:t>28/10/2020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61532-C2EC-4B69-AF19-42CF5838AB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375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aksiasterati.blogspot.gr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file:///C:\Users\&#921;&#969;&#940;&#957;&#957;&#945;\Music\Free%20YouTube%20Downloader\&#924;&#973;&#964;&#951;%20&#963;&#945;&#957;%20&#963;&#945;&#955;&#940;&#956;&#953;%20-%20&#924;&#956;%20-%20&#915;&#955;&#974;&#963;&#963;&#945;%20&#913;&#900;%20&#916;&#951;&#956;&#959;&#964;&#953;&#954;&#959;&#973;.mp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aksiasterati.blogspot.gr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0" y="5373216"/>
            <a:ext cx="9144000" cy="1251248"/>
          </a:xfrm>
          <a:prstGeom prst="rect">
            <a:avLst/>
          </a:prstGeom>
          <a:solidFill>
            <a:srgbClr val="EEEC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5385111"/>
            <a:ext cx="9144000" cy="1239354"/>
          </a:xfr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63500"/>
          </a:effectLst>
        </p:spPr>
        <p:txBody>
          <a:bodyPr>
            <a:normAutofit/>
          </a:bodyPr>
          <a:lstStyle/>
          <a:p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AC-Hollow" pitchFamily="2" charset="-95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03848" y="3789040"/>
            <a:ext cx="2160240" cy="936104"/>
          </a:xfrm>
          <a:solidFill>
            <a:srgbClr val="EEECE1">
              <a:alpha val="69804"/>
            </a:srgb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l-GR" sz="4800" b="1" dirty="0" smtClean="0">
                <a:solidFill>
                  <a:schemeClr val="tx1"/>
                </a:solidFill>
                <a:ea typeface="AC-Hollow" pitchFamily="2" charset="-95"/>
              </a:rPr>
              <a:t>Μμ</a:t>
            </a:r>
            <a:r>
              <a:rPr lang="el-GR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-Hollow" pitchFamily="2" charset="-95"/>
                <a:ea typeface="AC-Hollow" pitchFamily="2" charset="-95"/>
              </a:rPr>
              <a:t> 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-Hollow" pitchFamily="2" charset="-95"/>
              <a:ea typeface="AC-Hollow" pitchFamily="2" charset="-95"/>
            </a:endParaRPr>
          </a:p>
        </p:txBody>
      </p:sp>
      <p:sp>
        <p:nvSpPr>
          <p:cNvPr id="6" name="Υπότιτλος 2"/>
          <p:cNvSpPr txBox="1">
            <a:spLocks/>
          </p:cNvSpPr>
          <p:nvPr/>
        </p:nvSpPr>
        <p:spPr>
          <a:xfrm>
            <a:off x="2339752" y="6286872"/>
            <a:ext cx="3920480" cy="337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 err="1" smtClean="0">
                <a:latin typeface="Aka-AcidGR5yearsold" pitchFamily="2" charset="-95"/>
                <a:ea typeface="Aka-AcidGR5yearsold" pitchFamily="2" charset="-95"/>
              </a:rPr>
              <a:t>Χατσίκου</a:t>
            </a:r>
            <a:r>
              <a:rPr lang="el-GR" sz="1800" dirty="0" smtClean="0">
                <a:latin typeface="Aka-AcidGR5yearsold" pitchFamily="2" charset="-95"/>
                <a:ea typeface="Aka-AcidGR5yearsold" pitchFamily="2" charset="-95"/>
              </a:rPr>
              <a:t> Ιωάννα </a:t>
            </a:r>
            <a:r>
              <a:rPr lang="el-GR" sz="1800" u="sng" dirty="0" smtClean="0">
                <a:latin typeface="Aka-AcidGR5yearsold" pitchFamily="2" charset="-95"/>
                <a:ea typeface="Aka-AcidGR5yearsold" pitchFamily="2" charset="-95"/>
                <a:hlinkClick r:id="rId4"/>
              </a:rPr>
              <a:t>http://taksiasterati.blogspot.gr</a:t>
            </a:r>
            <a:r>
              <a:rPr lang="el-GR" sz="1800" u="sng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endParaRPr lang="el-GR" sz="1800" dirty="0"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1793" y="5350796"/>
            <a:ext cx="9144000" cy="1251248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dirty="0">
                <a:solidFill>
                  <a:srgbClr val="FF0000"/>
                </a:solidFill>
                <a:latin typeface="Comic Sans MS" panose="030F0702030302020204" pitchFamily="66" charset="0"/>
                <a:ea typeface="AC-Hollow" pitchFamily="2" charset="-95"/>
              </a:rPr>
              <a:t>Μύτη σαν σαλάμι</a:t>
            </a:r>
            <a:endParaRPr lang="el-GR" sz="5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93" y="6488668"/>
            <a:ext cx="9144000" cy="369332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Δασκάλα : Ελευθερία Παπαδημητρίου</a:t>
            </a:r>
            <a:endParaRPr lang="el-G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6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762000"/>
            <a:ext cx="877731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50273" y="4800600"/>
            <a:ext cx="22860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43600" y="1981200"/>
            <a:ext cx="2667000" cy="2209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2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89535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7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0" y="5373216"/>
            <a:ext cx="9144000" cy="1251248"/>
          </a:xfrm>
          <a:prstGeom prst="rect">
            <a:avLst/>
          </a:prstGeom>
          <a:solidFill>
            <a:srgbClr val="EEEC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5385111"/>
            <a:ext cx="9144000" cy="1239354"/>
          </a:xfr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63500"/>
          </a:effectLst>
        </p:spPr>
        <p:txBody>
          <a:bodyPr>
            <a:normAutofit/>
          </a:bodyPr>
          <a:lstStyle/>
          <a:p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AC-Hollow" pitchFamily="2" charset="-95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03848" y="3789040"/>
            <a:ext cx="2160240" cy="936104"/>
          </a:xfrm>
          <a:solidFill>
            <a:srgbClr val="EEECE1">
              <a:alpha val="69804"/>
            </a:srgb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l-GR" sz="4800" b="1" dirty="0" smtClean="0">
                <a:solidFill>
                  <a:schemeClr val="tx1"/>
                </a:solidFill>
                <a:ea typeface="AC-Hollow" pitchFamily="2" charset="-95"/>
              </a:rPr>
              <a:t>Μμ</a:t>
            </a:r>
            <a:r>
              <a:rPr lang="el-GR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-Hollow" pitchFamily="2" charset="-95"/>
                <a:ea typeface="AC-Hollow" pitchFamily="2" charset="-95"/>
              </a:rPr>
              <a:t> 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-Hollow" pitchFamily="2" charset="-95"/>
              <a:ea typeface="AC-Hollow" pitchFamily="2" charset="-95"/>
            </a:endParaRPr>
          </a:p>
        </p:txBody>
      </p:sp>
      <p:sp>
        <p:nvSpPr>
          <p:cNvPr id="6" name="Υπότιτλος 2"/>
          <p:cNvSpPr txBox="1">
            <a:spLocks/>
          </p:cNvSpPr>
          <p:nvPr/>
        </p:nvSpPr>
        <p:spPr>
          <a:xfrm>
            <a:off x="2339752" y="6286872"/>
            <a:ext cx="3920480" cy="337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 err="1" smtClean="0">
                <a:latin typeface="Aka-AcidGR5yearsold" pitchFamily="2" charset="-95"/>
                <a:ea typeface="Aka-AcidGR5yearsold" pitchFamily="2" charset="-95"/>
              </a:rPr>
              <a:t>Χατσίκου</a:t>
            </a:r>
            <a:r>
              <a:rPr lang="el-GR" sz="1800" dirty="0" smtClean="0">
                <a:latin typeface="Aka-AcidGR5yearsold" pitchFamily="2" charset="-95"/>
                <a:ea typeface="Aka-AcidGR5yearsold" pitchFamily="2" charset="-95"/>
              </a:rPr>
              <a:t> Ιωάννα </a:t>
            </a:r>
            <a:r>
              <a:rPr lang="el-GR" sz="1800" u="sng" dirty="0" smtClean="0">
                <a:latin typeface="Aka-AcidGR5yearsold" pitchFamily="2" charset="-95"/>
                <a:ea typeface="Aka-AcidGR5yearsold" pitchFamily="2" charset="-95"/>
                <a:hlinkClick r:id="rId3"/>
              </a:rPr>
              <a:t>http://taksiasterati.blogspot.gr</a:t>
            </a:r>
            <a:r>
              <a:rPr lang="el-GR" sz="1800" u="sng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endParaRPr lang="el-GR" sz="1800" dirty="0"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1793" y="5350796"/>
            <a:ext cx="9144000" cy="1251248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dirty="0">
                <a:solidFill>
                  <a:srgbClr val="FF0000"/>
                </a:solidFill>
                <a:latin typeface="Comic Sans MS" panose="030F0702030302020204" pitchFamily="66" charset="0"/>
                <a:ea typeface="AC-Hollow" pitchFamily="2" charset="-95"/>
              </a:rPr>
              <a:t>Μύτη σαν σαλάμι</a:t>
            </a:r>
            <a:endParaRPr lang="el-GR" sz="5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93" y="6488668"/>
            <a:ext cx="9144000" cy="369332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Δασκάλα : Ελευθερία Παπαδημητρίου</a:t>
            </a:r>
            <a:endParaRPr lang="el-G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4725144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002060"/>
                </a:solidFill>
              </a:rPr>
              <a:t>Τετράδιο Εργασιών</a:t>
            </a:r>
            <a:endParaRPr lang="el-GR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0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Επεξήγηση με στρογγυλεμένο παραλληλόγραμμο 17"/>
          <p:cNvSpPr/>
          <p:nvPr/>
        </p:nvSpPr>
        <p:spPr>
          <a:xfrm>
            <a:off x="2411760" y="188640"/>
            <a:ext cx="6048672" cy="1413908"/>
          </a:xfrm>
          <a:prstGeom prst="wedgeRoundRectCallout">
            <a:avLst>
              <a:gd name="adj1" fmla="val -56435"/>
              <a:gd name="adj2" fmla="val 477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a typeface="Aka-AcidGR-TotallyPlain" pitchFamily="2" charset="0"/>
              </a:rPr>
              <a:t>Τι </a:t>
            </a:r>
            <a:r>
              <a:rPr lang="el-GR" sz="4000" b="1" dirty="0" smtClean="0">
                <a:ea typeface="Aka-AcidGR-TotallyPlain" pitchFamily="2" charset="0"/>
              </a:rPr>
              <a:t>βλέπ</a:t>
            </a:r>
            <a:r>
              <a:rPr lang="el-GR" sz="4000" b="1" dirty="0" smtClean="0">
                <a:ea typeface="Aka-AcidGR-TotallyPlain" pitchFamily="2" charset="0"/>
              </a:rPr>
              <a:t>εις</a:t>
            </a:r>
            <a:r>
              <a:rPr lang="el-GR" sz="4000" b="1" dirty="0" smtClean="0">
                <a:ea typeface="Aka-AcidGR-TotallyPlain" pitchFamily="2" charset="0"/>
              </a:rPr>
              <a:t> </a:t>
            </a:r>
            <a:r>
              <a:rPr lang="el-GR" sz="4000" b="1" dirty="0" smtClean="0">
                <a:ea typeface="Aka-AcidGR-TotallyPlain" pitchFamily="2" charset="0"/>
              </a:rPr>
              <a:t>στην εικόνα</a:t>
            </a:r>
            <a:r>
              <a:rPr lang="el-GR" sz="4000" b="1" dirty="0" smtClean="0">
                <a:ea typeface="Aka-AcidGR-TotallyPlain" pitchFamily="2" charset="0"/>
              </a:rPr>
              <a:t>;</a:t>
            </a:r>
          </a:p>
          <a:p>
            <a:pPr algn="ctr"/>
            <a:r>
              <a:rPr lang="el-GR" sz="4000" b="1" dirty="0" smtClean="0">
                <a:ea typeface="Aka-AcidGR-TotallyPlain" pitchFamily="2" charset="0"/>
              </a:rPr>
              <a:t>Κυκλώνουμε τα </a:t>
            </a:r>
            <a:r>
              <a:rPr lang="el-GR" sz="4000" b="1" dirty="0" err="1" smtClean="0">
                <a:ea typeface="Aka-AcidGR-TotallyPlain" pitchFamily="2" charset="0"/>
              </a:rPr>
              <a:t>Μ,μ</a:t>
            </a:r>
            <a:r>
              <a:rPr lang="el-GR" sz="4000" b="1" dirty="0" smtClean="0">
                <a:ea typeface="Aka-AcidGR-TotallyPlain" pitchFamily="2" charset="0"/>
              </a:rPr>
              <a:t> !</a:t>
            </a:r>
            <a:endParaRPr lang="el-GR" sz="4000" b="1" dirty="0">
              <a:ea typeface="Aka-AcidGR-TotallyPlain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Έλλειψη 3"/>
          <p:cNvSpPr/>
          <p:nvPr/>
        </p:nvSpPr>
        <p:spPr>
          <a:xfrm>
            <a:off x="1259632" y="2060848"/>
            <a:ext cx="36004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Έλλειψη 4"/>
          <p:cNvSpPr/>
          <p:nvPr/>
        </p:nvSpPr>
        <p:spPr>
          <a:xfrm>
            <a:off x="7308304" y="3933056"/>
            <a:ext cx="36004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6" name="Εικόνα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70" y="109954"/>
            <a:ext cx="7106078" cy="6850004"/>
          </a:xfrm>
          <a:prstGeom prst="rect">
            <a:avLst/>
          </a:prstGeom>
        </p:spPr>
      </p:pic>
      <p:sp>
        <p:nvSpPr>
          <p:cNvPr id="11" name="Βέλος προς τα κάτω 10"/>
          <p:cNvSpPr/>
          <p:nvPr/>
        </p:nvSpPr>
        <p:spPr>
          <a:xfrm rot="20816312">
            <a:off x="4233784" y="1573801"/>
            <a:ext cx="159110" cy="3612138"/>
          </a:xfrm>
          <a:prstGeom prst="downArrow">
            <a:avLst>
              <a:gd name="adj1" fmla="val 64356"/>
              <a:gd name="adj2" fmla="val 50000"/>
            </a:avLst>
          </a:prstGeom>
          <a:solidFill>
            <a:srgbClr val="99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370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" y="260648"/>
            <a:ext cx="8952736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03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/>
          <p:nvPr/>
        </p:nvSpPr>
        <p:spPr>
          <a:xfrm>
            <a:off x="1977180" y="1733907"/>
            <a:ext cx="8499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dirty="0">
                <a:ln w="18415" cmpd="sng">
                  <a:noFill/>
                  <a:prstDash val="solid"/>
                </a:ln>
              </a:rPr>
              <a:t>Μ</a:t>
            </a:r>
            <a:r>
              <a:rPr lang="en-US" sz="4800" b="0" cap="none" spc="0" dirty="0" smtClean="0">
                <a:ln w="18415" cmpd="sng">
                  <a:noFill/>
                  <a:prstDash val="solid"/>
                </a:ln>
              </a:rPr>
              <a:t> </a:t>
            </a:r>
            <a:endParaRPr lang="en-US" sz="4800" b="0" cap="none" spc="0" dirty="0">
              <a:ln w="18415" cmpd="sng">
                <a:noFill/>
                <a:prstDash val="solid"/>
              </a:ln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5053741" y="1795463"/>
            <a:ext cx="6238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dirty="0">
                <a:ln w="18415" cmpd="sng">
                  <a:noFill/>
                  <a:prstDash val="solid"/>
                </a:ln>
              </a:rPr>
              <a:t>μ</a:t>
            </a:r>
            <a:r>
              <a:rPr lang="en-US" sz="44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44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1982789" y="2636912"/>
            <a:ext cx="8386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dirty="0">
                <a:ln w="18415" cmpd="sng">
                  <a:noFill/>
                  <a:prstDash val="solid"/>
                </a:ln>
              </a:rPr>
              <a:t>Μ</a:t>
            </a:r>
            <a:r>
              <a:rPr lang="en-US" sz="4400" b="0" cap="none" spc="0" dirty="0" smtClean="0">
                <a:ln w="18415" cmpd="sng">
                  <a:noFill/>
                  <a:prstDash val="solid"/>
                </a:ln>
              </a:rPr>
              <a:t> </a:t>
            </a:r>
            <a:endParaRPr lang="en-US" sz="4400" b="0" cap="none" spc="0" dirty="0">
              <a:ln w="18415" cmpd="sng">
                <a:noFill/>
                <a:prstDash val="solid"/>
              </a:ln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5032101" y="2598003"/>
            <a:ext cx="6351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dirty="0">
                <a:ln w="18415" cmpd="sng">
                  <a:noFill/>
                  <a:prstDash val="solid"/>
                </a:ln>
              </a:rPr>
              <a:t>μ</a:t>
            </a:r>
            <a:r>
              <a:rPr lang="en-US" sz="4800" b="0" cap="none" spc="0" dirty="0" smtClean="0">
                <a:ln w="18415" cmpd="sng">
                  <a:noFill/>
                  <a:prstDash val="solid"/>
                </a:ln>
              </a:rPr>
              <a:t> </a:t>
            </a:r>
            <a:endParaRPr lang="en-US" sz="4800" b="0" cap="none" spc="0" dirty="0">
              <a:ln w="18415" cmpd="sng">
                <a:noFill/>
                <a:prstDash val="solid"/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69875" y="3606115"/>
            <a:ext cx="8499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dirty="0">
                <a:ln w="18415" cmpd="sng">
                  <a:noFill/>
                  <a:prstDash val="solid"/>
                </a:ln>
              </a:rPr>
              <a:t>Μ</a:t>
            </a:r>
            <a:r>
              <a:rPr lang="en-US" sz="4800" b="0" cap="none" spc="0" dirty="0" smtClean="0">
                <a:ln w="18415" cmpd="sng">
                  <a:noFill/>
                  <a:prstDash val="solid"/>
                </a:ln>
              </a:rPr>
              <a:t> </a:t>
            </a:r>
            <a:endParaRPr lang="en-US" sz="4800" b="0" cap="none" spc="0" dirty="0">
              <a:ln w="18415" cmpd="sng">
                <a:noFill/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9957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2571414" y="2462"/>
            <a:ext cx="495616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-DiaryGirl" pitchFamily="2" charset="-95"/>
              </a:rPr>
              <a:t>όνομα</a:t>
            </a:r>
            <a:endParaRPr lang="el-GR" sz="13800" b="1" spc="0" dirty="0">
              <a:ln w="762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ea typeface="Aka-AcidGR-DiaryGirl" pitchFamily="2" charset="-95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130005" y="2057400"/>
            <a:ext cx="113685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762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-DiaryGirl" pitchFamily="2" charset="-95"/>
              </a:rPr>
              <a:t>ό</a:t>
            </a:r>
            <a:endParaRPr lang="el-GR" sz="13800" b="1" spc="0" dirty="0">
              <a:ln w="762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ea typeface="Aka-AcidGR-DiaryGirl" pitchFamily="2" charset="-95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370001" y="2057399"/>
            <a:ext cx="197041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err="1" smtClean="0">
                <a:ln w="762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-DiaryGirl" pitchFamily="2" charset="-95"/>
              </a:rPr>
              <a:t>νο</a:t>
            </a:r>
            <a:endParaRPr lang="el-GR" sz="13800" b="1" spc="0" dirty="0">
              <a:ln w="762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ea typeface="Aka-AcidGR-DiaryGirl" pitchFamily="2" charset="-95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6607146" y="2057398"/>
            <a:ext cx="221823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762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-DiaryGirl" pitchFamily="2" charset="-95"/>
              </a:rPr>
              <a:t>μα</a:t>
            </a:r>
            <a:endParaRPr lang="el-GR" sz="13800" b="1" spc="0" dirty="0">
              <a:ln w="762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ea typeface="Aka-AcidGR-DiaryGirl" pitchFamily="2" charset="-95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626133" y="4817172"/>
            <a:ext cx="113685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762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-DiaryGirl" pitchFamily="2" charset="-95"/>
              </a:rPr>
              <a:t>ό</a:t>
            </a:r>
            <a:endParaRPr lang="el-GR" sz="13800" b="1" spc="0" dirty="0">
              <a:ln w="762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ea typeface="Aka-AcidGR-DiaryGirl" pitchFamily="2" charset="-95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2480055" y="4800600"/>
            <a:ext cx="101822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-DiaryGirl" pitchFamily="2" charset="-95"/>
              </a:rPr>
              <a:t>ν</a:t>
            </a:r>
            <a:endParaRPr lang="el-GR" sz="13800" b="1" spc="0" dirty="0">
              <a:ln w="762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ea typeface="Aka-AcidGR-DiaryGirl" pitchFamily="2" charset="-95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4163323" y="4819876"/>
            <a:ext cx="113685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-DiaryGirl" pitchFamily="2" charset="-95"/>
              </a:rPr>
              <a:t>ο</a:t>
            </a:r>
            <a:endParaRPr lang="el-GR" sz="13800" b="1" spc="0" dirty="0">
              <a:ln w="762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ea typeface="Aka-AcidGR-DiaryGirl" pitchFamily="2" charset="-95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6007789" y="4800600"/>
            <a:ext cx="118173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-DiaryGirl" pitchFamily="2" charset="-95"/>
              </a:rPr>
              <a:t>μ</a:t>
            </a:r>
            <a:endParaRPr lang="el-GR" sz="13800" b="1" spc="0" dirty="0">
              <a:ln w="762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ea typeface="Aka-AcidGR-DiaryGirl" pitchFamily="2" charset="-95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7797958" y="4780584"/>
            <a:ext cx="12298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762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-DiaryGirl" pitchFamily="2" charset="-95"/>
              </a:rPr>
              <a:t>α</a:t>
            </a:r>
            <a:endParaRPr lang="el-GR" sz="13800" b="1" spc="0" dirty="0">
              <a:ln w="762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94613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8994254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4"/>
          <p:cNvSpPr/>
          <p:nvPr/>
        </p:nvSpPr>
        <p:spPr>
          <a:xfrm>
            <a:off x="3203848" y="3030051"/>
            <a:ext cx="6735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dirty="0" smtClean="0">
                <a:ln w="18415" cmpd="sng">
                  <a:noFill/>
                  <a:prstDash val="solid"/>
                </a:ln>
              </a:rPr>
              <a:t>α</a:t>
            </a:r>
            <a:r>
              <a:rPr lang="en-US" sz="4800" b="0" cap="none" spc="0" dirty="0" smtClean="0">
                <a:ln w="18415" cmpd="sng">
                  <a:noFill/>
                  <a:prstDash val="solid"/>
                </a:ln>
              </a:rPr>
              <a:t> </a:t>
            </a:r>
            <a:endParaRPr lang="en-US" sz="4800" b="0" cap="none" spc="0" dirty="0">
              <a:ln w="18415" cmpd="sng">
                <a:noFill/>
                <a:prstDash val="solid"/>
              </a:ln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2951220" y="4005064"/>
            <a:ext cx="6126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dirty="0" smtClean="0">
                <a:ln w="18415" cmpd="sng">
                  <a:noFill/>
                  <a:prstDash val="solid"/>
                </a:ln>
              </a:rPr>
              <a:t>σ</a:t>
            </a:r>
            <a:r>
              <a:rPr lang="en-US" sz="44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44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3474512" y="4797152"/>
            <a:ext cx="5934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dirty="0" smtClean="0">
                <a:ln w="18415" cmpd="sng">
                  <a:noFill/>
                  <a:prstDash val="solid"/>
                </a:ln>
              </a:rPr>
              <a:t>κ</a:t>
            </a:r>
            <a:r>
              <a:rPr lang="en-US" sz="4400" b="0" cap="none" spc="0" dirty="0" smtClean="0">
                <a:ln w="18415" cmpd="sng">
                  <a:noFill/>
                  <a:prstDash val="solid"/>
                </a:ln>
              </a:rPr>
              <a:t> </a:t>
            </a:r>
            <a:endParaRPr lang="en-US" sz="4400" b="0" cap="none" spc="0" dirty="0">
              <a:ln w="18415" cmpd="sng">
                <a:noFill/>
                <a:prstDash val="solid"/>
              </a:ln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3292013" y="5733256"/>
            <a:ext cx="6735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dirty="0" smtClean="0">
                <a:ln w="18415" cmpd="sng">
                  <a:noFill/>
                  <a:prstDash val="solid"/>
                </a:ln>
              </a:rPr>
              <a:t>α</a:t>
            </a:r>
            <a:r>
              <a:rPr lang="en-US" sz="4800" b="0" cap="none" spc="0" dirty="0" smtClean="0">
                <a:ln w="18415" cmpd="sng">
                  <a:noFill/>
                  <a:prstDash val="solid"/>
                </a:ln>
              </a:rPr>
              <a:t> </a:t>
            </a:r>
            <a:endParaRPr lang="en-US" sz="4800" b="0" cap="none" spc="0" dirty="0">
              <a:ln w="18415" cmpd="sng">
                <a:noFill/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7224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828800"/>
            <a:ext cx="880533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/>
          <p:nvPr/>
        </p:nvSpPr>
        <p:spPr>
          <a:xfrm>
            <a:off x="2233552" y="4470211"/>
            <a:ext cx="19405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dirty="0" smtClean="0">
                <a:ln w="18415" cmpd="sng">
                  <a:noFill/>
                  <a:prstDash val="solid"/>
                </a:ln>
              </a:rPr>
              <a:t>μάσκα</a:t>
            </a:r>
            <a:r>
              <a:rPr lang="en-US" sz="4800" b="0" cap="none" spc="0" dirty="0" smtClean="0">
                <a:ln w="18415" cmpd="sng">
                  <a:noFill/>
                  <a:prstDash val="solid"/>
                </a:ln>
              </a:rPr>
              <a:t> </a:t>
            </a:r>
            <a:endParaRPr lang="en-US" sz="4800" b="0" cap="none" spc="0" dirty="0">
              <a:ln w="18415" cmpd="sng">
                <a:noFill/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4775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89916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/>
          <p:nvPr/>
        </p:nvSpPr>
        <p:spPr>
          <a:xfrm>
            <a:off x="755576" y="4470211"/>
            <a:ext cx="42890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800" dirty="0" smtClean="0">
                <a:ln w="18415" cmpd="sng">
                  <a:noFill/>
                  <a:prstDash val="solid"/>
                </a:ln>
              </a:rPr>
              <a:t>Μία    μάσκα</a:t>
            </a:r>
            <a:r>
              <a:rPr lang="en-US" sz="4800" b="0" cap="none" spc="0" dirty="0" smtClean="0">
                <a:ln w="18415" cmpd="sng">
                  <a:noFill/>
                  <a:prstDash val="solid"/>
                </a:ln>
              </a:rPr>
              <a:t> </a:t>
            </a:r>
            <a:endParaRPr lang="en-US" sz="4800" b="0" cap="none" spc="0" dirty="0">
              <a:ln w="18415" cmpd="sng">
                <a:noFill/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4341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93377"/>
            <a:ext cx="7933900" cy="569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35" y="0"/>
            <a:ext cx="612513" cy="1078368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2411760" y="188640"/>
            <a:ext cx="6732240" cy="936104"/>
          </a:xfrm>
          <a:prstGeom prst="wedgeRoundRectCallout">
            <a:avLst>
              <a:gd name="adj1" fmla="val -63877"/>
              <a:gd name="adj2" fmla="val -3268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a typeface="Aka-AcidGR-TotallyPlain" pitchFamily="2" charset="0"/>
              </a:rPr>
              <a:t>Τι </a:t>
            </a:r>
            <a:r>
              <a:rPr lang="el-GR" sz="4000" b="1" dirty="0" smtClean="0">
                <a:ea typeface="Aka-AcidGR-TotallyPlain" pitchFamily="2" charset="0"/>
              </a:rPr>
              <a:t>βλέπ</a:t>
            </a:r>
            <a:r>
              <a:rPr lang="el-GR" sz="4000" b="1" dirty="0" smtClean="0">
                <a:ea typeface="Aka-AcidGR-TotallyPlain" pitchFamily="2" charset="0"/>
              </a:rPr>
              <a:t>εις</a:t>
            </a:r>
            <a:r>
              <a:rPr lang="el-GR" sz="4000" b="1" dirty="0" smtClean="0">
                <a:ea typeface="Aka-AcidGR-TotallyPlain" pitchFamily="2" charset="0"/>
              </a:rPr>
              <a:t> </a:t>
            </a:r>
            <a:r>
              <a:rPr lang="el-GR" sz="4000" b="1" dirty="0" smtClean="0">
                <a:ea typeface="Aka-AcidGR-TotallyPlain" pitchFamily="2" charset="0"/>
              </a:rPr>
              <a:t>στην εικόνα;</a:t>
            </a:r>
            <a:endParaRPr lang="el-GR" sz="4000" b="1" dirty="0"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05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6" y="847630"/>
            <a:ext cx="8365948" cy="601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39000" y="4038600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/>
              <a:t>Ιωάννα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3127920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/>
              <a:t>Ορφέας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3492885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/>
              <a:t>Μαρίνα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3124200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/>
              <a:t>Άρης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579120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/>
              <a:t>παππούς</a:t>
            </a:r>
            <a:endParaRPr lang="en-US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4262326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/>
              <a:t>Σαμπέρ</a:t>
            </a:r>
            <a:endParaRPr lang="en-US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9906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/>
              <a:t>Καραγκιόζης</a:t>
            </a:r>
            <a:endParaRPr lang="en-US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2236995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/>
              <a:t>Μορφονιός</a:t>
            </a:r>
            <a:endParaRPr lang="en-US" sz="4400" b="1" dirty="0"/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35" y="0"/>
            <a:ext cx="756529" cy="1331918"/>
          </a:xfrm>
          <a:prstGeom prst="rect">
            <a:avLst/>
          </a:prstGeom>
        </p:spPr>
      </p:pic>
      <p:sp>
        <p:nvSpPr>
          <p:cNvPr id="13" name="Επεξήγηση με στρογγυλεμένο παραλληλόγραμμο 12"/>
          <p:cNvSpPr/>
          <p:nvPr/>
        </p:nvSpPr>
        <p:spPr>
          <a:xfrm>
            <a:off x="2411760" y="188640"/>
            <a:ext cx="6732240" cy="936104"/>
          </a:xfrm>
          <a:prstGeom prst="wedgeRoundRectCallout">
            <a:avLst>
              <a:gd name="adj1" fmla="val -63133"/>
              <a:gd name="adj2" fmla="val -17969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a typeface="Aka-AcidGR-TotallyPlain" pitchFamily="2" charset="0"/>
              </a:rPr>
              <a:t>Ποια είναι τα πρόσωπα;</a:t>
            </a:r>
            <a:endParaRPr lang="el-GR" sz="4000" b="1" dirty="0"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46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46" y="915236"/>
            <a:ext cx="8244408" cy="592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70364" y="4038600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/>
              <a:t>γάτα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0164" y="6088559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/>
              <a:t>παπαγάλος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2673" y="3500326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/>
              <a:t>σκυλάκι</a:t>
            </a:r>
            <a:endParaRPr lang="en-US" sz="4400" b="1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63796"/>
            <a:ext cx="936994" cy="1649638"/>
          </a:xfrm>
          <a:prstGeom prst="rect">
            <a:avLst/>
          </a:prstGeom>
        </p:spPr>
      </p:pic>
      <p:sp>
        <p:nvSpPr>
          <p:cNvPr id="9" name="Επεξήγηση με στρογγυλεμένο παραλληλόγραμμο 8"/>
          <p:cNvSpPr/>
          <p:nvPr/>
        </p:nvSpPr>
        <p:spPr>
          <a:xfrm>
            <a:off x="4283968" y="188640"/>
            <a:ext cx="4860032" cy="936104"/>
          </a:xfrm>
          <a:prstGeom prst="wedgeRoundRectCallout">
            <a:avLst>
              <a:gd name="adj1" fmla="val -52432"/>
              <a:gd name="adj2" fmla="val -13813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a typeface="Aka-AcidGR-TotallyPlain" pitchFamily="2" charset="0"/>
              </a:rPr>
              <a:t>Ποια </a:t>
            </a:r>
            <a:r>
              <a:rPr lang="el-GR" sz="4000" b="1" dirty="0" smtClean="0">
                <a:ea typeface="Aka-AcidGR-TotallyPlain" pitchFamily="2" charset="0"/>
              </a:rPr>
              <a:t>ζώα βλέπεις </a:t>
            </a:r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ka-AcidGR-TotallyPlain" pitchFamily="2" charset="0"/>
              </a:rPr>
              <a:t>;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8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8966"/>
            <a:ext cx="8725988" cy="626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85120" y="1772816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/>
              <a:t>καλάθι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674441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/>
              <a:t>λεμονιά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1772816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/>
              <a:t>μπερντές</a:t>
            </a:r>
            <a:endParaRPr lang="en-US" sz="4400" b="1" dirty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26" y="507682"/>
            <a:ext cx="936994" cy="1649638"/>
          </a:xfrm>
          <a:prstGeom prst="rect">
            <a:avLst/>
          </a:prstGeom>
        </p:spPr>
      </p:pic>
      <p:sp>
        <p:nvSpPr>
          <p:cNvPr id="10" name="Επεξήγηση με στρογγυλεμένο παραλληλόγραμμο 9"/>
          <p:cNvSpPr/>
          <p:nvPr/>
        </p:nvSpPr>
        <p:spPr>
          <a:xfrm>
            <a:off x="3131840" y="356767"/>
            <a:ext cx="5508104" cy="936104"/>
          </a:xfrm>
          <a:prstGeom prst="wedgeRoundRectCallout">
            <a:avLst>
              <a:gd name="adj1" fmla="val -80172"/>
              <a:gd name="adj2" fmla="val 1236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a typeface="Aka-AcidGR-TotallyPlain" pitchFamily="2" charset="0"/>
              </a:rPr>
              <a:t>Τι άλλο  </a:t>
            </a:r>
            <a:r>
              <a:rPr lang="el-GR" sz="4000" b="1" dirty="0" smtClean="0">
                <a:ea typeface="Aka-AcidGR-TotallyPlain" pitchFamily="2" charset="0"/>
              </a:rPr>
              <a:t>υπάρχει </a:t>
            </a:r>
            <a:r>
              <a:rPr lang="el-GR" sz="4000" b="1" dirty="0" smtClean="0">
                <a:ea typeface="Aka-AcidGR-TotallyPlain" pitchFamily="2" charset="0"/>
              </a:rPr>
              <a:t>;</a:t>
            </a:r>
            <a:endParaRPr lang="el-GR" sz="4000" b="1" dirty="0"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2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57018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err="1" smtClean="0">
                <a:latin typeface="+mn-lt"/>
                <a:ea typeface="Aka-AcidGR-DiaryGirl" pitchFamily="2" charset="-95"/>
              </a:rPr>
              <a:t>Πώς</a:t>
            </a:r>
            <a:r>
              <a:rPr lang="en-US" sz="8000" b="1" dirty="0" smtClean="0">
                <a:latin typeface="+mn-lt"/>
                <a:ea typeface="Aka-AcidGR-DiaryGirl" pitchFamily="2" charset="-95"/>
              </a:rPr>
              <a:t> </a:t>
            </a:r>
            <a:r>
              <a:rPr lang="en-US" sz="8000" b="1" dirty="0" err="1" smtClean="0">
                <a:latin typeface="+mn-lt"/>
                <a:ea typeface="Aka-AcidGR-DiaryGirl" pitchFamily="2" charset="-95"/>
              </a:rPr>
              <a:t>γράφω</a:t>
            </a:r>
            <a:r>
              <a:rPr lang="en-US" sz="8000" b="1" dirty="0" smtClean="0">
                <a:latin typeface="+mn-lt"/>
                <a:ea typeface="Aka-AcidGR-DiaryGirl" pitchFamily="2" charset="-95"/>
              </a:rPr>
              <a:t> </a:t>
            </a:r>
            <a:r>
              <a:rPr lang="el-GR" sz="8000" b="1" dirty="0" smtClean="0">
                <a:latin typeface="+mn-lt"/>
                <a:ea typeface="Aka-AcidGR-DiaryGirl" pitchFamily="2" charset="-95"/>
              </a:rPr>
              <a:t>Μμ</a:t>
            </a:r>
            <a:endParaRPr lang="en-US" sz="8000" b="1" dirty="0">
              <a:latin typeface="+mn-lt"/>
              <a:ea typeface="Aka-AcidGR-DiaryGirl" pitchFamily="2" charset="-95"/>
            </a:endParaRPr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1043608" y="1772816"/>
            <a:ext cx="576064" cy="338437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Στρογγυλεμένο ορθογώνιο 12"/>
          <p:cNvSpPr/>
          <p:nvPr/>
        </p:nvSpPr>
        <p:spPr>
          <a:xfrm rot="9249764">
            <a:off x="1803000" y="1794595"/>
            <a:ext cx="576064" cy="338437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Στρογγυλεμένο ορθογώνιο 14"/>
          <p:cNvSpPr/>
          <p:nvPr/>
        </p:nvSpPr>
        <p:spPr>
          <a:xfrm rot="1304065">
            <a:off x="2980813" y="1777071"/>
            <a:ext cx="576064" cy="338437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Στρογγυλεμένο ορθογώνιο 15"/>
          <p:cNvSpPr/>
          <p:nvPr/>
        </p:nvSpPr>
        <p:spPr>
          <a:xfrm>
            <a:off x="3586962" y="1772816"/>
            <a:ext cx="576064" cy="338437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7" name="Στρογγυλεμένο ορθογώνιο 16"/>
          <p:cNvSpPr/>
          <p:nvPr/>
        </p:nvSpPr>
        <p:spPr>
          <a:xfrm>
            <a:off x="4716016" y="3486783"/>
            <a:ext cx="288032" cy="3064189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0" y="5116646"/>
            <a:ext cx="9131927" cy="62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/>
          <p:cNvCxnSpPr/>
          <p:nvPr/>
        </p:nvCxnSpPr>
        <p:spPr>
          <a:xfrm>
            <a:off x="-12073" y="1775898"/>
            <a:ext cx="9131927" cy="62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Στεφάνη 5"/>
          <p:cNvSpPr/>
          <p:nvPr/>
        </p:nvSpPr>
        <p:spPr>
          <a:xfrm rot="11084513">
            <a:off x="4740499" y="2043734"/>
            <a:ext cx="1623095" cy="3073410"/>
          </a:xfrm>
          <a:prstGeom prst="blockArc">
            <a:avLst>
              <a:gd name="adj1" fmla="val 10800000"/>
              <a:gd name="adj2" fmla="val 21168331"/>
              <a:gd name="adj3" fmla="val 1765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Μισοφέγγαρο 8"/>
          <p:cNvSpPr/>
          <p:nvPr/>
        </p:nvSpPr>
        <p:spPr>
          <a:xfrm rot="17348656">
            <a:off x="5952509" y="4346931"/>
            <a:ext cx="648072" cy="792088"/>
          </a:xfrm>
          <a:prstGeom prst="mo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671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5" grpId="0" animBg="1"/>
      <p:bldP spid="16" grpId="0" animBg="1"/>
      <p:bldP spid="17" grpId="0" animBg="1"/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Εικόνα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1364932" y="2079497"/>
            <a:ext cx="138371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33CC"/>
                </a:solidFill>
                <a:ea typeface="Aka-AcidGR-DiaryGirl" pitchFamily="2" charset="-95"/>
              </a:rPr>
              <a:t>μ</a:t>
            </a:r>
            <a:endParaRPr lang="el-GR" sz="16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33CC"/>
              </a:solidFill>
              <a:ea typeface="Aka-AcidGR-DiaryGirl" pitchFamily="2" charset="-95"/>
            </a:endParaRPr>
          </a:p>
        </p:txBody>
      </p:sp>
      <p:cxnSp>
        <p:nvCxnSpPr>
          <p:cNvPr id="3" name="Ευθύγραμμο βέλος σύνδεσης 2"/>
          <p:cNvCxnSpPr/>
          <p:nvPr/>
        </p:nvCxnSpPr>
        <p:spPr>
          <a:xfrm flipV="1">
            <a:off x="2421893" y="1902581"/>
            <a:ext cx="1152128" cy="936104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Ορθογώνιο 3"/>
          <p:cNvSpPr/>
          <p:nvPr/>
        </p:nvSpPr>
        <p:spPr>
          <a:xfrm>
            <a:off x="3529953" y="1022068"/>
            <a:ext cx="9124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33CC"/>
                </a:solidFill>
                <a:ea typeface="Aka-AcidGR-DiaryGirl" pitchFamily="2" charset="-95"/>
              </a:rPr>
              <a:t>α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33CC"/>
              </a:solidFill>
              <a:ea typeface="Aka-AcidGR-DiaryGirl" pitchFamily="2" charset="-95"/>
            </a:endParaRPr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 flipV="1">
            <a:off x="2617663" y="3244055"/>
            <a:ext cx="1035743" cy="158881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/>
          <p:cNvCxnSpPr/>
          <p:nvPr/>
        </p:nvCxnSpPr>
        <p:spPr>
          <a:xfrm>
            <a:off x="2857649" y="3924384"/>
            <a:ext cx="555773" cy="584736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>
            <a:off x="2125314" y="4283235"/>
            <a:ext cx="1221210" cy="1522029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Ορθογώνιο 7"/>
          <p:cNvSpPr/>
          <p:nvPr/>
        </p:nvSpPr>
        <p:spPr>
          <a:xfrm>
            <a:off x="5211267" y="620688"/>
            <a:ext cx="187987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33CC"/>
                </a:solidFill>
                <a:ea typeface="Aka-AcidGR-DiaryGirl" pitchFamily="2" charset="-95"/>
              </a:rPr>
              <a:t>μ</a:t>
            </a:r>
            <a:r>
              <a:rPr lang="el-GR" sz="115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33CC"/>
                </a:solidFill>
                <a:ea typeface="Aka-AcidGR-DiaryGirl" pitchFamily="2" charset="-95"/>
              </a:rPr>
              <a:t>α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33CC"/>
              </a:solidFill>
              <a:ea typeface="Aka-AcidGR-DiaryGirl" pitchFamily="2" charset="-95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576044" y="2408558"/>
            <a:ext cx="5373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33CC"/>
                </a:solidFill>
                <a:ea typeface="Aka-AcidGR-DiaryGirl" pitchFamily="2" charset="-95"/>
              </a:rPr>
              <a:t>ι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33CC"/>
              </a:solidFill>
              <a:ea typeface="Aka-AcidGR-DiaryGirl" pitchFamily="2" charset="-95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3479946" y="3827161"/>
            <a:ext cx="8467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33CC"/>
                </a:solidFill>
                <a:ea typeface="Aka-AcidGR-DiaryGirl" pitchFamily="2" charset="-95"/>
              </a:rPr>
              <a:t>ο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33CC"/>
              </a:solidFill>
              <a:ea typeface="Aka-AcidGR-DiaryGirl" pitchFamily="2" charset="-95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3447513" y="5148520"/>
            <a:ext cx="7473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33CC"/>
                </a:solidFill>
                <a:ea typeface="Aka-AcidGR-DiaryGirl" pitchFamily="2" charset="-95"/>
              </a:rPr>
              <a:t>ε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33CC"/>
              </a:solidFill>
              <a:ea typeface="Aka-AcidGR-DiaryGirl" pitchFamily="2" charset="-95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5152804" y="2078000"/>
            <a:ext cx="143661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33CC"/>
                </a:solidFill>
                <a:ea typeface="Aka-AcidGR-DiaryGirl" pitchFamily="2" charset="-95"/>
              </a:rPr>
              <a:t>μ</a:t>
            </a:r>
            <a:r>
              <a:rPr lang="el-GR" sz="115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33CC"/>
                </a:solidFill>
                <a:ea typeface="Aka-AcidGR-DiaryGirl" pitchFamily="2" charset="-95"/>
              </a:rPr>
              <a:t>ι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33CC"/>
              </a:solidFill>
              <a:ea typeface="Aka-AcidGR-DiaryGirl" pitchFamily="2" charset="-95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5186915" y="3534773"/>
            <a:ext cx="179914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 err="1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33CC"/>
                </a:solidFill>
                <a:ea typeface="Aka-AcidGR-DiaryGirl" pitchFamily="2" charset="-95"/>
              </a:rPr>
              <a:t>μ</a:t>
            </a:r>
            <a:r>
              <a:rPr lang="el-GR" sz="11500" b="1" cap="none" spc="0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33CC"/>
                </a:solidFill>
                <a:ea typeface="Aka-AcidGR-DiaryGirl" pitchFamily="2" charset="-95"/>
              </a:rPr>
              <a:t>ο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33CC"/>
              </a:solidFill>
              <a:ea typeface="Aka-AcidGR-DiaryGirl" pitchFamily="2" charset="-95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5231721" y="4995951"/>
            <a:ext cx="168988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33CC"/>
                </a:solidFill>
                <a:ea typeface="Aka-AcidGR-DiaryGirl" pitchFamily="2" charset="-95"/>
              </a:rPr>
              <a:t>μ</a:t>
            </a:r>
            <a:r>
              <a:rPr lang="el-GR" sz="115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33CC"/>
                </a:solidFill>
                <a:ea typeface="Aka-AcidGR-DiaryGirl" pitchFamily="2" charset="-95"/>
              </a:rPr>
              <a:t>ε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33CC"/>
              </a:solidFill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98905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2921287" cy="209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999"/>
            <a:ext cx="9144000" cy="460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464" y="476672"/>
            <a:ext cx="851213" cy="1649638"/>
          </a:xfrm>
          <a:prstGeom prst="rect">
            <a:avLst/>
          </a:prstGeom>
        </p:spPr>
      </p:pic>
      <p:sp>
        <p:nvSpPr>
          <p:cNvPr id="7" name="Επεξήγηση με στρογγυλεμένο παραλληλόγραμμο 6"/>
          <p:cNvSpPr/>
          <p:nvPr/>
        </p:nvSpPr>
        <p:spPr>
          <a:xfrm>
            <a:off x="2653381" y="166283"/>
            <a:ext cx="4572000" cy="936104"/>
          </a:xfrm>
          <a:prstGeom prst="wedgeRoundRectCallout">
            <a:avLst>
              <a:gd name="adj1" fmla="val 56957"/>
              <a:gd name="adj2" fmla="val -2778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a typeface="Aka-AcidGR-TotallyPlain" pitchFamily="2" charset="0"/>
              </a:rPr>
              <a:t>Ποιοι μιλάνε;</a:t>
            </a:r>
            <a:endParaRPr lang="el-GR" sz="4000" b="1" dirty="0">
              <a:ea typeface="Aka-AcidGR-TotallyPlain" pitchFamily="2" charset="0"/>
            </a:endParaRPr>
          </a:p>
        </p:txBody>
      </p:sp>
      <p:sp>
        <p:nvSpPr>
          <p:cNvPr id="9" name="Επεξήγηση με στρογγυλεμένο παραλληλόγραμμο 8"/>
          <p:cNvSpPr/>
          <p:nvPr/>
        </p:nvSpPr>
        <p:spPr>
          <a:xfrm>
            <a:off x="2434057" y="242236"/>
            <a:ext cx="4940424" cy="1445271"/>
          </a:xfrm>
          <a:prstGeom prst="wedgeRoundRectCallout">
            <a:avLst>
              <a:gd name="adj1" fmla="val 56957"/>
              <a:gd name="adj2" fmla="val -2778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a typeface="Aka-AcidGR-TotallyPlain" pitchFamily="2" charset="0"/>
              </a:rPr>
              <a:t>Ακούμε!</a:t>
            </a:r>
            <a:endParaRPr lang="el-GR" sz="4000" b="1" dirty="0">
              <a:ea typeface="Aka-AcidGR-TotallyPlain" pitchFamily="2" charset="0"/>
            </a:endParaRPr>
          </a:p>
        </p:txBody>
      </p:sp>
      <p:sp>
        <p:nvSpPr>
          <p:cNvPr id="10" name="Επεξήγηση με στρογγυλεμένο παραλληλόγραμμο 9"/>
          <p:cNvSpPr/>
          <p:nvPr/>
        </p:nvSpPr>
        <p:spPr>
          <a:xfrm>
            <a:off x="2469169" y="204367"/>
            <a:ext cx="4940424" cy="1445271"/>
          </a:xfrm>
          <a:prstGeom prst="wedgeRoundRectCallout">
            <a:avLst>
              <a:gd name="adj1" fmla="val 56957"/>
              <a:gd name="adj2" fmla="val -27782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a typeface="Aka-AcidGR-TotallyPlain" pitchFamily="2" charset="0"/>
              </a:rPr>
              <a:t>Κυκλώνουμε τα Μμ!</a:t>
            </a:r>
            <a:endParaRPr lang="el-GR" sz="4000" b="1" dirty="0">
              <a:ea typeface="Aka-AcidGR-TotallyPlain" pitchFamily="2" charset="0"/>
            </a:endParaRPr>
          </a:p>
        </p:txBody>
      </p:sp>
      <p:sp>
        <p:nvSpPr>
          <p:cNvPr id="11" name="Έλλειψη 10"/>
          <p:cNvSpPr/>
          <p:nvPr/>
        </p:nvSpPr>
        <p:spPr>
          <a:xfrm>
            <a:off x="2843808" y="2420888"/>
            <a:ext cx="360040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Έλλειψη 11"/>
          <p:cNvSpPr/>
          <p:nvPr/>
        </p:nvSpPr>
        <p:spPr>
          <a:xfrm>
            <a:off x="6588224" y="2420888"/>
            <a:ext cx="360040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Έλλειψη 12"/>
          <p:cNvSpPr/>
          <p:nvPr/>
        </p:nvSpPr>
        <p:spPr>
          <a:xfrm>
            <a:off x="3779912" y="2996952"/>
            <a:ext cx="360040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Έλλειψη 13"/>
          <p:cNvSpPr/>
          <p:nvPr/>
        </p:nvSpPr>
        <p:spPr>
          <a:xfrm>
            <a:off x="1835696" y="3717032"/>
            <a:ext cx="360040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Έλλειψη 14"/>
          <p:cNvSpPr/>
          <p:nvPr/>
        </p:nvSpPr>
        <p:spPr>
          <a:xfrm>
            <a:off x="2074017" y="3756395"/>
            <a:ext cx="360040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Έλλειψη 15"/>
          <p:cNvSpPr/>
          <p:nvPr/>
        </p:nvSpPr>
        <p:spPr>
          <a:xfrm>
            <a:off x="2388956" y="3735257"/>
            <a:ext cx="360040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Έλλειψη 16"/>
          <p:cNvSpPr/>
          <p:nvPr/>
        </p:nvSpPr>
        <p:spPr>
          <a:xfrm>
            <a:off x="3779912" y="3756395"/>
            <a:ext cx="360040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Έλλειψη 17"/>
          <p:cNvSpPr/>
          <p:nvPr/>
        </p:nvSpPr>
        <p:spPr>
          <a:xfrm>
            <a:off x="5940152" y="3797959"/>
            <a:ext cx="360040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Έλλειψη 18"/>
          <p:cNvSpPr/>
          <p:nvPr/>
        </p:nvSpPr>
        <p:spPr>
          <a:xfrm>
            <a:off x="2985891" y="4586838"/>
            <a:ext cx="360040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Έλλειψη 19"/>
          <p:cNvSpPr/>
          <p:nvPr/>
        </p:nvSpPr>
        <p:spPr>
          <a:xfrm>
            <a:off x="4139952" y="4586838"/>
            <a:ext cx="360040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Έλλειψη 20"/>
          <p:cNvSpPr/>
          <p:nvPr/>
        </p:nvSpPr>
        <p:spPr>
          <a:xfrm>
            <a:off x="1835696" y="5162902"/>
            <a:ext cx="360040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Έλλειψη 21"/>
          <p:cNvSpPr/>
          <p:nvPr/>
        </p:nvSpPr>
        <p:spPr>
          <a:xfrm>
            <a:off x="7202698" y="5162902"/>
            <a:ext cx="360040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Έλλειψη 22"/>
          <p:cNvSpPr/>
          <p:nvPr/>
        </p:nvSpPr>
        <p:spPr>
          <a:xfrm>
            <a:off x="1835696" y="5949280"/>
            <a:ext cx="360040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Έλλειψη 23"/>
          <p:cNvSpPr/>
          <p:nvPr/>
        </p:nvSpPr>
        <p:spPr>
          <a:xfrm>
            <a:off x="2653381" y="5949280"/>
            <a:ext cx="360040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Έλλειψη 24"/>
          <p:cNvSpPr/>
          <p:nvPr/>
        </p:nvSpPr>
        <p:spPr>
          <a:xfrm>
            <a:off x="5760132" y="5949280"/>
            <a:ext cx="360040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Έλλειψη 25"/>
          <p:cNvSpPr/>
          <p:nvPr/>
        </p:nvSpPr>
        <p:spPr>
          <a:xfrm>
            <a:off x="1713977" y="2996952"/>
            <a:ext cx="360040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Έλλειψη 26"/>
          <p:cNvSpPr/>
          <p:nvPr/>
        </p:nvSpPr>
        <p:spPr>
          <a:xfrm>
            <a:off x="5400092" y="2539008"/>
            <a:ext cx="360040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168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2921287" cy="209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999"/>
            <a:ext cx="9144000" cy="460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464" y="0"/>
            <a:ext cx="851213" cy="1649638"/>
          </a:xfrm>
          <a:prstGeom prst="rect">
            <a:avLst/>
          </a:prstGeom>
        </p:spPr>
      </p:pic>
      <p:sp>
        <p:nvSpPr>
          <p:cNvPr id="3" name="Έλλειψη 2"/>
          <p:cNvSpPr/>
          <p:nvPr/>
        </p:nvSpPr>
        <p:spPr>
          <a:xfrm>
            <a:off x="1331640" y="2420888"/>
            <a:ext cx="36004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Έλλειψη 8"/>
          <p:cNvSpPr/>
          <p:nvPr/>
        </p:nvSpPr>
        <p:spPr>
          <a:xfrm>
            <a:off x="1304020" y="3672167"/>
            <a:ext cx="36004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Έλλειψη 9"/>
          <p:cNvSpPr/>
          <p:nvPr/>
        </p:nvSpPr>
        <p:spPr>
          <a:xfrm>
            <a:off x="4628933" y="2414317"/>
            <a:ext cx="36004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Έλλειψη 10"/>
          <p:cNvSpPr/>
          <p:nvPr/>
        </p:nvSpPr>
        <p:spPr>
          <a:xfrm>
            <a:off x="4211960" y="3056740"/>
            <a:ext cx="36004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Έλλειψη 11"/>
          <p:cNvSpPr/>
          <p:nvPr/>
        </p:nvSpPr>
        <p:spPr>
          <a:xfrm>
            <a:off x="2267744" y="4538703"/>
            <a:ext cx="36004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Έλλειψη 12"/>
          <p:cNvSpPr/>
          <p:nvPr/>
        </p:nvSpPr>
        <p:spPr>
          <a:xfrm>
            <a:off x="1304020" y="4372388"/>
            <a:ext cx="36004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Έλλειψη 13"/>
          <p:cNvSpPr/>
          <p:nvPr/>
        </p:nvSpPr>
        <p:spPr>
          <a:xfrm>
            <a:off x="6444208" y="3789040"/>
            <a:ext cx="36004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Έλλειψη 14"/>
          <p:cNvSpPr/>
          <p:nvPr/>
        </p:nvSpPr>
        <p:spPr>
          <a:xfrm>
            <a:off x="2627784" y="3672167"/>
            <a:ext cx="36004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Έλλειψη 15"/>
          <p:cNvSpPr/>
          <p:nvPr/>
        </p:nvSpPr>
        <p:spPr>
          <a:xfrm>
            <a:off x="4852031" y="4504423"/>
            <a:ext cx="36004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Έλλειψη 16"/>
          <p:cNvSpPr/>
          <p:nvPr/>
        </p:nvSpPr>
        <p:spPr>
          <a:xfrm>
            <a:off x="1331640" y="5177469"/>
            <a:ext cx="36004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Έλλειψη 17"/>
          <p:cNvSpPr/>
          <p:nvPr/>
        </p:nvSpPr>
        <p:spPr>
          <a:xfrm>
            <a:off x="1304020" y="5949280"/>
            <a:ext cx="36004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Έλλειψη 18"/>
          <p:cNvSpPr/>
          <p:nvPr/>
        </p:nvSpPr>
        <p:spPr>
          <a:xfrm>
            <a:off x="8703123" y="5114767"/>
            <a:ext cx="36004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Έλλειψη 19"/>
          <p:cNvSpPr/>
          <p:nvPr/>
        </p:nvSpPr>
        <p:spPr>
          <a:xfrm>
            <a:off x="4988973" y="5177469"/>
            <a:ext cx="36004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Έλλειψη 20"/>
          <p:cNvSpPr/>
          <p:nvPr/>
        </p:nvSpPr>
        <p:spPr>
          <a:xfrm>
            <a:off x="2267744" y="5949280"/>
            <a:ext cx="36004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Έλλειψη 21"/>
          <p:cNvSpPr/>
          <p:nvPr/>
        </p:nvSpPr>
        <p:spPr>
          <a:xfrm>
            <a:off x="4481736" y="5949280"/>
            <a:ext cx="36004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Έλλειψη 22"/>
          <p:cNvSpPr/>
          <p:nvPr/>
        </p:nvSpPr>
        <p:spPr>
          <a:xfrm>
            <a:off x="6951948" y="5949280"/>
            <a:ext cx="36004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Επεξήγηση με στρογγυλεμένο παραλληλόγραμμο 6"/>
          <p:cNvSpPr/>
          <p:nvPr/>
        </p:nvSpPr>
        <p:spPr>
          <a:xfrm>
            <a:off x="408589" y="0"/>
            <a:ext cx="6903399" cy="1445271"/>
          </a:xfrm>
          <a:prstGeom prst="wedgeRoundRectCallout">
            <a:avLst>
              <a:gd name="adj1" fmla="val 56957"/>
              <a:gd name="adj2" fmla="val -2778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a typeface="Aka-AcidGR-TotallyPlain" pitchFamily="2" charset="0"/>
              </a:rPr>
              <a:t>Βρίσκ</a:t>
            </a:r>
            <a:r>
              <a:rPr lang="el-GR" sz="4000" b="1" dirty="0" smtClean="0">
                <a:ea typeface="Aka-AcidGR-TotallyPlain" pitchFamily="2" charset="0"/>
              </a:rPr>
              <a:t>ουμε </a:t>
            </a:r>
            <a:r>
              <a:rPr lang="el-GR" sz="4000" b="1" dirty="0" smtClean="0">
                <a:ea typeface="Aka-AcidGR-TotallyPlain" pitchFamily="2" charset="0"/>
              </a:rPr>
              <a:t>όλα τα </a:t>
            </a:r>
            <a:r>
              <a:rPr lang="el-GR" sz="4000" b="1" dirty="0" smtClean="0">
                <a:ea typeface="Aka-AcidGR-TotallyPlain" pitchFamily="2" charset="0"/>
              </a:rPr>
              <a:t>σημαδάκια στίξης.</a:t>
            </a:r>
            <a:endParaRPr lang="el-GR" sz="4000" b="1" dirty="0"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51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7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153</Words>
  <Application>Microsoft Office PowerPoint</Application>
  <PresentationFormat>Προβολή στην οθόνη (4:3)</PresentationFormat>
  <Paragraphs>70</Paragraphs>
  <Slides>19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Μύτη σαν σαλάμι</dc:title>
  <dc:creator>Ιωάννα</dc:creator>
  <cp:lastModifiedBy>Eleftheria Papadimitriou</cp:lastModifiedBy>
  <cp:revision>36</cp:revision>
  <dcterms:created xsi:type="dcterms:W3CDTF">2014-11-19T14:33:08Z</dcterms:created>
  <dcterms:modified xsi:type="dcterms:W3CDTF">2020-10-28T18:31:24Z</dcterms:modified>
</cp:coreProperties>
</file>