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317" r:id="rId12"/>
    <p:sldId id="268" r:id="rId13"/>
    <p:sldId id="271" r:id="rId14"/>
    <p:sldId id="273" r:id="rId15"/>
    <p:sldId id="315" r:id="rId16"/>
    <p:sldId id="321" r:id="rId17"/>
    <p:sldId id="320" r:id="rId18"/>
    <p:sldId id="318" r:id="rId19"/>
    <p:sldId id="276" r:id="rId20"/>
    <p:sldId id="319" r:id="rId21"/>
    <p:sldId id="278" r:id="rId22"/>
    <p:sldId id="279" r:id="rId23"/>
    <p:sldId id="280" r:id="rId24"/>
    <p:sldId id="283" r:id="rId25"/>
    <p:sldId id="285" r:id="rId26"/>
    <p:sldId id="295" r:id="rId27"/>
    <p:sldId id="297" r:id="rId28"/>
    <p:sldId id="298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6F323-AFB4-4872-BCB0-9F2E426523D6}" type="datetimeFigureOut">
              <a:rPr lang="el-GR" smtClean="0"/>
              <a:t>6/1/2021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3B016-07E3-4342-9125-02C3E14079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147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Διαβάζω 1</a:t>
            </a:r>
            <a:r>
              <a:rPr lang="el-GR" sz="1200" baseline="30000" dirty="0" smtClean="0"/>
              <a:t>η</a:t>
            </a:r>
            <a:r>
              <a:rPr lang="el-GR" sz="1200" dirty="0" smtClean="0"/>
              <a:t> φορά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3B016-07E3-4342-9125-02C3E1407911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5439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Διαβάζω </a:t>
            </a:r>
            <a:r>
              <a:rPr lang="en-US" sz="1200" dirty="0" smtClean="0"/>
              <a:t>2</a:t>
            </a:r>
            <a:r>
              <a:rPr lang="el-GR" sz="1200" baseline="30000" dirty="0" smtClean="0"/>
              <a:t>η</a:t>
            </a:r>
            <a:r>
              <a:rPr lang="el-GR" sz="1200" dirty="0" smtClean="0"/>
              <a:t> φορά</a:t>
            </a:r>
            <a:r>
              <a:rPr lang="en-US" sz="1200" dirty="0" smtClean="0"/>
              <a:t>. O</a:t>
            </a:r>
            <a:r>
              <a:rPr lang="el-GR" sz="1200" dirty="0" smtClean="0"/>
              <a:t> Άκης </a:t>
            </a:r>
            <a:r>
              <a:rPr lang="el-GR" sz="1200" dirty="0" err="1" smtClean="0"/>
              <a:t>Οχταποδάκης</a:t>
            </a:r>
            <a:r>
              <a:rPr lang="el-GR" sz="1200" dirty="0" smtClean="0"/>
              <a:t> φέρνει εικόνες.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3B016-07E3-4342-9125-02C3E1407911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0249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Διαβάζουμε όλοι μαζί.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3B016-07E3-4342-9125-02C3E1407911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452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394-09BD-457E-8F21-8C2C0F14873D}" type="datetimeFigureOut">
              <a:rPr lang="el-GR" smtClean="0"/>
              <a:t>6/1/2021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40CC-6291-47AA-8F70-3770DC26B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401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394-09BD-457E-8F21-8C2C0F14873D}" type="datetimeFigureOut">
              <a:rPr lang="el-GR" smtClean="0"/>
              <a:t>6/1/2021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40CC-6291-47AA-8F70-3770DC26B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96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394-09BD-457E-8F21-8C2C0F14873D}" type="datetimeFigureOut">
              <a:rPr lang="el-GR" smtClean="0"/>
              <a:t>6/1/2021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40CC-6291-47AA-8F70-3770DC26B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516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394-09BD-457E-8F21-8C2C0F14873D}" type="datetimeFigureOut">
              <a:rPr lang="el-GR" smtClean="0"/>
              <a:t>6/1/2021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40CC-6291-47AA-8F70-3770DC26B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340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394-09BD-457E-8F21-8C2C0F14873D}" type="datetimeFigureOut">
              <a:rPr lang="el-GR" smtClean="0"/>
              <a:t>6/1/2021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40CC-6291-47AA-8F70-3770DC26B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184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394-09BD-457E-8F21-8C2C0F14873D}" type="datetimeFigureOut">
              <a:rPr lang="el-GR" smtClean="0"/>
              <a:t>6/1/2021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40CC-6291-47AA-8F70-3770DC26B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457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394-09BD-457E-8F21-8C2C0F14873D}" type="datetimeFigureOut">
              <a:rPr lang="el-GR" smtClean="0"/>
              <a:t>6/1/2021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40CC-6291-47AA-8F70-3770DC26B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505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394-09BD-457E-8F21-8C2C0F14873D}" type="datetimeFigureOut">
              <a:rPr lang="el-GR" smtClean="0"/>
              <a:t>6/1/2021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40CC-6291-47AA-8F70-3770DC26B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154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394-09BD-457E-8F21-8C2C0F14873D}" type="datetimeFigureOut">
              <a:rPr lang="el-GR" smtClean="0"/>
              <a:t>6/1/2021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40CC-6291-47AA-8F70-3770DC26B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79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394-09BD-457E-8F21-8C2C0F14873D}" type="datetimeFigureOut">
              <a:rPr lang="el-GR" smtClean="0"/>
              <a:t>6/1/2021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40CC-6291-47AA-8F70-3770DC26B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58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394-09BD-457E-8F21-8C2C0F14873D}" type="datetimeFigureOut">
              <a:rPr lang="el-GR" smtClean="0"/>
              <a:t>6/1/2021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40CC-6291-47AA-8F70-3770DC26B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131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6B394-09BD-457E-8F21-8C2C0F14873D}" type="datetimeFigureOut">
              <a:rPr lang="el-GR" smtClean="0"/>
              <a:t>6/1/2021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640CC-6291-47AA-8F70-3770DC26B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372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" y="0"/>
            <a:ext cx="9126342" cy="7101533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753644" y="200417"/>
            <a:ext cx="6012160" cy="1470025"/>
          </a:xfrm>
        </p:spPr>
        <p:txBody>
          <a:bodyPr>
            <a:noAutofit/>
          </a:bodyPr>
          <a:lstStyle/>
          <a:p>
            <a:r>
              <a:rPr lang="el-GR" sz="5400" spc="78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Comic Sans MS" panose="030F0702030302020204" pitchFamily="66" charset="0"/>
                <a:ea typeface="Aka-AcidGR-Chubby" pitchFamily="2" charset="-95"/>
              </a:rPr>
              <a:t>Μπλε όνειρα</a:t>
            </a:r>
            <a:endParaRPr lang="el-GR" sz="5400" spc="780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latin typeface="Comic Sans MS" panose="030F0702030302020204" pitchFamily="66" charset="0"/>
              <a:ea typeface="Aka-AcidGR-Chubby" pitchFamily="2" charset="-95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259632" y="6518570"/>
            <a:ext cx="69921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Δασκάλα : Ελευθερία Παπαδημητρίου</a:t>
            </a:r>
            <a:endParaRPr lang="el-GR" sz="20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3717032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el-GR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π  </a:t>
            </a:r>
            <a:r>
              <a:rPr lang="el-GR" sz="4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μπ</a:t>
            </a:r>
            <a:endParaRPr lang="el-GR" sz="4000" b="1" dirty="0">
              <a:solidFill>
                <a:schemeClr val="accent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2348880"/>
            <a:ext cx="9144000" cy="25097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6000" b="1" spc="3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Aka-AcidGR-DiaryGirl" pitchFamily="2" charset="-95"/>
              </a:rPr>
              <a:t>ακούμπησε= άγγιξε</a:t>
            </a:r>
          </a:p>
          <a:p>
            <a:pPr marL="0" indent="0" algn="ctr">
              <a:buNone/>
            </a:pPr>
            <a:r>
              <a:rPr lang="el-GR" sz="5400" b="1" spc="3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Aka-AcidGR-DiaryGirl" pitchFamily="2" charset="-95"/>
              </a:rPr>
              <a:t>τεράστιος= </a:t>
            </a:r>
            <a:r>
              <a:rPr lang="el-GR" sz="5400" b="1" spc="3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Aka-AcidGR-DiaryGirl" pitchFamily="2" charset="-95"/>
              </a:rPr>
              <a:t>πελώριος</a:t>
            </a:r>
            <a:endParaRPr lang="el-GR" sz="5400" b="1" spc="300" dirty="0">
              <a:solidFill>
                <a:schemeClr val="tx2">
                  <a:lumMod val="60000"/>
                  <a:lumOff val="40000"/>
                </a:schemeClr>
              </a:solidFill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88283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6840760" cy="4690807"/>
          </a:xfrm>
        </p:spPr>
      </p:pic>
    </p:spTree>
    <p:extLst>
      <p:ext uri="{BB962C8B-B14F-4D97-AF65-F5344CB8AC3E}">
        <p14:creationId xmlns:p14="http://schemas.microsoft.com/office/powerpoint/2010/main" val="426181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Εικόνα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682" y="404664"/>
            <a:ext cx="456222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5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6720" y="1785902"/>
            <a:ext cx="919072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-1"/>
            <a:ext cx="2714612" cy="182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Έλλειψη"/>
          <p:cNvSpPr/>
          <p:nvPr/>
        </p:nvSpPr>
        <p:spPr>
          <a:xfrm>
            <a:off x="4643438" y="1928802"/>
            <a:ext cx="428628" cy="428628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4071934" y="3214686"/>
            <a:ext cx="428628" cy="428628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3286116" y="4143380"/>
            <a:ext cx="428628" cy="428628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4286248" y="4143380"/>
            <a:ext cx="428628" cy="428628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1500166" y="4500570"/>
            <a:ext cx="571504" cy="500066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5500694" y="5000636"/>
            <a:ext cx="428628" cy="428628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Έλλειψη"/>
          <p:cNvSpPr/>
          <p:nvPr/>
        </p:nvSpPr>
        <p:spPr>
          <a:xfrm>
            <a:off x="2571736" y="6286520"/>
            <a:ext cx="571504" cy="571480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5" name="4 - Εικόνα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36172">
            <a:off x="677713" y="-109082"/>
            <a:ext cx="1411617" cy="2392470"/>
          </a:xfrm>
          <a:prstGeom prst="rect">
            <a:avLst/>
          </a:prstGeom>
        </p:spPr>
      </p:pic>
      <p:sp>
        <p:nvSpPr>
          <p:cNvPr id="16" name="5 - Επεξήγηση με στρογγυλεμένο παραλληλόγραμμο"/>
          <p:cNvSpPr/>
          <p:nvPr/>
        </p:nvSpPr>
        <p:spPr>
          <a:xfrm>
            <a:off x="2843808" y="0"/>
            <a:ext cx="3657018" cy="1714488"/>
          </a:xfrm>
          <a:prstGeom prst="wedgeRoundRectCallout">
            <a:avLst>
              <a:gd name="adj1" fmla="val -72380"/>
              <a:gd name="adj2" fmla="val -14299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Βάφω με </a:t>
            </a:r>
            <a:r>
              <a:rPr lang="el-GR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κίτρινο </a:t>
            </a:r>
            <a:r>
              <a:rPr lang="el-GR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τα </a:t>
            </a:r>
            <a:r>
              <a:rPr lang="el-GR" sz="4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μπ</a:t>
            </a:r>
            <a:r>
              <a:rPr lang="el-GR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53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64431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1979712" y="2643182"/>
            <a:ext cx="9829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spc="6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Chubby" pitchFamily="2" charset="-95"/>
              </a:rPr>
              <a:t>μπ</a:t>
            </a:r>
            <a:endParaRPr lang="el-GR" sz="44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Chubby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51520" y="5374203"/>
            <a:ext cx="11592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spc="6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Chubby" pitchFamily="2" charset="-95"/>
              </a:rPr>
              <a:t>Μπ</a:t>
            </a:r>
            <a:endParaRPr lang="el-GR" sz="44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Chubby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699792" y="4509120"/>
            <a:ext cx="9236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spc="6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Chubby" pitchFamily="2" charset="-95"/>
              </a:rPr>
              <a:t>μπ</a:t>
            </a:r>
            <a:endParaRPr lang="el-GR" sz="40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Chubby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148064" y="3571876"/>
            <a:ext cx="9829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spc="6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Chubby" pitchFamily="2" charset="-95"/>
              </a:rPr>
              <a:t>μπ</a:t>
            </a:r>
            <a:endParaRPr lang="el-GR" sz="44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Chubby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97448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2 - Εικόνα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663447"/>
            <a:ext cx="1986584" cy="2117481"/>
          </a:xfrm>
          <a:prstGeom prst="rect">
            <a:avLst/>
          </a:prstGeom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785786" y="3284984"/>
            <a:ext cx="1357322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l-GR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48DD4"/>
                </a:solidFill>
                <a:effectLst/>
                <a:latin typeface="Comic Sans MS" panose="030F0702030302020204" pitchFamily="66" charset="0"/>
                <a:ea typeface="Aka-AcidGR-DiaryGirl" pitchFamily="2" charset="-95"/>
              </a:rPr>
              <a:t>ε</a:t>
            </a:r>
            <a:r>
              <a:rPr lang="el-GR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48DD4"/>
                </a:solidFill>
                <a:effectLst/>
                <a:latin typeface="Comic Sans MS" panose="030F0702030302020204" pitchFamily="66" charset="0"/>
                <a:ea typeface="Aka-AcidGR-DiaryGirl" pitchFamily="2" charset="-95"/>
                <a:cs typeface="Lucida Sans Unicode" pitchFamily="34" charset="0"/>
              </a:rPr>
              <a:t>γ</a:t>
            </a:r>
            <a:r>
              <a:rPr lang="el-GR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48DD4"/>
                </a:solidFill>
                <a:effectLst/>
                <a:latin typeface="Comic Sans MS" panose="030F0702030302020204" pitchFamily="66" charset="0"/>
                <a:ea typeface="Aka-AcidGR-DiaryGirl" pitchFamily="2" charset="-95"/>
              </a:rPr>
              <a:t>ώ</a:t>
            </a:r>
            <a:endParaRPr lang="el-GR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548DD4"/>
              </a:solidFill>
              <a:effectLst/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pic>
        <p:nvPicPr>
          <p:cNvPr id="4" name="14 - Εικόνα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750" y="775811"/>
            <a:ext cx="1578337" cy="1861101"/>
          </a:xfrm>
          <a:prstGeom prst="rect">
            <a:avLst/>
          </a:prstGeom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3785751" y="3284984"/>
            <a:ext cx="1071570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l-GR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  <a:ea typeface="Aka-AcidGR-DiaryGirl" pitchFamily="2" charset="-95"/>
              </a:rPr>
              <a:t>εσύ</a:t>
            </a:r>
            <a:endParaRPr lang="el-GR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pic>
        <p:nvPicPr>
          <p:cNvPr id="6" name="13 - Εικόνα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8" y="393558"/>
            <a:ext cx="1815020" cy="2243354"/>
          </a:xfrm>
          <a:prstGeom prst="rect">
            <a:avLst/>
          </a:prstGeom>
        </p:spPr>
      </p:pic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6429388" y="3419917"/>
            <a:ext cx="1928826" cy="6508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l-GR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/>
                <a:latin typeface="Comic Sans MS" panose="030F0702030302020204" pitchFamily="66" charset="0"/>
                <a:ea typeface="Aka-AcidGR-DiaryGirl" pitchFamily="2" charset="-95"/>
              </a:rPr>
              <a:t>αυτός</a:t>
            </a:r>
            <a:endParaRPr lang="el-GR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2D050"/>
              </a:solidFill>
              <a:effectLst/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5119" y="4653136"/>
            <a:ext cx="268535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6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Comic Sans MS" panose="030F0702030302020204" pitchFamily="66" charset="0"/>
                <a:ea typeface="Aka-AcidGR-DiaryGirl" pitchFamily="2" charset="-95"/>
              </a:rPr>
              <a:t>βλέπ</a:t>
            </a:r>
            <a:r>
              <a:rPr lang="el-GR" sz="6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omic Sans MS" panose="030F0702030302020204" pitchFamily="66" charset="0"/>
                <a:ea typeface="Aka-AcidGR-DiaryGirl" pitchFamily="2" charset="-95"/>
              </a:rPr>
              <a:t>ω</a:t>
            </a:r>
            <a:endParaRPr lang="el-GR" sz="6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843808" y="4656960"/>
            <a:ext cx="31309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6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Comic Sans MS" panose="030F0702030302020204" pitchFamily="66" charset="0"/>
                <a:ea typeface="Aka-AcidGR-DiaryGirl" pitchFamily="2" charset="-95"/>
              </a:rPr>
              <a:t>βλέπ</a:t>
            </a:r>
            <a:r>
              <a:rPr lang="el-GR" sz="6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omic Sans MS" panose="030F0702030302020204" pitchFamily="66" charset="0"/>
                <a:ea typeface="Aka-AcidGR-DiaryGirl" pitchFamily="2" charset="-95"/>
              </a:rPr>
              <a:t>εις</a:t>
            </a:r>
            <a:endParaRPr lang="el-GR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6258391" y="4797152"/>
            <a:ext cx="26965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6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Comic Sans MS" panose="030F0702030302020204" pitchFamily="66" charset="0"/>
                <a:ea typeface="Aka-AcidGR-DiaryGirl" pitchFamily="2" charset="-95"/>
              </a:rPr>
              <a:t>βλέπ</a:t>
            </a:r>
            <a:r>
              <a:rPr lang="el-GR" sz="6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omic Sans MS" panose="030F0702030302020204" pitchFamily="66" charset="0"/>
                <a:ea typeface="Aka-AcidGR-DiaryGirl" pitchFamily="2" charset="-95"/>
              </a:rPr>
              <a:t>ει</a:t>
            </a:r>
            <a:endParaRPr lang="el-GR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1187624" y="2636912"/>
            <a:ext cx="129614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540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285720" y="428604"/>
            <a:ext cx="8501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solidFill>
                  <a:srgbClr val="0070C0"/>
                </a:solidFill>
              </a:rPr>
              <a:t>Από τον έναν στους πολλούς</a:t>
            </a:r>
            <a:endParaRPr lang="el-GR" sz="5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205" y="2552710"/>
            <a:ext cx="6920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/>
              <a:t>Ο γλάρος               οι γλάρ</a:t>
            </a:r>
            <a:r>
              <a:rPr lang="el-GR" sz="4000" b="1" dirty="0" smtClean="0">
                <a:solidFill>
                  <a:srgbClr val="0070C0"/>
                </a:solidFill>
              </a:rPr>
              <a:t>οι</a:t>
            </a:r>
            <a:endParaRPr lang="el-GR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401" y="3717032"/>
            <a:ext cx="6920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/>
              <a:t>ο λύκος                  οι λύκ</a:t>
            </a:r>
            <a:r>
              <a:rPr lang="el-GR" sz="4000" b="1" dirty="0" smtClean="0">
                <a:solidFill>
                  <a:srgbClr val="0070C0"/>
                </a:solidFill>
              </a:rPr>
              <a:t>οι</a:t>
            </a:r>
            <a:endParaRPr lang="el-GR" sz="4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771" y="4843525"/>
            <a:ext cx="6920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/>
              <a:t>ο λαγός                  οι λαγ</a:t>
            </a:r>
            <a:r>
              <a:rPr lang="el-GR" sz="4000" b="1" dirty="0" smtClean="0">
                <a:solidFill>
                  <a:srgbClr val="0070C0"/>
                </a:solidFill>
              </a:rPr>
              <a:t>οί</a:t>
            </a:r>
            <a:endParaRPr lang="el-GR" sz="4000" b="1" dirty="0">
              <a:solidFill>
                <a:srgbClr val="0070C0"/>
              </a:solidFill>
            </a:endParaRPr>
          </a:p>
        </p:txBody>
      </p:sp>
      <p:pic>
        <p:nvPicPr>
          <p:cNvPr id="7" name="5 - Εικόν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217999"/>
            <a:ext cx="1217617" cy="1014680"/>
          </a:xfrm>
          <a:prstGeom prst="rect">
            <a:avLst/>
          </a:prstGeom>
        </p:spPr>
      </p:pic>
      <p:pic>
        <p:nvPicPr>
          <p:cNvPr id="8" name="5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692456"/>
            <a:ext cx="1171947" cy="800341"/>
          </a:xfrm>
          <a:prstGeom prst="rect">
            <a:avLst/>
          </a:prstGeom>
        </p:spPr>
      </p:pic>
      <p:pic>
        <p:nvPicPr>
          <p:cNvPr id="9" name="5 - Εικόνα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62" y="4669099"/>
            <a:ext cx="1034035" cy="105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6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000100" y="428604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solidFill>
                  <a:srgbClr val="FF0000"/>
                </a:solidFill>
              </a:rPr>
              <a:t>Από τη μία στις πολλές</a:t>
            </a:r>
            <a:endParaRPr lang="el-GR" sz="5400" b="1" dirty="0">
              <a:solidFill>
                <a:srgbClr val="FF0000"/>
              </a:solidFill>
            </a:endParaRPr>
          </a:p>
        </p:txBody>
      </p:sp>
      <p:pic>
        <p:nvPicPr>
          <p:cNvPr id="4" name="3 - Εικόνα" descr="bana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4835" y="3078172"/>
            <a:ext cx="1050952" cy="779456"/>
          </a:xfrm>
          <a:prstGeom prst="rect">
            <a:avLst/>
          </a:prstGeom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112" y="4226950"/>
            <a:ext cx="1055318" cy="1055318"/>
          </a:xfrm>
          <a:prstGeom prst="rect">
            <a:avLst/>
          </a:prstGeom>
        </p:spPr>
      </p:pic>
      <p:pic>
        <p:nvPicPr>
          <p:cNvPr id="6" name="5 - Εικόνα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90" y="1628800"/>
            <a:ext cx="1034035" cy="1296144"/>
          </a:xfrm>
          <a:prstGeom prst="rect">
            <a:avLst/>
          </a:prstGeom>
        </p:spPr>
      </p:pic>
      <p:pic>
        <p:nvPicPr>
          <p:cNvPr id="7" name="6 - Εικόνα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944" y="5348132"/>
            <a:ext cx="1056485" cy="1249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1844824"/>
            <a:ext cx="6920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/>
              <a:t>η</a:t>
            </a:r>
            <a:r>
              <a:rPr lang="el-GR" sz="4000" b="1" dirty="0" smtClean="0"/>
              <a:t> μπότα                οι μπότ</a:t>
            </a:r>
            <a:r>
              <a:rPr lang="el-GR" sz="4000" b="1" dirty="0" smtClean="0">
                <a:solidFill>
                  <a:srgbClr val="FF0000"/>
                </a:solidFill>
              </a:rPr>
              <a:t>ες</a:t>
            </a:r>
            <a:endParaRPr lang="el-GR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7" y="3149742"/>
            <a:ext cx="6920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/>
              <a:t>η</a:t>
            </a:r>
            <a:r>
              <a:rPr lang="el-GR" sz="4000" b="1" dirty="0" smtClean="0"/>
              <a:t> μπανάνα           οι μπανάν</a:t>
            </a:r>
            <a:r>
              <a:rPr lang="el-GR" sz="4000" b="1" dirty="0" smtClean="0">
                <a:solidFill>
                  <a:srgbClr val="FF0000"/>
                </a:solidFill>
              </a:rPr>
              <a:t>ες</a:t>
            </a:r>
            <a:endParaRPr lang="el-GR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4437112"/>
            <a:ext cx="6920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/>
              <a:t>η</a:t>
            </a:r>
            <a:r>
              <a:rPr lang="el-GR" sz="4000" b="1" dirty="0" smtClean="0"/>
              <a:t> καμπάνα            οι καμπάν</a:t>
            </a:r>
            <a:r>
              <a:rPr lang="el-GR" sz="4000" b="1" dirty="0" smtClean="0">
                <a:solidFill>
                  <a:srgbClr val="FF0000"/>
                </a:solidFill>
              </a:rPr>
              <a:t>ες</a:t>
            </a:r>
            <a:endParaRPr lang="el-GR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5685850"/>
            <a:ext cx="6920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/>
              <a:t>η</a:t>
            </a:r>
            <a:r>
              <a:rPr lang="el-GR" sz="4000" b="1" dirty="0" smtClean="0"/>
              <a:t> </a:t>
            </a:r>
            <a:r>
              <a:rPr lang="el-GR" sz="4000" b="1" dirty="0" err="1" smtClean="0"/>
              <a:t>λάμπ</a:t>
            </a:r>
            <a:r>
              <a:rPr lang="el-GR" sz="4000" b="1" dirty="0" smtClean="0"/>
              <a:t> α                οι λάμπ</a:t>
            </a:r>
            <a:r>
              <a:rPr lang="el-GR" sz="4000" b="1" dirty="0" smtClean="0">
                <a:solidFill>
                  <a:srgbClr val="FF0000"/>
                </a:solidFill>
              </a:rPr>
              <a:t>ες</a:t>
            </a:r>
            <a:endParaRPr lang="el-G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1790" y="0"/>
            <a:ext cx="5514506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619672" y="6165304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Ο κήπος  -  Χουάν </a:t>
            </a:r>
            <a:r>
              <a:rPr lang="el-GR" sz="3200" b="1" dirty="0" err="1" smtClean="0"/>
              <a:t>Μιρό</a:t>
            </a:r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val="347871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66900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8821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213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571" y="5013176"/>
            <a:ext cx="1063091" cy="1844824"/>
          </a:xfrm>
          <a:prstGeom prst="rect">
            <a:avLst/>
          </a:prstGeo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2987824" y="5661249"/>
            <a:ext cx="5688632" cy="970794"/>
          </a:xfrm>
          <a:prstGeom prst="wedgeRoundRectCallout">
            <a:avLst>
              <a:gd name="adj1" fmla="val -74615"/>
              <a:gd name="adj2" fmla="val 13577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spc="6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a typeface="Aka-AcidGR-Chubby" pitchFamily="2" charset="-95"/>
              </a:rPr>
              <a:t>Τι </a:t>
            </a:r>
            <a:r>
              <a:rPr lang="el-GR" sz="3600" spc="6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a typeface="Aka-AcidGR-Chubby" pitchFamily="2" charset="-95"/>
              </a:rPr>
              <a:t>βλέπε</a:t>
            </a:r>
            <a:r>
              <a:rPr lang="el-GR" sz="3600" spc="6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a typeface="Aka-AcidGR-Chubby" pitchFamily="2" charset="-95"/>
              </a:rPr>
              <a:t>τε στην εικόνα;</a:t>
            </a:r>
            <a:endParaRPr lang="el-GR" sz="3600" spc="6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a typeface="Aka-AcidGR-Chubby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94610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" y="0"/>
            <a:ext cx="9126342" cy="7101533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753644" y="200417"/>
            <a:ext cx="6012160" cy="1470025"/>
          </a:xfrm>
        </p:spPr>
        <p:txBody>
          <a:bodyPr>
            <a:noAutofit/>
          </a:bodyPr>
          <a:lstStyle/>
          <a:p>
            <a:r>
              <a:rPr lang="el-GR" sz="5400" spc="78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Comic Sans MS" panose="030F0702030302020204" pitchFamily="66" charset="0"/>
                <a:ea typeface="Aka-AcidGR-Chubby" pitchFamily="2" charset="-95"/>
              </a:rPr>
              <a:t>Μπλε όνειρα</a:t>
            </a:r>
            <a:endParaRPr lang="el-GR" sz="5400" spc="780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latin typeface="Comic Sans MS" panose="030F0702030302020204" pitchFamily="66" charset="0"/>
              <a:ea typeface="Aka-AcidGR-Chubby" pitchFamily="2" charset="-95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967920" y="6543622"/>
            <a:ext cx="69921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Δασκάλα : Ελευθερία Παπαδημητρίου</a:t>
            </a:r>
            <a:endParaRPr lang="el-GR" sz="20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3717032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el-GR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π  </a:t>
            </a:r>
            <a:r>
              <a:rPr lang="el-GR" sz="4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μπ</a:t>
            </a:r>
            <a:endParaRPr lang="el-GR" sz="4000" b="1" dirty="0">
              <a:solidFill>
                <a:schemeClr val="accent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2 - Υπότιτλος"/>
          <p:cNvSpPr>
            <a:spLocks noGrp="1"/>
          </p:cNvSpPr>
          <p:nvPr>
            <p:ph type="subTitle" idx="1"/>
          </p:nvPr>
        </p:nvSpPr>
        <p:spPr>
          <a:xfrm>
            <a:off x="3347864" y="5229200"/>
            <a:ext cx="5544616" cy="648072"/>
          </a:xfrm>
        </p:spPr>
        <p:txBody>
          <a:bodyPr/>
          <a:lstStyle/>
          <a:p>
            <a:r>
              <a:rPr lang="el-GR" dirty="0" smtClean="0">
                <a:solidFill>
                  <a:srgbClr val="92D050"/>
                </a:solidFill>
                <a:latin typeface="Comic Sans MS" panose="030F0702030302020204" pitchFamily="66" charset="0"/>
                <a:ea typeface="Aka-AcidGR-Chubby" pitchFamily="2" charset="-95"/>
              </a:rPr>
              <a:t>Τετράδιο εργασιών</a:t>
            </a:r>
            <a:endParaRPr lang="el-GR" dirty="0">
              <a:solidFill>
                <a:srgbClr val="92D050"/>
              </a:solidFill>
              <a:latin typeface="Comic Sans MS" panose="030F0702030302020204" pitchFamily="66" charset="0"/>
              <a:ea typeface="Aka-AcidGR-Chubby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80023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  <a:latin typeface="+mn-lt"/>
              </a:rPr>
              <a:t>Διαβάζουμε.</a:t>
            </a:r>
            <a:endParaRPr lang="el-GR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061273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2193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0"/>
            <a:ext cx="48497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2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001852"/>
            <a:ext cx="2075221" cy="1996776"/>
          </a:xfrm>
          <a:prstGeom prst="rect">
            <a:avLst/>
          </a:prstGeom>
        </p:spPr>
      </p:pic>
      <p:sp>
        <p:nvSpPr>
          <p:cNvPr id="4" name="3 - Επεξήγηση με στρογγυλεμένο παραλληλόγραμμο"/>
          <p:cNvSpPr/>
          <p:nvPr/>
        </p:nvSpPr>
        <p:spPr>
          <a:xfrm>
            <a:off x="357158" y="3857628"/>
            <a:ext cx="2286016" cy="1714512"/>
          </a:xfrm>
          <a:prstGeom prst="wedgeRoundRectCallout">
            <a:avLst>
              <a:gd name="adj1" fmla="val 5423"/>
              <a:gd name="adj2" fmla="val -10242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Τι βλέπουμε </a:t>
            </a:r>
            <a:r>
              <a:rPr lang="el-GR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εδώ;</a:t>
            </a:r>
            <a:endParaRPr lang="el-GR" sz="3600" b="1" dirty="0">
              <a:solidFill>
                <a:srgbClr val="FF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30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Επεξήγηση με στρογγυλεμένο παραλληλόγραμμο"/>
          <p:cNvSpPr/>
          <p:nvPr/>
        </p:nvSpPr>
        <p:spPr>
          <a:xfrm>
            <a:off x="755576" y="4365104"/>
            <a:ext cx="4643470" cy="1714512"/>
          </a:xfrm>
          <a:prstGeom prst="wedgeRoundRectCallout">
            <a:avLst>
              <a:gd name="adj1" fmla="val -26084"/>
              <a:gd name="adj2" fmla="val -116371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Τι  είναι αυτό;</a:t>
            </a:r>
            <a:endParaRPr lang="el-GR" sz="3600" b="1" dirty="0">
              <a:solidFill>
                <a:srgbClr val="FF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571612"/>
            <a:ext cx="4572032" cy="197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2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930414"/>
            <a:ext cx="2075221" cy="199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4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7142" y="785794"/>
            <a:ext cx="5928195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Επεξήγηση με στρογγυλεμένο παραλληλόγραμμο"/>
          <p:cNvSpPr/>
          <p:nvPr/>
        </p:nvSpPr>
        <p:spPr>
          <a:xfrm>
            <a:off x="0" y="5143488"/>
            <a:ext cx="5364088" cy="1714512"/>
          </a:xfrm>
          <a:prstGeom prst="wedgeRoundRectCallout">
            <a:avLst>
              <a:gd name="adj1" fmla="val -17904"/>
              <a:gd name="adj2" fmla="val -158082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Αυτό ξέρουμε </a:t>
            </a:r>
            <a:r>
              <a:rPr lang="el-GR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όλοι τι είναι!</a:t>
            </a:r>
            <a:endParaRPr lang="el-GR" sz="36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pic>
        <p:nvPicPr>
          <p:cNvPr id="4" name="3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0" y="1124744"/>
            <a:ext cx="2075221" cy="199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5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3" y="200025"/>
            <a:ext cx="8791575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3428992" y="2873873"/>
            <a:ext cx="20040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κόκκινο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3428992" y="3874005"/>
            <a:ext cx="18451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FF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κίτρινο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rgbClr val="FFFF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286116" y="4374071"/>
            <a:ext cx="21712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πράσινο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214678" y="4874137"/>
            <a:ext cx="20433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00B0F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γαλάζιο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rgbClr val="00B0F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428993" y="5357826"/>
            <a:ext cx="13612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μπλε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rgbClr val="0070C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606802" y="5802831"/>
            <a:ext cx="11092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7030A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μοβ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rgbClr val="7030A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143240" y="3373939"/>
            <a:ext cx="26530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C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πορτοκαλί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rgbClr val="FFC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44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33475"/>
            <a:ext cx="91440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3143240" y="2928934"/>
            <a:ext cx="20040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κόκκινο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928926" y="4357694"/>
            <a:ext cx="20040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κόκκινο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6143636" y="4374071"/>
            <a:ext cx="18451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κίτρινο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6143636" y="5786454"/>
            <a:ext cx="18451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κίτρινο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214679" y="5786454"/>
            <a:ext cx="13612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μπλε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6286513" y="2928934"/>
            <a:ext cx="13612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μπλε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38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5079389" y="3016749"/>
            <a:ext cx="26212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μ</a:t>
            </a:r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παλόνια 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4719349" y="4429132"/>
            <a:ext cx="25082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μ</a:t>
            </a:r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πανάνες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5151397" y="5786454"/>
            <a:ext cx="24496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ομπρέλε</a:t>
            </a:r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ς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17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571612"/>
            <a:ext cx="913740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3714744" y="4643446"/>
            <a:ext cx="27719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μ</a:t>
            </a:r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παλόνια .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2113837" y="3786190"/>
            <a:ext cx="61438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Ζωγραφίζω    δύο     μπλε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53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828334"/>
            <a:ext cx="919072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-1"/>
            <a:ext cx="2714612" cy="182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76" y="148114"/>
            <a:ext cx="920363" cy="1840726"/>
          </a:xfrm>
          <a:prstGeom prst="rect">
            <a:avLst/>
          </a:prstGeom>
        </p:spPr>
      </p:pic>
      <p:sp>
        <p:nvSpPr>
          <p:cNvPr id="6" name="4 - Επεξήγηση με στρογγυλεμένο παραλληλόγραμμο"/>
          <p:cNvSpPr/>
          <p:nvPr/>
        </p:nvSpPr>
        <p:spPr>
          <a:xfrm>
            <a:off x="2627784" y="180089"/>
            <a:ext cx="3563888" cy="1160679"/>
          </a:xfrm>
          <a:prstGeom prst="wedgeRoundRectCallout">
            <a:avLst>
              <a:gd name="adj1" fmla="val -69038"/>
              <a:gd name="adj2" fmla="val 18902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spc="6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a typeface="Aka-AcidGR-Chubby" pitchFamily="2" charset="-95"/>
              </a:rPr>
              <a:t>Ακούμε!</a:t>
            </a:r>
            <a:endParaRPr lang="el-GR" sz="4000" spc="6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a typeface="Aka-AcidGR-Chubby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67409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46720" y="1785902"/>
            <a:ext cx="919072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-1"/>
            <a:ext cx="2714612" cy="182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1"/>
            <a:ext cx="964702" cy="1929404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2483768" y="59436"/>
            <a:ext cx="3024336" cy="1643050"/>
          </a:xfrm>
          <a:prstGeom prst="wedgeRoundRectCallout">
            <a:avLst>
              <a:gd name="adj1" fmla="val -77572"/>
              <a:gd name="adj2" fmla="val -6132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spc="6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a typeface="Aka-AcidGR-Chubby" pitchFamily="2" charset="-95"/>
              </a:rPr>
              <a:t>Τι έχει μέσα ο πίνακας</a:t>
            </a:r>
            <a:r>
              <a:rPr lang="el-GR" sz="3600" spc="6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a typeface="Aka-AcidGR-Chubby" pitchFamily="2" charset="-95"/>
              </a:rPr>
              <a:t>;</a:t>
            </a:r>
            <a:endParaRPr lang="el-GR" sz="3600" spc="6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a typeface="Aka-AcidGR-Chubby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8768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46720" y="1785902"/>
            <a:ext cx="919072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-1"/>
            <a:ext cx="2714612" cy="182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427" y="383572"/>
            <a:ext cx="736886" cy="1444762"/>
          </a:xfrm>
          <a:prstGeom prst="rect">
            <a:avLst/>
          </a:prstGeom>
        </p:spPr>
      </p:pic>
      <p:sp>
        <p:nvSpPr>
          <p:cNvPr id="7" name="4 - Επεξήγηση με στρογγυλεμένο παραλληλόγραμμο"/>
          <p:cNvSpPr/>
          <p:nvPr/>
        </p:nvSpPr>
        <p:spPr>
          <a:xfrm>
            <a:off x="539552" y="53797"/>
            <a:ext cx="3563888" cy="1774537"/>
          </a:xfrm>
          <a:prstGeom prst="wedgeRoundRectCallout">
            <a:avLst>
              <a:gd name="adj1" fmla="val 56917"/>
              <a:gd name="adj2" fmla="val -4605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spc="6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a typeface="Aka-AcidGR-Chubby" pitchFamily="2" charset="-95"/>
              </a:rPr>
              <a:t>Διαβάζουμε όλοι μαζί.</a:t>
            </a:r>
            <a:endParaRPr lang="el-GR" sz="3600" spc="6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a typeface="Aka-AcidGR-Chubby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73682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6720" y="1785902"/>
            <a:ext cx="919072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-1"/>
            <a:ext cx="2714612" cy="182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30" y="0"/>
            <a:ext cx="812610" cy="1625221"/>
          </a:xfrm>
          <a:prstGeom prst="rect">
            <a:avLst/>
          </a:prstGeom>
        </p:spPr>
      </p:pic>
      <p:sp>
        <p:nvSpPr>
          <p:cNvPr id="7" name="4 - Επεξήγηση με στρογγυλεμένο παραλληλόγραμμο"/>
          <p:cNvSpPr>
            <a:spLocks noGrp="1"/>
          </p:cNvSpPr>
          <p:nvPr>
            <p:ph type="title"/>
          </p:nvPr>
        </p:nvSpPr>
        <p:spPr>
          <a:xfrm>
            <a:off x="457200" y="274637"/>
            <a:ext cx="3898776" cy="1350583"/>
          </a:xfrm>
          <a:prstGeom prst="wedgeRoundRectCallout">
            <a:avLst>
              <a:gd name="adj1" fmla="val 56917"/>
              <a:gd name="adj2" fmla="val -4605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l-GR" sz="2800" spc="6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a typeface="Aka-AcidGR-Chubby" pitchFamily="2" charset="-95"/>
              </a:rPr>
              <a:t>Διαβάζουμε και υποδυόμαστε  ρόλους.</a:t>
            </a:r>
            <a:endParaRPr lang="el-GR" sz="2800" spc="6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a typeface="Aka-AcidGR-Chubby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82299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6720" y="1785902"/>
            <a:ext cx="919072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955" y="101457"/>
            <a:ext cx="807336" cy="1785926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0" y="0"/>
            <a:ext cx="7164288" cy="1772816"/>
          </a:xfrm>
          <a:prstGeom prst="wedgeRoundRectCallout">
            <a:avLst>
              <a:gd name="adj1" fmla="val 56133"/>
              <a:gd name="adj2" fmla="val -17808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a typeface="Aka-AcidGR-DiaryGirl" pitchFamily="2" charset="-95"/>
              </a:rPr>
              <a:t>Μπορείς να βρεις τις αντίθετες λέξεις </a:t>
            </a:r>
            <a:r>
              <a:rPr lang="el-GR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a typeface="Aka-AcidGR-DiaryGirl" pitchFamily="2" charset="-95"/>
              </a:rPr>
              <a:t>;</a:t>
            </a:r>
            <a:endParaRPr lang="el-GR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5143504" y="2285992"/>
            <a:ext cx="2286016" cy="50006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1357290" y="5857892"/>
            <a:ext cx="2286016" cy="50006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1428728" y="2714620"/>
            <a:ext cx="1857388" cy="50006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903879" y="1196752"/>
            <a:ext cx="74541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π</a:t>
            </a:r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ολύχρωμος </a:t>
            </a:r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a typeface="Aka-AcidGR-DiaryGirl" pitchFamily="2" charset="-95"/>
              </a:rPr>
              <a:t>≠</a:t>
            </a:r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  </a:t>
            </a:r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a typeface="Aka-AcidGR-DiaryGirl" pitchFamily="2" charset="-95"/>
              </a:rPr>
              <a:t>μονόχρωμος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70C0"/>
              </a:solidFill>
              <a:ea typeface="Aka-AcidGR-DiaryGirl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195263" y="2924944"/>
            <a:ext cx="67370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τ</a:t>
            </a:r>
            <a:r>
              <a:rPr lang="el-GR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εράστιος </a:t>
            </a:r>
            <a:r>
              <a:rPr lang="el-GR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a typeface="Aka-AcidGR-DiaryGirl" pitchFamily="2" charset="-95"/>
              </a:rPr>
              <a:t>≠</a:t>
            </a:r>
            <a:r>
              <a:rPr lang="el-GR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 </a:t>
            </a:r>
            <a:r>
              <a:rPr lang="el-GR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a typeface="Aka-AcidGR-DiaryGirl" pitchFamily="2" charset="-95"/>
              </a:rPr>
              <a:t>μικρούτσικος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70C0"/>
              </a:solidFill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217956" y="4293096"/>
            <a:ext cx="48260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δ</a:t>
            </a:r>
            <a:r>
              <a:rPr lang="el-GR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ιαφορετικά </a:t>
            </a:r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a typeface="Aka-AcidGR-DiaryGirl" pitchFamily="2" charset="-95"/>
              </a:rPr>
              <a:t>≠</a:t>
            </a:r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  </a:t>
            </a:r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a typeface="Aka-AcidGR-DiaryGirl" pitchFamily="2" charset="-95"/>
              </a:rPr>
              <a:t>ίδια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70C0"/>
              </a:solidFill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81439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1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1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6720" y="1785902"/>
            <a:ext cx="919072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Στρογγυλεμένο ορθογώνιο"/>
          <p:cNvSpPr/>
          <p:nvPr/>
        </p:nvSpPr>
        <p:spPr>
          <a:xfrm>
            <a:off x="3857620" y="1857364"/>
            <a:ext cx="1857388" cy="500066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1428728" y="2714620"/>
            <a:ext cx="1857388" cy="500066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10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544" y="101851"/>
            <a:ext cx="1433269" cy="1785926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2627784" y="30310"/>
            <a:ext cx="6395570" cy="1785926"/>
          </a:xfrm>
          <a:prstGeom prst="wedgeRoundRectCallout">
            <a:avLst>
              <a:gd name="adj1" fmla="val -52848"/>
              <a:gd name="adj2" fmla="val -924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Μπορείς </a:t>
            </a:r>
            <a:r>
              <a:rPr lang="el-GR" sz="3200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να βρεις τα συνώνυμα;</a:t>
            </a:r>
            <a:endParaRPr lang="el-GR" sz="3200" dirty="0"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06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188</Words>
  <Application>Microsoft Office PowerPoint</Application>
  <PresentationFormat>Προβολή στην οθόνη (4:3)</PresentationFormat>
  <Paragraphs>68</Paragraphs>
  <Slides>28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Θέμα του Office</vt:lpstr>
      <vt:lpstr>Μπλε όνειρα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Διαβάζουμε και υποδυόμαστε  ρόλους.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Μπλε όνειρα</vt:lpstr>
      <vt:lpstr>Διαβάζουμε.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Μπλε όνειρα</dc:title>
  <dc:creator>Ιωάννα</dc:creator>
  <cp:lastModifiedBy>Eleftheria Papadimitriou</cp:lastModifiedBy>
  <cp:revision>42</cp:revision>
  <dcterms:created xsi:type="dcterms:W3CDTF">2015-02-14T11:03:09Z</dcterms:created>
  <dcterms:modified xsi:type="dcterms:W3CDTF">2021-01-06T13:08:32Z</dcterms:modified>
</cp:coreProperties>
</file>