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300" r:id="rId4"/>
    <p:sldId id="258" r:id="rId5"/>
    <p:sldId id="259" r:id="rId6"/>
    <p:sldId id="260" r:id="rId7"/>
    <p:sldId id="262" r:id="rId8"/>
    <p:sldId id="297" r:id="rId9"/>
    <p:sldId id="263" r:id="rId10"/>
    <p:sldId id="265" r:id="rId11"/>
    <p:sldId id="267" r:id="rId12"/>
    <p:sldId id="299" r:id="rId13"/>
    <p:sldId id="271" r:id="rId14"/>
    <p:sldId id="273" r:id="rId15"/>
    <p:sldId id="282" r:id="rId16"/>
    <p:sldId id="298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DF0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1" autoAdjust="0"/>
  </p:normalViewPr>
  <p:slideViewPr>
    <p:cSldViewPr>
      <p:cViewPr>
        <p:scale>
          <a:sx n="67" d="100"/>
          <a:sy n="67" d="100"/>
        </p:scale>
        <p:origin x="-147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58864-08F9-4BC3-B073-63571F2E1404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4795D-E4E5-4C62-ADC5-634F4F8467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75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>
                <a:latin typeface="Aka-AcidGR-Chubby" pitchFamily="2" charset="-95"/>
                <a:ea typeface="Aka-AcidGR-Chubby" pitchFamily="2" charset="-95"/>
              </a:rPr>
              <a:t>Δ</a:t>
            </a:r>
            <a:r>
              <a:rPr lang="en-US" sz="1200" dirty="0" smtClean="0">
                <a:latin typeface="Aka-AcidGR-Chubby" pitchFamily="2" charset="-95"/>
                <a:ea typeface="Aka-AcidGR-Chubby" pitchFamily="2" charset="-95"/>
              </a:rPr>
              <a:t>ιαβ</a:t>
            </a:r>
            <a:r>
              <a:rPr lang="en-US" sz="1200" dirty="0" err="1" smtClean="0">
                <a:latin typeface="Aka-AcidGR-Chubby" pitchFamily="2" charset="-95"/>
                <a:ea typeface="Aka-AcidGR-Chubby" pitchFamily="2" charset="-95"/>
              </a:rPr>
              <a:t>άζω</a:t>
            </a:r>
            <a:r>
              <a:rPr lang="en-US" sz="1200" dirty="0" smtClean="0">
                <a:latin typeface="Aka-AcidGR-Chubby" pitchFamily="2" charset="-95"/>
                <a:ea typeface="Aka-AcidGR-Chubby" pitchFamily="2" charset="-95"/>
              </a:rPr>
              <a:t> π</a:t>
            </a:r>
            <a:r>
              <a:rPr lang="en-US" sz="1200" dirty="0" err="1" smtClean="0">
                <a:latin typeface="Aka-AcidGR-Chubby" pitchFamily="2" charset="-95"/>
                <a:ea typeface="Aka-AcidGR-Chubby" pitchFamily="2" charset="-95"/>
              </a:rPr>
              <a:t>ρώτη</a:t>
            </a:r>
            <a:r>
              <a:rPr lang="en-US" sz="1200" dirty="0" smtClean="0">
                <a:latin typeface="Aka-AcidGR-Chubby" pitchFamily="2" charset="-95"/>
                <a:ea typeface="Aka-AcidGR-Chubby" pitchFamily="2" charset="-95"/>
              </a:rPr>
              <a:t> </a:t>
            </a:r>
            <a:r>
              <a:rPr lang="en-US" sz="1200" dirty="0" err="1" smtClean="0">
                <a:latin typeface="Aka-AcidGR-Chubby" pitchFamily="2" charset="-95"/>
                <a:ea typeface="Aka-AcidGR-Chubby" pitchFamily="2" charset="-95"/>
              </a:rPr>
              <a:t>φορά</a:t>
            </a:r>
            <a:r>
              <a:rPr lang="en-US" sz="1200" smtClean="0">
                <a:latin typeface="Aka-AcidGR-Chubby" pitchFamily="2" charset="-95"/>
                <a:ea typeface="Aka-AcidGR-Chubby" pitchFamily="2" charset="-95"/>
              </a:rPr>
              <a:t>.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795D-E4E5-4C62-ADC5-634F4F846750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08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>
                <a:latin typeface="Aka-AcidGR-Chubby" pitchFamily="2" charset="-95"/>
                <a:ea typeface="Aka-AcidGR-Chubby" pitchFamily="2" charset="-95"/>
              </a:rPr>
              <a:t>Δ</a:t>
            </a:r>
            <a:r>
              <a:rPr lang="en-US" sz="1200" dirty="0" smtClean="0">
                <a:latin typeface="Aka-AcidGR-Chubby" pitchFamily="2" charset="-95"/>
                <a:ea typeface="Aka-AcidGR-Chubby" pitchFamily="2" charset="-95"/>
              </a:rPr>
              <a:t>ιαβ</a:t>
            </a:r>
            <a:r>
              <a:rPr lang="en-US" sz="1200" dirty="0" err="1" smtClean="0">
                <a:latin typeface="Aka-AcidGR-Chubby" pitchFamily="2" charset="-95"/>
                <a:ea typeface="Aka-AcidGR-Chubby" pitchFamily="2" charset="-95"/>
              </a:rPr>
              <a:t>άζω</a:t>
            </a:r>
            <a:r>
              <a:rPr lang="en-US" sz="1200" dirty="0" smtClean="0">
                <a:latin typeface="Aka-AcidGR-Chubby" pitchFamily="2" charset="-95"/>
                <a:ea typeface="Aka-AcidGR-Chubby" pitchFamily="2" charset="-95"/>
              </a:rPr>
              <a:t> π</a:t>
            </a:r>
            <a:r>
              <a:rPr lang="en-US" sz="1200" dirty="0" err="1" smtClean="0">
                <a:latin typeface="Aka-AcidGR-Chubby" pitchFamily="2" charset="-95"/>
                <a:ea typeface="Aka-AcidGR-Chubby" pitchFamily="2" charset="-95"/>
              </a:rPr>
              <a:t>ρώτη</a:t>
            </a:r>
            <a:r>
              <a:rPr lang="en-US" sz="1200" dirty="0" smtClean="0">
                <a:latin typeface="Aka-AcidGR-Chubby" pitchFamily="2" charset="-95"/>
                <a:ea typeface="Aka-AcidGR-Chubby" pitchFamily="2" charset="-95"/>
              </a:rPr>
              <a:t> </a:t>
            </a:r>
            <a:r>
              <a:rPr lang="en-US" sz="1200" dirty="0" err="1" smtClean="0">
                <a:latin typeface="Aka-AcidGR-Chubby" pitchFamily="2" charset="-95"/>
                <a:ea typeface="Aka-AcidGR-Chubby" pitchFamily="2" charset="-95"/>
              </a:rPr>
              <a:t>φορά</a:t>
            </a:r>
            <a:r>
              <a:rPr lang="en-US" sz="1200" smtClean="0">
                <a:latin typeface="Aka-AcidGR-Chubby" pitchFamily="2" charset="-95"/>
                <a:ea typeface="Aka-AcidGR-Chubby" pitchFamily="2" charset="-95"/>
              </a:rPr>
              <a:t>.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795D-E4E5-4C62-ADC5-634F4F846750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08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2η </a:t>
            </a:r>
            <a:r>
              <a:rPr lang="en-US" sz="1200" dirty="0" err="1" smtClean="0"/>
              <a:t>φορά</a:t>
            </a:r>
            <a:r>
              <a:rPr lang="en-US" sz="1200" dirty="0" smtClean="0"/>
              <a:t>. </a:t>
            </a:r>
            <a:r>
              <a:rPr lang="el-GR" sz="1200" dirty="0" smtClean="0"/>
              <a:t>Ε</a:t>
            </a:r>
            <a:r>
              <a:rPr lang="en-US" sz="1200" dirty="0" err="1" smtClean="0"/>
              <a:t>ντο</a:t>
            </a:r>
            <a:r>
              <a:rPr lang="en-US" sz="1200" dirty="0" smtClean="0"/>
              <a:t>πίζουμε το νέο φθόγγο.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4795D-E4E5-4C62-ADC5-634F4F846750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31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6DC7E0-D54E-464D-83E2-2193738562B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7CE73E-1335-4D25-BB97-EC5DF37C9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file:///C:\Users\&#921;&#969;&#940;&#957;&#957;&#945;\Music\Free%20YouTube%20Downloader\&#924;&#959;&#965;%20&#967;&#945;&#961;&#943;&#950;&#949;&#953;&#962;%20&#964;&#951;&#957;%20&#959;&#965;&#961;&#940;%20&#963;&#959;&#965;;%20-%20&#927;&#965;%20-%20&#915;&#955;&#974;&#963;&#963;&#945;%20&#913;&#900;%20&#916;&#951;&#956;&#959;&#964;&#953;&#954;&#959;&#973;.mp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32048"/>
            <a:ext cx="8229600" cy="820688"/>
          </a:xfrm>
        </p:spPr>
        <p:txBody>
          <a:bodyPr/>
          <a:lstStyle/>
          <a:p>
            <a:r>
              <a:rPr lang="el-GR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Μ</a:t>
            </a:r>
            <a:r>
              <a:rPr lang="en-US" cap="none" dirty="0" err="1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ου</a:t>
            </a:r>
            <a:r>
              <a:rPr lang="en-US" cap="none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χα</a:t>
            </a:r>
            <a:r>
              <a:rPr lang="en-US" cap="none" dirty="0" err="1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ρίζεις</a:t>
            </a:r>
            <a:r>
              <a:rPr lang="en-US" cap="none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cap="none" dirty="0" err="1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την</a:t>
            </a:r>
            <a:r>
              <a:rPr lang="en-US" cap="none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cap="none" dirty="0" err="1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ουρά</a:t>
            </a:r>
            <a:r>
              <a:rPr lang="en-US" cap="none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cap="none" dirty="0" err="1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σου</a:t>
            </a:r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;</a:t>
            </a:r>
            <a:endParaRPr lang="en-US" dirty="0">
              <a:ln w="6350"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224736" cy="1439274"/>
          </a:xfrm>
        </p:spPr>
        <p:txBody>
          <a:bodyPr>
            <a:normAutofit/>
          </a:bodyPr>
          <a:lstStyle/>
          <a:p>
            <a:r>
              <a:rPr lang="el-GR" sz="5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Ου</a:t>
            </a:r>
            <a:r>
              <a:rPr lang="el-GR" sz="5200" dirty="0" smtClean="0">
                <a:solidFill>
                  <a:srgbClr val="FF0000"/>
                </a:solidFill>
                <a:latin typeface="ChemyRetro" pitchFamily="50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hemyRetro" pitchFamily="50" charset="0"/>
              </a:rPr>
              <a:t> </a:t>
            </a:r>
            <a:endParaRPr lang="en-US" dirty="0">
              <a:solidFill>
                <a:srgbClr val="FF0000"/>
              </a:solidFill>
              <a:latin typeface="ChemyRetro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6063679"/>
            <a:ext cx="68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  <a:ea typeface="Aka-AcidGR5yearsold" pitchFamily="2" charset="-95"/>
              </a:rPr>
              <a:t>Δασκάλα : Ελευθερία Παπαδημητρίου</a:t>
            </a:r>
            <a:endParaRPr lang="el-GR" sz="2400" b="1" dirty="0">
              <a:solidFill>
                <a:srgbClr val="00B050"/>
              </a:solidFill>
              <a:ea typeface="Aka-AcidGR5yearsold" pitchFamily="2" charset="-95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94052"/>
            <a:ext cx="3529351" cy="496962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08492"/>
            <a:ext cx="3501008" cy="49551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0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2214546" y="1571612"/>
            <a:ext cx="2500330" cy="857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2214546" y="4786322"/>
            <a:ext cx="364333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2214546" y="5572140"/>
            <a:ext cx="2500330" cy="857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06937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32048"/>
            <a:ext cx="8229600" cy="820688"/>
          </a:xfrm>
        </p:spPr>
        <p:txBody>
          <a:bodyPr/>
          <a:lstStyle/>
          <a:p>
            <a:r>
              <a:rPr lang="el-GR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Μ</a:t>
            </a:r>
            <a:r>
              <a:rPr lang="en-US" cap="none" dirty="0" err="1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ου</a:t>
            </a:r>
            <a:r>
              <a:rPr lang="en-US" cap="none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χα</a:t>
            </a:r>
            <a:r>
              <a:rPr lang="en-US" cap="none" dirty="0" err="1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ρίζεις</a:t>
            </a:r>
            <a:r>
              <a:rPr lang="en-US" cap="none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cap="none" dirty="0" err="1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την</a:t>
            </a:r>
            <a:r>
              <a:rPr lang="en-US" cap="none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cap="none" dirty="0" err="1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ουρά</a:t>
            </a:r>
            <a:r>
              <a:rPr lang="en-US" cap="none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cap="none" dirty="0" err="1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σου</a:t>
            </a:r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;</a:t>
            </a:r>
            <a:endParaRPr lang="en-US" dirty="0">
              <a:ln w="6350"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224736" cy="1439274"/>
          </a:xfrm>
        </p:spPr>
        <p:txBody>
          <a:bodyPr>
            <a:normAutofit/>
          </a:bodyPr>
          <a:lstStyle/>
          <a:p>
            <a:r>
              <a:rPr lang="el-GR" sz="5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Ου</a:t>
            </a:r>
            <a:r>
              <a:rPr lang="el-GR" sz="5200" dirty="0" smtClean="0">
                <a:solidFill>
                  <a:srgbClr val="FF0000"/>
                </a:solidFill>
                <a:latin typeface="ChemyRetro" pitchFamily="50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hemyRetro" pitchFamily="50" charset="0"/>
              </a:rPr>
              <a:t> </a:t>
            </a:r>
            <a:endParaRPr lang="en-US" dirty="0">
              <a:solidFill>
                <a:srgbClr val="FF0000"/>
              </a:solidFill>
              <a:latin typeface="ChemyRetro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6063679"/>
            <a:ext cx="68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  <a:ea typeface="Aka-AcidGR5yearsold" pitchFamily="2" charset="-95"/>
              </a:rPr>
              <a:t>Δασκάλα : Ελευθερία Παπαδημητρίου</a:t>
            </a:r>
            <a:endParaRPr lang="el-GR" sz="2400" b="1" dirty="0">
              <a:solidFill>
                <a:srgbClr val="00B050"/>
              </a:solidFill>
              <a:ea typeface="Aka-AcidGR5yearsold" pitchFamily="2" charset="-95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94052"/>
            <a:ext cx="3529351" cy="496962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08492"/>
            <a:ext cx="3501008" cy="49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5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6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Aka-AcidGR-Chubby" pitchFamily="2" charset="-95"/>
              </a:rPr>
              <a:t>Διαβάζουμε</a:t>
            </a:r>
            <a:r>
              <a:rPr lang="el-GR" sz="6000" dirty="0" smtClean="0">
                <a:effectLst/>
                <a:latin typeface="Comic Sans MS" panose="030F0702030302020204" pitchFamily="66" charset="0"/>
                <a:ea typeface="Aka-AcidGR-Chubby" pitchFamily="2" charset="-95"/>
              </a:rPr>
              <a:t> </a:t>
            </a:r>
            <a:endParaRPr lang="el-GR" sz="6000" dirty="0">
              <a:effectLst/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4400" dirty="0"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91049"/>
            <a:ext cx="8640960" cy="52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348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el-G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Aka-AcidGR-Chubby" pitchFamily="2" charset="-95"/>
              </a:rPr>
              <a:t>Τι βλέπουμε στις εικόνες; </a:t>
            </a:r>
            <a:br>
              <a:rPr lang="el-G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Aka-AcidGR-Chubby" pitchFamily="2" charset="-95"/>
              </a:rPr>
            </a:br>
            <a:r>
              <a:rPr lang="el-GR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Aka-AcidGR-Chubby" pitchFamily="2" charset="-95"/>
              </a:rPr>
              <a:t>Κυκλώστε όπου βλέπετε ου.</a:t>
            </a:r>
            <a:endParaRPr lang="el-GR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37858"/>
            <a:ext cx="86994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Έλλειψη 3"/>
          <p:cNvSpPr/>
          <p:nvPr/>
        </p:nvSpPr>
        <p:spPr>
          <a:xfrm>
            <a:off x="2026072" y="2228849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1763688" y="2457448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2268959" y="2457448"/>
            <a:ext cx="228600" cy="43815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4355976" y="2348880"/>
            <a:ext cx="36004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7164288" y="2708920"/>
            <a:ext cx="372616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6660232" y="4988024"/>
            <a:ext cx="444624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7422604" y="5060032"/>
            <a:ext cx="317748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3910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723710" y="2462"/>
            <a:ext cx="430084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DiaryGirl" pitchFamily="2" charset="-95"/>
              </a:rPr>
              <a:t>ουρά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705643" y="2057400"/>
            <a:ext cx="203613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DiaryGirl" pitchFamily="2" charset="-95"/>
              </a:rPr>
              <a:t>ου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906559" y="2057400"/>
            <a:ext cx="209865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DiaryGirl" pitchFamily="2" charset="-95"/>
              </a:rPr>
              <a:t>ρά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26934" y="4655864"/>
            <a:ext cx="203613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DiaryGirl" pitchFamily="2" charset="-95"/>
              </a:rPr>
              <a:t>ου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7613116" y="4655864"/>
            <a:ext cx="116730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DiaryGirl" pitchFamily="2" charset="-95"/>
              </a:rPr>
              <a:t>ά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4491489" y="4673824"/>
            <a:ext cx="11160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DiaryGirl" pitchFamily="2" charset="-95"/>
              </a:rPr>
              <a:t>ρ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278879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n w="63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Γράφουμε ου.</a:t>
            </a:r>
            <a:endParaRPr lang="el-GR" dirty="0">
              <a:ln w="635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772816"/>
            <a:ext cx="8532440" cy="417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3004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071678"/>
            <a:ext cx="905406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2"/>
          <p:cNvSpPr/>
          <p:nvPr/>
        </p:nvSpPr>
        <p:spPr>
          <a:xfrm>
            <a:off x="7859111" y="3636313"/>
            <a:ext cx="63030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ου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1396982" y="4500409"/>
            <a:ext cx="686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err="1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Ού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3776296" y="4500409"/>
            <a:ext cx="630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err="1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ού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5936536" y="5220489"/>
            <a:ext cx="630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ου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7254066" y="5229200"/>
            <a:ext cx="630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ου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65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8979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2"/>
          <p:cNvSpPr/>
          <p:nvPr/>
        </p:nvSpPr>
        <p:spPr>
          <a:xfrm>
            <a:off x="846174" y="3212976"/>
            <a:ext cx="300574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γουρούνι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264960" y="3933056"/>
            <a:ext cx="2154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αλεπού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4960" y="4716433"/>
            <a:ext cx="2298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κουνέλι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67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357430"/>
            <a:ext cx="914400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2"/>
          <p:cNvSpPr/>
          <p:nvPr/>
        </p:nvSpPr>
        <p:spPr>
          <a:xfrm>
            <a:off x="1517599" y="4005064"/>
            <a:ext cx="686406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ου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4101618" y="4005064"/>
            <a:ext cx="686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err="1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ού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4388" y="3996353"/>
            <a:ext cx="686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ου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85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32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755576" y="5589240"/>
            <a:ext cx="6048672" cy="1080120"/>
          </a:xfrm>
          <a:prstGeom prst="wedgeRoundRectCallout">
            <a:avLst>
              <a:gd name="adj1" fmla="val 61567"/>
              <a:gd name="adj2" fmla="val -161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Τ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ι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β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λέ</a:t>
            </a:r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πεις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στην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εικόν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α;  Τι νομίζετε ότι συμβαίνει;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558" y="5635723"/>
            <a:ext cx="1493123" cy="122227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Η Ορθογραφία μας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91440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7"/>
          <p:cNvSpPr/>
          <p:nvPr/>
        </p:nvSpPr>
        <p:spPr>
          <a:xfrm>
            <a:off x="533400" y="4500409"/>
            <a:ext cx="74949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Μια         ουρά         από       πούπουλα           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51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771799" cy="166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2943212" y="208362"/>
            <a:ext cx="3717020" cy="1467942"/>
          </a:xfrm>
          <a:prstGeom prst="wedgeRoundRectCallout">
            <a:avLst>
              <a:gd name="adj1" fmla="val 65881"/>
              <a:gd name="adj2" fmla="val 640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alibri" panose="020F0502020204030204" pitchFamily="34" charset="0"/>
                <a:ea typeface="Aka-AcidGR-Chubby" pitchFamily="2" charset="-95"/>
                <a:cs typeface="Calibri" panose="020F0502020204030204" pitchFamily="34" charset="0"/>
              </a:rPr>
              <a:t>Ακούμε προσεκτικά !</a:t>
            </a:r>
            <a:endParaRPr lang="el-GR" sz="3600" b="1" dirty="0">
              <a:latin typeface="Calibri" panose="020F0502020204030204" pitchFamily="34" charset="0"/>
              <a:ea typeface="Aka-AcidGR-Chubby" pitchFamily="2" charset="-95"/>
              <a:cs typeface="Calibri" panose="020F0502020204030204" pitchFamily="34" charset="0"/>
            </a:endParaRPr>
          </a:p>
        </p:txBody>
      </p:sp>
      <p:pic>
        <p:nvPicPr>
          <p:cNvPr id="10" name="9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8127"/>
            <a:ext cx="1027734" cy="13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9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771799" cy="166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2943212" y="208362"/>
            <a:ext cx="3717020" cy="1467942"/>
          </a:xfrm>
          <a:prstGeom prst="wedgeRoundRectCallout">
            <a:avLst>
              <a:gd name="adj1" fmla="val 65881"/>
              <a:gd name="adj2" fmla="val 640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alibri" panose="020F0502020204030204" pitchFamily="34" charset="0"/>
                <a:ea typeface="Aka-AcidGR-Chubby" pitchFamily="2" charset="-95"/>
                <a:cs typeface="Calibri" panose="020F0502020204030204" pitchFamily="34" charset="0"/>
              </a:rPr>
              <a:t>Ποιοι είναι οι ήρωες ; Τι συνέβη ;</a:t>
            </a:r>
            <a:endParaRPr lang="el-GR" sz="3600" b="1" dirty="0">
              <a:latin typeface="Calibri" panose="020F0502020204030204" pitchFamily="34" charset="0"/>
              <a:ea typeface="Aka-AcidGR-Chubby" pitchFamily="2" charset="-95"/>
              <a:cs typeface="Calibri" panose="020F0502020204030204" pitchFamily="34" charset="0"/>
            </a:endParaRPr>
          </a:p>
        </p:txBody>
      </p:sp>
      <p:pic>
        <p:nvPicPr>
          <p:cNvPr id="10" name="9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13" y="208362"/>
            <a:ext cx="1671640" cy="1368412"/>
          </a:xfrm>
          <a:prstGeom prst="rect">
            <a:avLst/>
          </a:prstGeom>
        </p:spPr>
      </p:pic>
      <p:sp>
        <p:nvSpPr>
          <p:cNvPr id="11" name="5 - Επεξήγηση με στρογγυλεμένο παραλληλόγραμμο"/>
          <p:cNvSpPr/>
          <p:nvPr/>
        </p:nvSpPr>
        <p:spPr>
          <a:xfrm>
            <a:off x="6072198" y="2643182"/>
            <a:ext cx="3071802" cy="3571900"/>
          </a:xfrm>
          <a:prstGeom prst="wedgeRoundRectCallout">
            <a:avLst>
              <a:gd name="adj1" fmla="val -667"/>
              <a:gd name="adj2" fmla="val -656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Έπρεπε ή όχι να δώσουν στο σκύλο την ουρά τους τα άλλα ζώα; </a:t>
            </a:r>
            <a:endParaRPr lang="el-GR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67056"/>
            <a:ext cx="8640960" cy="52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771799" cy="166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91880" y="1628800"/>
            <a:ext cx="1656184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4077072"/>
            <a:ext cx="1656184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56176" y="2708920"/>
            <a:ext cx="792088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99792" y="3140968"/>
            <a:ext cx="1080120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3645024"/>
            <a:ext cx="1440160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80312" y="3140968"/>
            <a:ext cx="1080120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272" y="3645024"/>
            <a:ext cx="1008112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47664" y="4509120"/>
            <a:ext cx="1080120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75656" y="5373216"/>
            <a:ext cx="1080120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4128" y="5877272"/>
            <a:ext cx="1080120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47664" y="3573016"/>
            <a:ext cx="1440160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1680" y="6237312"/>
            <a:ext cx="720080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3968" y="3573016"/>
            <a:ext cx="792088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56376" y="3645024"/>
            <a:ext cx="792088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55776" y="4509120"/>
            <a:ext cx="792088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0" y="4941168"/>
            <a:ext cx="792088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11760" y="6237312"/>
            <a:ext cx="792088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68344" y="2708920"/>
            <a:ext cx="792088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75656" y="4941168"/>
            <a:ext cx="1728192" cy="43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83768" y="5373216"/>
            <a:ext cx="792088" cy="42366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84" y="348984"/>
            <a:ext cx="1211553" cy="991783"/>
          </a:xfrm>
          <a:prstGeom prst="rect">
            <a:avLst/>
          </a:prstGeom>
        </p:spPr>
      </p:pic>
      <p:sp>
        <p:nvSpPr>
          <p:cNvPr id="26" name="Rounded Rectangular Callout 4"/>
          <p:cNvSpPr/>
          <p:nvPr/>
        </p:nvSpPr>
        <p:spPr>
          <a:xfrm>
            <a:off x="4590281" y="178768"/>
            <a:ext cx="4448022" cy="1080120"/>
          </a:xfrm>
          <a:prstGeom prst="wedgeRoundRectCallout">
            <a:avLst>
              <a:gd name="adj1" fmla="val -58351"/>
              <a:gd name="adj2" fmla="val -20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Κοιτάξτε τις λέξεις</a:t>
            </a:r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. Τι κοινό έχουν ;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02" y="1575457"/>
            <a:ext cx="3099850" cy="89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4" y="3093628"/>
            <a:ext cx="1792470" cy="81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3589" y="4005064"/>
            <a:ext cx="24806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412776"/>
            <a:ext cx="362031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0933" y="5632573"/>
            <a:ext cx="33530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149155"/>
            <a:ext cx="30478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501008"/>
            <a:ext cx="175773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110"/>
            <a:ext cx="1792470" cy="1467324"/>
          </a:xfrm>
          <a:prstGeom prst="rect">
            <a:avLst/>
          </a:prstGeom>
        </p:spPr>
      </p:pic>
      <p:sp>
        <p:nvSpPr>
          <p:cNvPr id="12" name="Rounded Rectangular Callout 4"/>
          <p:cNvSpPr/>
          <p:nvPr/>
        </p:nvSpPr>
        <p:spPr>
          <a:xfrm>
            <a:off x="3508082" y="178768"/>
            <a:ext cx="5530221" cy="1080120"/>
          </a:xfrm>
          <a:prstGeom prst="wedgeRoundRectCallout">
            <a:avLst>
              <a:gd name="adj1" fmla="val -63595"/>
              <a:gd name="adj2" fmla="val 164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Ας τις διαβάσουμε τώρα !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997" y="1340768"/>
            <a:ext cx="1665264" cy="1665264"/>
          </a:xfrm>
          <a:prstGeom prst="rect">
            <a:avLst/>
          </a:prstGeom>
        </p:spPr>
      </p:pic>
      <p:sp>
        <p:nvSpPr>
          <p:cNvPr id="8" name="Rounded Rectangular Callout 4"/>
          <p:cNvSpPr/>
          <p:nvPr/>
        </p:nvSpPr>
        <p:spPr>
          <a:xfrm>
            <a:off x="971599" y="260648"/>
            <a:ext cx="5530221" cy="1080120"/>
          </a:xfrm>
          <a:prstGeom prst="wedgeRoundRectCallout">
            <a:avLst>
              <a:gd name="adj1" fmla="val 61448"/>
              <a:gd name="adj2" fmla="val 878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Λέμε λέξεις με το ου</a:t>
            </a:r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!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2" y="1723871"/>
            <a:ext cx="3415526" cy="2564321"/>
          </a:xfrm>
          <a:prstGeom prst="rect">
            <a:avLst/>
          </a:prstGeom>
        </p:spPr>
      </p:pic>
      <p:pic>
        <p:nvPicPr>
          <p:cNvPr id="11" name="5 - Εικόνα" descr="Moving-picture-coindropping-in-piggy-bank-gif-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574" y="4078182"/>
            <a:ext cx="1357322" cy="1357322"/>
          </a:xfrm>
          <a:prstGeom prst="rect">
            <a:avLst/>
          </a:prstGeom>
        </p:spPr>
      </p:pic>
      <p:pic>
        <p:nvPicPr>
          <p:cNvPr id="12" name="3 - Θέση περιεχομένου" descr="colored-butterfly-source_iab.gi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48064" y="3578129"/>
            <a:ext cx="1905000" cy="185737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92956" y="-229548"/>
            <a:ext cx="726481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κ</a:t>
            </a:r>
            <a:endParaRPr lang="el-GR" sz="88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>
            <a:off x="1058711" y="686014"/>
            <a:ext cx="2289153" cy="20949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ύγραμμο βέλος σύνδεσης 3"/>
          <p:cNvCxnSpPr/>
          <p:nvPr/>
        </p:nvCxnSpPr>
        <p:spPr>
          <a:xfrm>
            <a:off x="979976" y="1733471"/>
            <a:ext cx="2223872" cy="139343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/>
          <p:nvPr/>
        </p:nvCxnSpPr>
        <p:spPr>
          <a:xfrm>
            <a:off x="1091815" y="2714735"/>
            <a:ext cx="2112033" cy="69974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V="1">
            <a:off x="1091815" y="3637766"/>
            <a:ext cx="2112033" cy="567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/>
          <p:cNvSpPr/>
          <p:nvPr/>
        </p:nvSpPr>
        <p:spPr>
          <a:xfrm>
            <a:off x="6715656" y="818168"/>
            <a:ext cx="1702710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τ</a:t>
            </a:r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ου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711946" y="2629654"/>
            <a:ext cx="1787669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σ</a:t>
            </a:r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ου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710696" y="-115111"/>
            <a:ext cx="1769332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κ</a:t>
            </a:r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ου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772659" y="1745521"/>
            <a:ext cx="1792478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π</a:t>
            </a:r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ου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920981" y="2846546"/>
            <a:ext cx="1334019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ου</a:t>
            </a:r>
            <a:endParaRPr lang="el-GR" sz="88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265273" y="818168"/>
            <a:ext cx="668773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τ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22666" y="1844824"/>
            <a:ext cx="898003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π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14905" y="2852936"/>
            <a:ext cx="854721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σ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 flipV="1">
            <a:off x="3923928" y="686014"/>
            <a:ext cx="2880320" cy="24539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V="1">
            <a:off x="4140358" y="1479887"/>
            <a:ext cx="2807906" cy="18873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 flipV="1">
            <a:off x="4140358" y="2430186"/>
            <a:ext cx="2807906" cy="1121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 flipV="1">
            <a:off x="4221121" y="3291373"/>
            <a:ext cx="2727143" cy="4031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Ορθογώνιο 27"/>
          <p:cNvSpPr/>
          <p:nvPr/>
        </p:nvSpPr>
        <p:spPr>
          <a:xfrm>
            <a:off x="289190" y="3875564"/>
            <a:ext cx="764953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ν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237651" y="4988950"/>
            <a:ext cx="837088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ρ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a typeface="Aka-AcidGR-DiaryGirl" pitchFamily="2" charset="-95"/>
            </a:endParaRPr>
          </a:p>
        </p:txBody>
      </p:sp>
      <p:cxnSp>
        <p:nvCxnSpPr>
          <p:cNvPr id="30" name="Ευθύγραμμο βέλος σύνδεσης 29"/>
          <p:cNvCxnSpPr/>
          <p:nvPr/>
        </p:nvCxnSpPr>
        <p:spPr>
          <a:xfrm flipV="1">
            <a:off x="1010112" y="3953093"/>
            <a:ext cx="2193736" cy="76403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/>
          <p:cNvCxnSpPr/>
          <p:nvPr/>
        </p:nvCxnSpPr>
        <p:spPr>
          <a:xfrm flipV="1">
            <a:off x="1176904" y="4335109"/>
            <a:ext cx="2026944" cy="14386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/>
          <p:cNvCxnSpPr/>
          <p:nvPr/>
        </p:nvCxnSpPr>
        <p:spPr>
          <a:xfrm>
            <a:off x="4123055" y="4002232"/>
            <a:ext cx="2825209" cy="7148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/>
          <p:cNvCxnSpPr/>
          <p:nvPr/>
        </p:nvCxnSpPr>
        <p:spPr>
          <a:xfrm>
            <a:off x="4134531" y="4335110"/>
            <a:ext cx="2669717" cy="125413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 40"/>
          <p:cNvSpPr/>
          <p:nvPr/>
        </p:nvSpPr>
        <p:spPr>
          <a:xfrm>
            <a:off x="6761640" y="3875564"/>
            <a:ext cx="1688283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ν</a:t>
            </a:r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ου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  <p:sp>
        <p:nvSpPr>
          <p:cNvPr id="42" name="Ορθογώνιο 41"/>
          <p:cNvSpPr/>
          <p:nvPr/>
        </p:nvSpPr>
        <p:spPr>
          <a:xfrm>
            <a:off x="6705535" y="4927520"/>
            <a:ext cx="1779654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a typeface="Aka-AcidGR-DiaryGirl" pitchFamily="2" charset="-95"/>
              </a:rPr>
              <a:t>ρ</a:t>
            </a:r>
            <a:r>
              <a:rPr lang="el-GR" sz="8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a typeface="Aka-AcidGR-DiaryGirl" pitchFamily="2" charset="-95"/>
              </a:rPr>
              <a:t>ου</a:t>
            </a:r>
            <a:endParaRPr lang="el-GR" sz="8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605170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28" grpId="0"/>
      <p:bldP spid="29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67056"/>
            <a:ext cx="8640960" cy="52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771799" cy="166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10" y="136733"/>
            <a:ext cx="1149327" cy="1530310"/>
          </a:xfrm>
          <a:prstGeom prst="rect">
            <a:avLst/>
          </a:prstGeom>
        </p:spPr>
      </p:pic>
      <p:sp>
        <p:nvSpPr>
          <p:cNvPr id="9" name="Rounded Rectangular Callout 4"/>
          <p:cNvSpPr/>
          <p:nvPr/>
        </p:nvSpPr>
        <p:spPr>
          <a:xfrm>
            <a:off x="4538108" y="177160"/>
            <a:ext cx="4448022" cy="1080120"/>
          </a:xfrm>
          <a:prstGeom prst="wedgeRoundRectCallout">
            <a:avLst>
              <a:gd name="adj1" fmla="val -58351"/>
              <a:gd name="adj2" fmla="val -20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Διαβάζουμε όλοι μαζί!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1010</TotalTime>
  <Words>155</Words>
  <Application>Microsoft Office PowerPoint</Application>
  <PresentationFormat>Προβολή στην οθόνη (4:3)</PresentationFormat>
  <Paragraphs>55</Paragraphs>
  <Slides>20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Apex</vt:lpstr>
      <vt:lpstr>Μου χαρίζεις την ουρά σου;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Μου χαρίζεις την ουρά σου;</vt:lpstr>
      <vt:lpstr>Διαβάζουμε </vt:lpstr>
      <vt:lpstr>Τι βλέπουμε στις εικόνες;  Κυκλώστε όπου βλέπετε ου.</vt:lpstr>
      <vt:lpstr>Παρουσίαση του PowerPoint</vt:lpstr>
      <vt:lpstr>Γράφουμε ου.</vt:lpstr>
      <vt:lpstr>Παρουσίαση του PowerPoint</vt:lpstr>
      <vt:lpstr>Παρουσίαση του PowerPoint</vt:lpstr>
      <vt:lpstr>Παρουσίαση του PowerPoint</vt:lpstr>
      <vt:lpstr>Η Ορθογραφία μας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Μου χαρίζεις την ουρά σου;</dc:title>
  <dc:creator>chatsikou</dc:creator>
  <cp:lastModifiedBy>Eleftheria Papadimitriou</cp:lastModifiedBy>
  <cp:revision>65</cp:revision>
  <dcterms:created xsi:type="dcterms:W3CDTF">2013-01-09T15:24:54Z</dcterms:created>
  <dcterms:modified xsi:type="dcterms:W3CDTF">2020-11-26T09:31:18Z</dcterms:modified>
</cp:coreProperties>
</file>