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8" r:id="rId4"/>
    <p:sldId id="260" r:id="rId5"/>
    <p:sldId id="261" r:id="rId6"/>
    <p:sldId id="262" r:id="rId7"/>
    <p:sldId id="269" r:id="rId8"/>
    <p:sldId id="268" r:id="rId9"/>
    <p:sldId id="274" r:id="rId10"/>
    <p:sldId id="271" r:id="rId11"/>
    <p:sldId id="303" r:id="rId12"/>
    <p:sldId id="304" r:id="rId13"/>
    <p:sldId id="273" r:id="rId14"/>
    <p:sldId id="277" r:id="rId15"/>
    <p:sldId id="279" r:id="rId16"/>
    <p:sldId id="282" r:id="rId17"/>
    <p:sldId id="305" r:id="rId18"/>
    <p:sldId id="284" r:id="rId19"/>
    <p:sldId id="285" r:id="rId20"/>
    <p:sldId id="286" r:id="rId21"/>
    <p:sldId id="290" r:id="rId22"/>
    <p:sldId id="292" r:id="rId23"/>
    <p:sldId id="294" r:id="rId24"/>
    <p:sldId id="296" r:id="rId25"/>
    <p:sldId id="298" r:id="rId26"/>
    <p:sldId id="299" r:id="rId27"/>
    <p:sldId id="301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C60E-D0FF-4FAD-8DF9-81B18362D6EF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FBE6F-20E3-4407-90A7-527061348C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469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09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Περίληψη.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329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61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Κυκλώνουμε όλα τα </a:t>
            </a:r>
            <a:r>
              <a:rPr lang="el-GR" sz="1200" dirty="0" err="1" smtClean="0"/>
              <a:t>γκ</a:t>
            </a:r>
            <a:r>
              <a:rPr lang="el-GR" sz="1200" dirty="0" smtClean="0"/>
              <a:t> και </a:t>
            </a:r>
            <a:r>
              <a:rPr lang="el-GR" sz="1200" dirty="0" err="1" smtClean="0"/>
              <a:t>γγ</a:t>
            </a:r>
            <a:r>
              <a:rPr lang="el-GR" sz="1200" dirty="0" smtClean="0"/>
              <a:t>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FBE6F-20E3-4407-90A7-527061348CE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5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0EF6-C3B7-4A47-B6C6-13878C4CA01E}" type="datetimeFigureOut">
              <a:rPr lang="el-GR" smtClean="0"/>
              <a:pPr/>
              <a:t>24/1/2021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80E1-D410-4A34-AC46-5EC0CB0186F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file:///C:\Users\&#921;&#969;&#940;&#957;&#957;&#945;\Videos\&#947;&#955;&#969;&#963;&#963;&#945;\&#924;&#965;&#952;&#959;&#953;%20&#932;&#959;&#965;%20&#913;&#953;&#963;&#969;&#960;&#959;&#965;%20-%20&#927;%20&#932;&#950;&#943;&#964;&#950;&#953;&#954;&#945;&#962;%20&#954;&#945;&#953;%20&#959;%20&#924;&#941;&#961;&#956;&#951;&#947;&#954;&#945;&#962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8" y="1340768"/>
            <a:ext cx="533706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Aka-AcidGR-DiaryGirl" pitchFamily="2" charset="-95"/>
              </a:rPr>
              <a:t>Μην αγγίζετε! Έχει αγκάθια!</a:t>
            </a:r>
            <a:endParaRPr lang="el-GR" b="1" dirty="0">
              <a:solidFill>
                <a:srgbClr val="00B05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 </a:t>
            </a:r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                             </a:t>
            </a:r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3600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664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Δασκάλα : Ελευθερία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απαδημητρίου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192145" y="1500617"/>
            <a:ext cx="47500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7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287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pic>
        <p:nvPicPr>
          <p:cNvPr id="5" name="4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4" y="500042"/>
            <a:ext cx="1880248" cy="2000264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5" y="2500306"/>
            <a:ext cx="25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Bookman Old Style" panose="02050604050505020204" pitchFamily="18" charset="0"/>
                <a:ea typeface="Aka-AcidGR-Fristgrade" pitchFamily="2" charset="0"/>
              </a:rPr>
              <a:t>φεγγάρι</a:t>
            </a:r>
            <a:endParaRPr lang="el-GR" sz="3600" b="1" dirty="0"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55" y="497310"/>
            <a:ext cx="900695" cy="1950234"/>
          </a:xfrm>
          <a:prstGeom prst="rect">
            <a:avLst/>
          </a:prstGeom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729443"/>
            <a:ext cx="1092200" cy="1413761"/>
          </a:xfrm>
          <a:prstGeom prst="rect">
            <a:avLst/>
          </a:prstGeom>
        </p:spPr>
      </p:pic>
      <p:pic>
        <p:nvPicPr>
          <p:cNvPr id="9" name="8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424047"/>
            <a:ext cx="2016224" cy="1532330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6419413" y="5752429"/>
            <a:ext cx="230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Bookman Old Style" panose="02050604050505020204" pitchFamily="18" charset="0"/>
                <a:ea typeface="Aka-AcidGR-Fristgrade" pitchFamily="2" charset="0"/>
              </a:rPr>
              <a:t>άγγελος</a:t>
            </a:r>
            <a:endParaRPr lang="el-GR" sz="3600" b="1" dirty="0"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347864" y="1484784"/>
            <a:ext cx="243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Bookman Old Style" panose="02050604050505020204" pitchFamily="18" charset="0"/>
                <a:ea typeface="Aka-AcidGR-Fristgrade" pitchFamily="2" charset="0"/>
              </a:rPr>
              <a:t>αγγούρι</a:t>
            </a:r>
            <a:endParaRPr lang="el-GR" sz="3600" b="1" dirty="0"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95536" y="51571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Bookman Old Style" panose="02050604050505020204" pitchFamily="18" charset="0"/>
                <a:ea typeface="Aka-AcidGR-Fristgrade" pitchFamily="2" charset="0"/>
              </a:rPr>
              <a:t>σπαράγγι</a:t>
            </a:r>
            <a:endParaRPr lang="el-GR" sz="3600" b="1" dirty="0"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57" y="0"/>
            <a:ext cx="514148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43"/>
            <a:ext cx="6624736" cy="6056089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7524328" y="4149080"/>
            <a:ext cx="50405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8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986771" cy="1632826"/>
          </a:xfrm>
          <a:prstGeom prst="rect">
            <a:avLst/>
          </a:prstGeom>
        </p:spPr>
      </p:pic>
      <p:sp>
        <p:nvSpPr>
          <p:cNvPr id="13" name="12 - Έλλειψη"/>
          <p:cNvSpPr/>
          <p:nvPr/>
        </p:nvSpPr>
        <p:spPr>
          <a:xfrm>
            <a:off x="4857752" y="1571612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500298" y="2428868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3786182" y="4357694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643702" y="6072206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5429256" y="2000240"/>
            <a:ext cx="5000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2928926" y="3857628"/>
            <a:ext cx="500066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2786050" y="4714884"/>
            <a:ext cx="500066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6215074" y="2500306"/>
            <a:ext cx="500066" cy="4286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Επεξήγηση με παραλληλόγραμμο 1"/>
          <p:cNvSpPr/>
          <p:nvPr/>
        </p:nvSpPr>
        <p:spPr>
          <a:xfrm>
            <a:off x="2267744" y="260648"/>
            <a:ext cx="3600400" cy="936104"/>
          </a:xfrm>
          <a:prstGeom prst="wedgeRectCallout">
            <a:avLst>
              <a:gd name="adj1" fmla="val -64321"/>
              <a:gd name="adj2" fmla="val 22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267744" y="26064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spc="300" dirty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Κυκλώνουμε με κόκκινο τα </a:t>
            </a:r>
            <a:r>
              <a:rPr lang="el-GR" b="1" spc="3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γκ</a:t>
            </a:r>
            <a:r>
              <a:rPr lang="el-GR" b="1" spc="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a typeface="Aka-AcidGR-Chubby" pitchFamily="2" charset="-95"/>
              </a:rPr>
              <a:t> </a:t>
            </a:r>
            <a:r>
              <a:rPr lang="el-GR" b="1" spc="300" dirty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και με πράσινο τα </a:t>
            </a:r>
            <a:r>
              <a:rPr lang="el-GR" b="1" spc="300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a typeface="Aka-AcidGR-Chubby" pitchFamily="2" charset="-95"/>
              </a:rPr>
              <a:t>γγ</a:t>
            </a:r>
            <a:r>
              <a:rPr lang="el-GR" b="1" spc="300" dirty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69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614980" y="1630541"/>
            <a:ext cx="776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757593" y="4891807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71840" y="3034419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2352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909152" y="1772816"/>
            <a:ext cx="758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51896" y="2854677"/>
            <a:ext cx="7585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3600" b="1" cap="none" spc="0" dirty="0">
              <a:ln w="17780" cmpd="sng">
                <a:noFill/>
                <a:prstDash val="solid"/>
                <a:miter lim="800000"/>
              </a:ln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314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071546"/>
            <a:ext cx="36861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5148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01" y="4293096"/>
            <a:ext cx="1281225" cy="2357454"/>
          </a:xfrm>
          <a:prstGeom prst="rect">
            <a:avLst/>
          </a:prstGeom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4499992" y="3573016"/>
            <a:ext cx="3072404" cy="2284876"/>
          </a:xfrm>
          <a:prstGeom prst="wedgeRoundRectCallout">
            <a:avLst>
              <a:gd name="adj1" fmla="val 55275"/>
              <a:gd name="adj2" fmla="val 15822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  <a:ea typeface="Aka-AcidGR-DiaryGirl" pitchFamily="2" charset="-95"/>
              </a:rPr>
              <a:t>Θυμήσου τις αγγελίες που είδαμε στο τετράδιο!</a:t>
            </a:r>
            <a:endParaRPr lang="el-GR" sz="2800" b="1" dirty="0">
              <a:ln>
                <a:solidFill>
                  <a:schemeClr val="tx1"/>
                </a:solidFill>
              </a:ln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28" y="1340768"/>
            <a:ext cx="533706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  <a:latin typeface="Comic Sans MS" panose="030F0702030302020204" pitchFamily="66" charset="0"/>
                <a:ea typeface="Aka-AcidGR-DiaryGirl" pitchFamily="2" charset="-95"/>
              </a:rPr>
              <a:t>Μην αγγίζετε! Έχει αγκάθια!</a:t>
            </a:r>
            <a:endParaRPr lang="el-GR" b="1" dirty="0">
              <a:solidFill>
                <a:srgbClr val="00B05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 </a:t>
            </a:r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γκ</a:t>
            </a:r>
            <a:r>
              <a:rPr lang="el-GR" sz="6000" dirty="0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                             </a:t>
            </a:r>
            <a:r>
              <a:rPr lang="el-GR" sz="6000" dirty="0" err="1" smtClean="0">
                <a:ln>
                  <a:solidFill>
                    <a:schemeClr val="tx2"/>
                  </a:solidFill>
                </a:ln>
                <a:solidFill>
                  <a:srgbClr val="FF0000"/>
                </a:solidFill>
                <a:latin typeface="Aka-AcidGR-Fristgrade" pitchFamily="2" charset="0"/>
                <a:ea typeface="Aka-AcidGR-Fristgrade" pitchFamily="2" charset="0"/>
              </a:rPr>
              <a:t>γγ</a:t>
            </a:r>
            <a:endParaRPr lang="el-GR" sz="3600" dirty="0">
              <a:ln>
                <a:solidFill>
                  <a:schemeClr val="tx2"/>
                </a:solidFill>
              </a:ln>
              <a:solidFill>
                <a:srgbClr val="FF0000"/>
              </a:solidFill>
              <a:latin typeface="Aka-AcidGR-Fristgrade" pitchFamily="2" charset="0"/>
              <a:ea typeface="Aka-AcidGR-Fristgrade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664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Δασκάλα : Ελευθερία </a:t>
            </a:r>
            <a:r>
              <a:rPr lang="el-GR" b="1" dirty="0">
                <a:solidFill>
                  <a:srgbClr val="FF0000"/>
                </a:solidFill>
              </a:rPr>
              <a:t>Π</a:t>
            </a:r>
            <a:r>
              <a:rPr lang="el-GR" b="1" dirty="0" smtClean="0">
                <a:solidFill>
                  <a:srgbClr val="FF0000"/>
                </a:solidFill>
              </a:rPr>
              <a:t>απαδημητρίου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2 - Υπότιτλος"/>
          <p:cNvSpPr txBox="1">
            <a:spLocks/>
          </p:cNvSpPr>
          <p:nvPr/>
        </p:nvSpPr>
        <p:spPr>
          <a:xfrm>
            <a:off x="1469460" y="5870956"/>
            <a:ext cx="6400800" cy="64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smtClean="0">
                <a:solidFill>
                  <a:srgbClr val="0070C0"/>
                </a:solidFill>
                <a:latin typeface="Bookman Old Style" panose="02050604050505020204" pitchFamily="18" charset="0"/>
                <a:ea typeface="Aka-AcidGR-Fristgrade" pitchFamily="2" charset="0"/>
              </a:rPr>
              <a:t>Τετράδιο εργασιών</a:t>
            </a:r>
            <a:endParaRPr lang="el-GR" b="1" dirty="0" smtClean="0">
              <a:solidFill>
                <a:srgbClr val="0070C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FF0000"/>
                </a:solidFill>
                <a:ea typeface="Aka-AcidGR-Fristgrade" pitchFamily="2" charset="0"/>
              </a:rPr>
              <a:t>Δ</a:t>
            </a:r>
            <a:r>
              <a:rPr lang="el-GR" sz="4000" b="1" dirty="0" smtClean="0">
                <a:solidFill>
                  <a:srgbClr val="FF0000"/>
                </a:solidFill>
                <a:ea typeface="Aka-AcidGR-Fristgrade" pitchFamily="2" charset="0"/>
              </a:rPr>
              <a:t>ιαβάζουμε.</a:t>
            </a:r>
            <a:endParaRPr lang="el-GR" sz="4000" b="1" dirty="0">
              <a:solidFill>
                <a:srgbClr val="FF0000"/>
              </a:solidFill>
              <a:ea typeface="Aka-AcidGR-Fristgrade" pitchFamily="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062239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-1"/>
            <a:ext cx="1928794" cy="136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51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0"/>
            <a:ext cx="5593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96136" y="692696"/>
            <a:ext cx="3240360" cy="2157960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ln>
                  <a:solidFill>
                    <a:schemeClr val="tx1"/>
                  </a:solidFill>
                </a:ln>
                <a:latin typeface="+mj-lt"/>
                <a:ea typeface="Aka-AcidGR-DiaryGirl" pitchFamily="2" charset="-95"/>
              </a:rPr>
              <a:t>Τι βλέπουμε;</a:t>
            </a:r>
            <a:endParaRPr lang="el-GR" sz="4800" b="1" dirty="0">
              <a:ln>
                <a:solidFill>
                  <a:schemeClr val="tx1"/>
                </a:solidFill>
              </a:ln>
              <a:latin typeface="+mj-lt"/>
              <a:ea typeface="Aka-AcidGR-DiaryGirl" pitchFamily="2" charset="-95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9170" y="3212976"/>
            <a:ext cx="1992060" cy="30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40" y="5381416"/>
            <a:ext cx="847111" cy="15001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5572140"/>
            <a:ext cx="6012160" cy="1169228"/>
          </a:xfrm>
          <a:prstGeom prst="wedgeRoundRectCallout">
            <a:avLst>
              <a:gd name="adj1" fmla="val 65241"/>
              <a:gd name="adj2" fmla="val 13270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spc="3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-Chubby" pitchFamily="2" charset="-95"/>
              </a:rPr>
              <a:t>Τ</a:t>
            </a:r>
            <a:r>
              <a:rPr lang="el-GR" sz="3200" b="1" spc="3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Aka-AcidGR-Chubby" pitchFamily="2" charset="-95"/>
              </a:rPr>
              <a:t>ι βλέπετε στην εικόνα;</a:t>
            </a:r>
            <a:endParaRPr lang="el-GR" sz="3200" b="1" spc="300" dirty="0">
              <a:ln>
                <a:solidFill>
                  <a:schemeClr val="tx1"/>
                </a:solidFill>
              </a:ln>
              <a:solidFill>
                <a:schemeClr val="tx1"/>
              </a:solidFill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4786346" cy="673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5292080" y="1268760"/>
            <a:ext cx="3672408" cy="2072272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Εδώ τι βλέπουμε;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0232" y="3645024"/>
            <a:ext cx="1442130" cy="3058920"/>
          </a:xfrm>
          <a:prstGeom prst="rect">
            <a:avLst/>
          </a:prstGeom>
        </p:spPr>
      </p:pic>
      <p:sp>
        <p:nvSpPr>
          <p:cNvPr id="9" name="7 - Επεξήγηση με στρογγυλεμένο παραλληλόγραμμο"/>
          <p:cNvSpPr/>
          <p:nvPr/>
        </p:nvSpPr>
        <p:spPr>
          <a:xfrm>
            <a:off x="5321819" y="1304764"/>
            <a:ext cx="3672408" cy="2000264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</a:rPr>
              <a:t>Ποιος είναι ο Αίσωπος;</a:t>
            </a:r>
            <a:endParaRPr lang="el-GR" sz="44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392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65" y="1857364"/>
            <a:ext cx="904133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58" y="4151833"/>
            <a:ext cx="1080413" cy="1890723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95536" y="4151833"/>
            <a:ext cx="4896544" cy="1661314"/>
          </a:xfrm>
          <a:prstGeom prst="wedgeRoundRectCallout">
            <a:avLst>
              <a:gd name="adj1" fmla="val 76371"/>
              <a:gd name="adj2" fmla="val -1279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chemeClr val="tx1"/>
                  </a:solidFill>
                </a:ln>
                <a:ea typeface="Aka-AcidGR-DiaryGirl" pitchFamily="2" charset="-95"/>
              </a:rPr>
              <a:t>Τι γράφει αυτή η μεγάλη λέξη στην πινακίδα;</a:t>
            </a:r>
            <a:endParaRPr lang="el-GR" sz="4000" b="1" dirty="0">
              <a:ln>
                <a:solidFill>
                  <a:schemeClr val="tx1"/>
                </a:solidFill>
              </a:ln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888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z="4800">
              <a:latin typeface="Aka-AcidGR-Fristgrade" pitchFamily="2" charset="0"/>
              <a:ea typeface="Aka-AcidGR-Fristgrade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44" y="0"/>
            <a:ext cx="9105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876830" y="910461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162582" y="1414517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339752" y="1918573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948268" y="2363924"/>
            <a:ext cx="776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γκ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05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06626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637285" y="2926685"/>
            <a:ext cx="25923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DiaryGirl" pitchFamily="2" charset="-95"/>
              </a:rPr>
              <a:t>σαλιγκάρι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800746" y="4150821"/>
            <a:ext cx="27943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DiaryGirl" pitchFamily="2" charset="-95"/>
              </a:rPr>
              <a:t>πιγκουίνοι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160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3519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689096" y="3429000"/>
            <a:ext cx="883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760930" y="3379639"/>
            <a:ext cx="8835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285708" y="4171727"/>
            <a:ext cx="8835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γγ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887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493294" y="3667671"/>
            <a:ext cx="28648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φ</a:t>
            </a:r>
            <a:r>
              <a:rPr lang="el-GR" sz="44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εγγάρι</a:t>
            </a:r>
            <a:endParaRPr lang="el-GR" sz="4400" b="1" cap="none" spc="3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432380" y="4315743"/>
            <a:ext cx="34932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3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πιγκουίνο</a:t>
            </a:r>
            <a:endParaRPr lang="el-GR" sz="4400" b="1" cap="none" spc="3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2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251228" y="3678123"/>
            <a:ext cx="74129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DiaryGirl" pitchFamily="2" charset="-95"/>
                <a:cs typeface="Microsoft Sans Serif" pitchFamily="34" charset="0"/>
              </a:rPr>
              <a:t>Τ</a:t>
            </a:r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ο φ</a:t>
            </a:r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εγγάρι  </a:t>
            </a:r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φ</a:t>
            </a:r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</a:rPr>
              <a:t>έγγει </a:t>
            </a:r>
            <a:endParaRPr lang="el-GR" sz="4800" b="1" cap="none" spc="31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251229" y="4470211"/>
            <a:ext cx="6849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b="1" spc="31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σ</a:t>
            </a:r>
            <a:r>
              <a:rPr lang="el-GR" sz="4800" b="1" cap="none" spc="31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  <a:ea typeface="Aka-AcidGR-Fristgrade" pitchFamily="2" charset="0"/>
                <a:cs typeface="Microsoft Sans Serif" pitchFamily="34" charset="0"/>
              </a:rPr>
              <a:t>τον    πιγκουίνο</a:t>
            </a:r>
            <a:endParaRPr lang="el-GR" sz="4800" b="1" cap="none" spc="31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Bookman Old Style" panose="02050604050505020204" pitchFamily="18" charset="0"/>
              <a:ea typeface="Aka-AcidGR-Fristgra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92D050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DiaryGirl" pitchFamily="2" charset="-95"/>
              </a:rPr>
              <a:t>Ας δούμε το μύθο του Αισώπου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DiaryGirl" pitchFamily="2" charset="-95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-DiaryGirl" pitchFamily="2" charset="-95"/>
              </a:rPr>
              <a:t>«Ο τζίτζικας και ο μέρμηγκας»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-DiaryGirl" pitchFamily="2" charset="-95"/>
            </a:endParaRPr>
          </a:p>
        </p:txBody>
      </p:sp>
      <p:pic>
        <p:nvPicPr>
          <p:cNvPr id="5" name="Εικόνα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276872"/>
            <a:ext cx="6191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2" y="5452842"/>
            <a:ext cx="639910" cy="135732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857356" y="5500678"/>
            <a:ext cx="7107132" cy="928718"/>
          </a:xfrm>
          <a:prstGeom prst="wedgeRoundRectCallout">
            <a:avLst>
              <a:gd name="adj1" fmla="val -58397"/>
              <a:gd name="adj2" fmla="val 17819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spc="300" dirty="0" smtClean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Τι νομίζετε ότι συμβαίνει;</a:t>
            </a:r>
            <a:endParaRPr lang="el-GR" sz="3600" b="1" spc="300" dirty="0">
              <a:ln>
                <a:solidFill>
                  <a:schemeClr val="tx1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7" y="0"/>
            <a:ext cx="874751" cy="1530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843808" y="214290"/>
            <a:ext cx="3286116" cy="928694"/>
          </a:xfrm>
          <a:prstGeom prst="wedgeRoundRectCallout">
            <a:avLst>
              <a:gd name="adj1" fmla="val -65756"/>
              <a:gd name="adj2" fmla="val 2084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spc="300" dirty="0" smtClean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Ακούμε!</a:t>
            </a:r>
            <a:endParaRPr lang="el-GR" sz="5400" b="1" spc="300" dirty="0">
              <a:ln>
                <a:solidFill>
                  <a:schemeClr val="tx1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48" y="0"/>
            <a:ext cx="996912" cy="15308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071802" y="214290"/>
            <a:ext cx="3286116" cy="928694"/>
          </a:xfrm>
          <a:prstGeom prst="wedgeRoundRectCallout">
            <a:avLst>
              <a:gd name="adj1" fmla="val -65756"/>
              <a:gd name="adj2" fmla="val 2084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spc="300" dirty="0" smtClean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Τι συνέβη τελικά;</a:t>
            </a:r>
            <a:endParaRPr lang="el-GR" sz="3600" b="1" spc="300" dirty="0">
              <a:ln>
                <a:solidFill>
                  <a:schemeClr val="tx1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1500174"/>
            <a:ext cx="859012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0171" y="0"/>
            <a:ext cx="249382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846"/>
            <a:ext cx="1266197" cy="156707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071802" y="214290"/>
            <a:ext cx="3286116" cy="928694"/>
          </a:xfrm>
          <a:prstGeom prst="wedgeRoundRectCallout">
            <a:avLst>
              <a:gd name="adj1" fmla="val -65756"/>
              <a:gd name="adj2" fmla="val 2084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spc="300" dirty="0" smtClean="0">
                <a:ln>
                  <a:solidFill>
                    <a:schemeClr val="tx1"/>
                  </a:solidFill>
                </a:ln>
                <a:ea typeface="Aka-AcidGR-Chubby" pitchFamily="2" charset="-95"/>
              </a:rPr>
              <a:t>Διαβάζουμε όλοι μαζί !</a:t>
            </a:r>
            <a:endParaRPr lang="el-GR" sz="3600" b="1" spc="300" dirty="0">
              <a:ln>
                <a:solidFill>
                  <a:schemeClr val="tx1"/>
                </a:solidFill>
              </a:ln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93212" y="1785926"/>
            <a:ext cx="770275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99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ookman Old Style" panose="02050604050505020204" pitchFamily="18" charset="0"/>
                <a:ea typeface="Aka-AcidGR-DiaryGirl" pitchFamily="2" charset="-95"/>
              </a:rPr>
              <a:t>Γκ</a:t>
            </a:r>
            <a:r>
              <a:rPr lang="el-GR" sz="199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ookman Old Style" panose="02050604050505020204" pitchFamily="18" charset="0"/>
                <a:ea typeface="Aka-AcidGR-DiaryGirl" pitchFamily="2" charset="-95"/>
              </a:rPr>
              <a:t> </a:t>
            </a:r>
            <a:r>
              <a:rPr lang="el-GR" sz="199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Bookman Old Style" panose="02050604050505020204" pitchFamily="18" charset="0"/>
                <a:ea typeface="Aka-AcidGR-DiaryGirl" pitchFamily="2" charset="-95"/>
              </a:rPr>
              <a:t>γκ</a:t>
            </a:r>
            <a:endParaRPr lang="el-GR" sz="199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  <p:pic>
        <p:nvPicPr>
          <p:cNvPr id="6" name="5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699" y="4581128"/>
            <a:ext cx="2047875" cy="2136913"/>
          </a:xfrm>
          <a:prstGeom prst="rect">
            <a:avLst/>
          </a:prstGeom>
        </p:spPr>
      </p:pic>
      <p:pic>
        <p:nvPicPr>
          <p:cNvPr id="7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1" y="5286388"/>
            <a:ext cx="1362224" cy="1011938"/>
          </a:xfrm>
          <a:prstGeom prst="rect">
            <a:avLst/>
          </a:prstGeom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30" y="292772"/>
            <a:ext cx="1790700" cy="1790700"/>
          </a:xfrm>
          <a:prstGeom prst="rect">
            <a:avLst/>
          </a:prstGeom>
        </p:spPr>
      </p:pic>
      <p:pic>
        <p:nvPicPr>
          <p:cNvPr id="9" name="8 - Εικόνα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20220"/>
            <a:ext cx="2159000" cy="1982091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214281" y="1571612"/>
            <a:ext cx="203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Bookman Old Style" panose="02050604050505020204" pitchFamily="18" charset="0"/>
                <a:ea typeface="Aka-AcidGR-DiaryGirl" pitchFamily="2" charset="-95"/>
              </a:rPr>
              <a:t>αγκάθι</a:t>
            </a:r>
            <a:endParaRPr lang="el-GR" sz="2800" b="1" dirty="0"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636637" y="13100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Bookman Old Style" panose="02050604050505020204" pitchFamily="18" charset="0"/>
                <a:ea typeface="Aka-AcidGR-DiaryGirl" pitchFamily="2" charset="-95"/>
              </a:rPr>
              <a:t>σπάγκος</a:t>
            </a:r>
            <a:endParaRPr lang="el-GR" sz="2800" b="1" dirty="0"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85720" y="471488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Bookman Old Style" panose="02050604050505020204" pitchFamily="18" charset="0"/>
                <a:ea typeface="Aka-AcidGR-DiaryGirl" pitchFamily="2" charset="-95"/>
              </a:rPr>
              <a:t>σαλιγκάρι</a:t>
            </a:r>
            <a:endParaRPr lang="el-GR" sz="2800" b="1" dirty="0"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391172" y="5479888"/>
            <a:ext cx="179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Bookman Old Style" panose="02050604050505020204" pitchFamily="18" charset="0"/>
                <a:ea typeface="Aka-AcidGR-DiaryGirl" pitchFamily="2" charset="-95"/>
              </a:rPr>
              <a:t>αγκαλιά</a:t>
            </a:r>
            <a:endParaRPr lang="el-GR" sz="2800" b="1" dirty="0">
              <a:latin typeface="Bookman Old Style" panose="02050604050505020204" pitchFamily="18" charset="0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57" y="0"/>
            <a:ext cx="51414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57371"/>
            <a:ext cx="7128792" cy="538022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452320" y="4365104"/>
            <a:ext cx="792088" cy="167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148</Words>
  <Application>Microsoft Office PowerPoint</Application>
  <PresentationFormat>Προβολή στην οθόνη (4:3)</PresentationFormat>
  <Paragraphs>56</Paragraphs>
  <Slides>27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Μην αγγίζετε! Έχει αγκάθια!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Μην αγγίζετε! Έχει αγκάθια!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Ας δούμε το μύθο του Αισώπου  «Ο τζίτζικας και ο μέρμηγκας»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Μην αγγίζετε! Έχει αγκάθια!</dc:title>
  <dc:creator>Ιωαννα</dc:creator>
  <cp:lastModifiedBy>Eleftheria Papadimitriou</cp:lastModifiedBy>
  <cp:revision>39</cp:revision>
  <dcterms:created xsi:type="dcterms:W3CDTF">2013-03-05T17:33:42Z</dcterms:created>
  <dcterms:modified xsi:type="dcterms:W3CDTF">2021-01-24T09:40:43Z</dcterms:modified>
</cp:coreProperties>
</file>