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75" r:id="rId6"/>
    <p:sldId id="299" r:id="rId7"/>
    <p:sldId id="261" r:id="rId8"/>
    <p:sldId id="270" r:id="rId9"/>
    <p:sldId id="300" r:id="rId10"/>
    <p:sldId id="302" r:id="rId11"/>
    <p:sldId id="263" r:id="rId12"/>
    <p:sldId id="264" r:id="rId13"/>
    <p:sldId id="301" r:id="rId14"/>
    <p:sldId id="295" r:id="rId15"/>
    <p:sldId id="278" r:id="rId16"/>
    <p:sldId id="279" r:id="rId17"/>
    <p:sldId id="303" r:id="rId18"/>
    <p:sldId id="281" r:id="rId19"/>
    <p:sldId id="296" r:id="rId20"/>
    <p:sldId id="282" r:id="rId21"/>
    <p:sldId id="304" r:id="rId22"/>
    <p:sldId id="285" r:id="rId23"/>
    <p:sldId id="287" r:id="rId24"/>
    <p:sldId id="286" r:id="rId25"/>
    <p:sldId id="288" r:id="rId26"/>
    <p:sldId id="289" r:id="rId27"/>
    <p:sldId id="290" r:id="rId28"/>
    <p:sldId id="291" r:id="rId29"/>
    <p:sldId id="292" r:id="rId30"/>
    <p:sldId id="293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A6134-1388-4F1D-B548-640135BA4DD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2B14-0D74-4D81-8F15-6F8EEA27F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4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02B14-0D74-4D81-8F15-6F8EEA27FC24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82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</a:t>
            </a:r>
            <a:r>
              <a:rPr lang="en-US" sz="1200" dirty="0" smtClean="0"/>
              <a:t>2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</a:t>
            </a:r>
            <a:r>
              <a:rPr lang="en-US" sz="1200" dirty="0" smtClean="0"/>
              <a:t>. </a:t>
            </a:r>
            <a:r>
              <a:rPr lang="el-GR" sz="1200" dirty="0" smtClean="0"/>
              <a:t> Εντοπίζουμε τη νέα φωνούλα και την τοποθετούμε στη λιμνούλα με τις φωνούλες.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02B14-0D74-4D81-8F15-6F8EEA27FC2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696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02B14-0D74-4D81-8F15-6F8EEA27FC24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82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02B14-0D74-4D81-8F15-6F8EEA27FC24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374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2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 . Παρουσιάζω το νέο γράμμα. Το κυκλώνουμε στο κείμενο.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02B14-0D74-4D81-8F15-6F8EEA27FC24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6270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 3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02B14-0D74-4D81-8F15-6F8EEA27FC24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493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E58-67AF-48CC-9DF0-5307D4FEDE5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2DF5-F82F-4819-8A79-5A75B6DC6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342523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E58-67AF-48CC-9DF0-5307D4FEDE5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2DF5-F82F-4819-8A79-5A75B6DC6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74726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E58-67AF-48CC-9DF0-5307D4FEDE5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2DF5-F82F-4819-8A79-5A75B6DC6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509087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E58-67AF-48CC-9DF0-5307D4FEDE5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2DF5-F82F-4819-8A79-5A75B6DC6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677169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E58-67AF-48CC-9DF0-5307D4FEDE5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2DF5-F82F-4819-8A79-5A75B6DC6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453106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E58-67AF-48CC-9DF0-5307D4FEDE5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2DF5-F82F-4819-8A79-5A75B6DC6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04861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E58-67AF-48CC-9DF0-5307D4FEDE5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2DF5-F82F-4819-8A79-5A75B6DC6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51794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E58-67AF-48CC-9DF0-5307D4FEDE5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2DF5-F82F-4819-8A79-5A75B6DC6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50155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E58-67AF-48CC-9DF0-5307D4FEDE5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2DF5-F82F-4819-8A79-5A75B6DC6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139731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E58-67AF-48CC-9DF0-5307D4FEDE5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2DF5-F82F-4819-8A79-5A75B6DC6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522987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E58-67AF-48CC-9DF0-5307D4FEDE5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2DF5-F82F-4819-8A79-5A75B6DC6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73860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D8E58-67AF-48CC-9DF0-5307D4FEDE5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2DF5-F82F-4819-8A79-5A75B6DC6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925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72400" cy="1470025"/>
          </a:xfrm>
        </p:spPr>
        <p:txBody>
          <a:bodyPr>
            <a:noAutofit/>
          </a:bodyPr>
          <a:lstStyle/>
          <a:p>
            <a:r>
              <a:rPr lang="el-GR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Με βάρκα και σωσίβιο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C-Hollow" pitchFamily="2" charset="-95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411760" y="3573016"/>
            <a:ext cx="4679032" cy="731912"/>
          </a:xfrm>
        </p:spPr>
        <p:txBody>
          <a:bodyPr>
            <a:normAutofit fontScale="92500" lnSpcReduction="20000"/>
          </a:bodyPr>
          <a:lstStyle/>
          <a:p>
            <a:r>
              <a:rPr lang="el-GR" sz="5400" smtClean="0">
                <a:solidFill>
                  <a:srgbClr val="FF0000"/>
                </a:solidFill>
                <a:latin typeface="Comic Sans MS" panose="030F0702030302020204" pitchFamily="66" charset="0"/>
                <a:ea typeface="Aka-AcidGR5yearsold" pitchFamily="2" charset="-95"/>
              </a:rPr>
              <a:t>  </a:t>
            </a:r>
            <a:r>
              <a:rPr lang="el-GR" sz="5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5yearsold" pitchFamily="2" charset="-95"/>
              </a:rPr>
              <a:t>Ωω</a:t>
            </a:r>
            <a:endParaRPr lang="en-US" sz="5400" dirty="0">
              <a:solidFill>
                <a:srgbClr val="FF0000"/>
              </a:solidFill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5200" y="620446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70C0"/>
                </a:solidFill>
                <a:ea typeface="Aka-AcidGR-Fristgrade" pitchFamily="2" charset="0"/>
              </a:rPr>
              <a:t>Δασκάλα : Ελευθερία Παπαδημητρίου</a:t>
            </a:r>
            <a:endParaRPr lang="el-GR" b="1" dirty="0">
              <a:solidFill>
                <a:srgbClr val="0070C0"/>
              </a:solidFill>
              <a:ea typeface="Aka-AcidGR-Fristgrade" pitchFamily="2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29379"/>
            <a:ext cx="2915816" cy="189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3" y="2276872"/>
            <a:ext cx="313417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5965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8229600" cy="245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Γράφουμε μόνο το Ω, ω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30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70C0"/>
                </a:solidFill>
              </a:rPr>
              <a:t>Τετράδιο Εργασιών σελίδα 58 - 59</a:t>
            </a:r>
            <a:endParaRPr lang="el-G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28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357166"/>
            <a:ext cx="850442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7"/>
          <p:cNvSpPr/>
          <p:nvPr/>
        </p:nvSpPr>
        <p:spPr>
          <a:xfrm>
            <a:off x="2483768" y="4644425"/>
            <a:ext cx="5867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</a:t>
            </a:r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ζώο</a:t>
            </a:r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        πρασινωπό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331640" y="5589240"/>
            <a:ext cx="5867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</a:t>
            </a:r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 γλώσσα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1979712" y="1484784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5220073" y="2204864"/>
            <a:ext cx="2592288" cy="599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1970584" y="2804786"/>
            <a:ext cx="1809328" cy="6242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324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928802"/>
            <a:ext cx="897527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2"/>
          <p:cNvSpPr/>
          <p:nvPr/>
        </p:nvSpPr>
        <p:spPr>
          <a:xfrm>
            <a:off x="1965804" y="3284984"/>
            <a:ext cx="463588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Ώ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2771518" y="4140369"/>
            <a:ext cx="479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ω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4355693" y="4140369"/>
            <a:ext cx="4796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ω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6515933" y="4140369"/>
            <a:ext cx="4796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ω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88525" y="4932457"/>
            <a:ext cx="4796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ω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62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72400" cy="1470025"/>
          </a:xfrm>
        </p:spPr>
        <p:txBody>
          <a:bodyPr>
            <a:noAutofit/>
          </a:bodyPr>
          <a:lstStyle/>
          <a:p>
            <a:r>
              <a:rPr lang="el-GR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Με βάρκα και σωσίβιο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C-Hollow" pitchFamily="2" charset="-95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411760" y="3573016"/>
            <a:ext cx="4679032" cy="731912"/>
          </a:xfrm>
        </p:spPr>
        <p:txBody>
          <a:bodyPr>
            <a:normAutofit fontScale="92500" lnSpcReduction="20000"/>
          </a:bodyPr>
          <a:lstStyle/>
          <a:p>
            <a:r>
              <a:rPr lang="el-GR" sz="5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5yearsold" pitchFamily="2" charset="-95"/>
              </a:rPr>
              <a:t>Ββ</a:t>
            </a:r>
            <a:r>
              <a:rPr lang="el-GR" sz="54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5yearsold" pitchFamily="2" charset="-95"/>
              </a:rPr>
              <a:t> </a:t>
            </a:r>
            <a:endParaRPr lang="en-US" sz="5400" dirty="0">
              <a:solidFill>
                <a:srgbClr val="FF0000"/>
              </a:solidFill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5200" y="620446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70C0"/>
                </a:solidFill>
                <a:ea typeface="Aka-AcidGR-Fristgrade" pitchFamily="2" charset="0"/>
              </a:rPr>
              <a:t>Δασκάλα : Ελευθερία Παπαδημητρίου</a:t>
            </a:r>
            <a:endParaRPr lang="el-GR" b="1" dirty="0">
              <a:solidFill>
                <a:srgbClr val="0070C0"/>
              </a:solidFill>
              <a:ea typeface="Aka-AcidGR-Fristgrade" pitchFamily="2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29379"/>
            <a:ext cx="2915816" cy="189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3" y="2276872"/>
            <a:ext cx="313417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500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8229600" cy="24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57166"/>
            <a:ext cx="4876781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415702" y="126209"/>
            <a:ext cx="3136432" cy="926527"/>
          </a:xfrm>
          <a:prstGeom prst="wedgeRoundRectCallout">
            <a:avLst>
              <a:gd name="adj1" fmla="val 7486"/>
              <a:gd name="adj2" fmla="val 1396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ea typeface="Aka-AcidGR-DiaryGirl" pitchFamily="2" charset="-95"/>
              </a:rPr>
              <a:t>Διαβάζουμε!</a:t>
            </a:r>
            <a:endParaRPr lang="el-GR" sz="2800" b="1" dirty="0">
              <a:ea typeface="Aka-AcidGR-DiaryGirl" pitchFamily="2" charset="-95"/>
            </a:endParaRPr>
          </a:p>
        </p:txBody>
      </p:sp>
      <p:pic>
        <p:nvPicPr>
          <p:cNvPr id="7" name="6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1971338"/>
            <a:ext cx="1643074" cy="1065259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6215074" y="274638"/>
            <a:ext cx="2471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57384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72" y="1586601"/>
            <a:ext cx="8668070" cy="498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1766"/>
            <a:ext cx="2023340" cy="1311798"/>
          </a:xfrm>
          <a:prstGeom prst="rect">
            <a:avLst/>
          </a:prstGeom>
        </p:spPr>
      </p:pic>
      <p:sp>
        <p:nvSpPr>
          <p:cNvPr id="5" name="5 - Επεξήγηση με στρογγυλεμένο παραλληλόγραμμο"/>
          <p:cNvSpPr>
            <a:spLocks noGrp="1"/>
          </p:cNvSpPr>
          <p:nvPr>
            <p:ph type="title"/>
          </p:nvPr>
        </p:nvSpPr>
        <p:spPr>
          <a:xfrm>
            <a:off x="2700338" y="274638"/>
            <a:ext cx="5986462" cy="1143000"/>
          </a:xfrm>
          <a:prstGeom prst="wedgeRoundRectCallout">
            <a:avLst>
              <a:gd name="adj1" fmla="val -60307"/>
              <a:gd name="adj2" fmla="val -1482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ea typeface="Aka-AcidGR-DiaryGirl" pitchFamily="2" charset="-95"/>
              </a:rPr>
              <a:t>Ποιο πρόβλημα είχαν τα παιδιά ;</a:t>
            </a:r>
            <a:endParaRPr lang="el-GR" sz="28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452872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3" y="5191120"/>
            <a:ext cx="2843808" cy="163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6"/>
          <a:stretch/>
        </p:blipFill>
        <p:spPr bwMode="auto">
          <a:xfrm>
            <a:off x="22239" y="0"/>
            <a:ext cx="8493612" cy="620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5 - Επεξήγηση με στρογγυλεμένο παραλληλόγραμμο"/>
          <p:cNvSpPr/>
          <p:nvPr/>
        </p:nvSpPr>
        <p:spPr>
          <a:xfrm>
            <a:off x="6839279" y="2204864"/>
            <a:ext cx="2304722" cy="926527"/>
          </a:xfrm>
          <a:prstGeom prst="wedgeRoundRectCallout">
            <a:avLst>
              <a:gd name="adj1" fmla="val 7486"/>
              <a:gd name="adj2" fmla="val 1396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ea typeface="Aka-AcidGR-DiaryGirl" pitchFamily="2" charset="-95"/>
              </a:rPr>
              <a:t>Ακούμε</a:t>
            </a:r>
            <a:r>
              <a:rPr lang="el-GR" sz="2800" b="1" dirty="0" smtClean="0">
                <a:ea typeface="Aka-AcidGR-DiaryGirl" pitchFamily="2" charset="-95"/>
              </a:rPr>
              <a:t>!</a:t>
            </a:r>
            <a:endParaRPr lang="el-GR" sz="2800" b="1" dirty="0">
              <a:ea typeface="Aka-AcidGR-DiaryGirl" pitchFamily="2" charset="-95"/>
            </a:endParaRPr>
          </a:p>
        </p:txBody>
      </p:sp>
      <p:pic>
        <p:nvPicPr>
          <p:cNvPr id="5" name="6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933056"/>
            <a:ext cx="1643074" cy="10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89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72" y="1586601"/>
            <a:ext cx="8668070" cy="498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1766"/>
            <a:ext cx="2023340" cy="1311798"/>
          </a:xfrm>
          <a:prstGeom prst="rect">
            <a:avLst/>
          </a:prstGeom>
        </p:spPr>
      </p:pic>
      <p:sp>
        <p:nvSpPr>
          <p:cNvPr id="5" name="5 - Επεξήγηση με στρογγυλεμένο παραλληλόγραμμο"/>
          <p:cNvSpPr>
            <a:spLocks noGrp="1"/>
          </p:cNvSpPr>
          <p:nvPr>
            <p:ph type="title"/>
          </p:nvPr>
        </p:nvSpPr>
        <p:spPr>
          <a:xfrm>
            <a:off x="2700338" y="274638"/>
            <a:ext cx="5986462" cy="1143000"/>
          </a:xfrm>
          <a:prstGeom prst="wedgeRoundRectCallout">
            <a:avLst>
              <a:gd name="adj1" fmla="val -60307"/>
              <a:gd name="adj2" fmla="val -1482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ea typeface="Aka-AcidGR-DiaryGirl" pitchFamily="2" charset="-95"/>
              </a:rPr>
              <a:t>Τι σκέφτηκαν και τι είδαν τα παιδιά ;</a:t>
            </a:r>
            <a:endParaRPr lang="el-GR" sz="28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025226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5672"/>
          <a:stretch>
            <a:fillRect/>
          </a:stretch>
        </p:blipFill>
        <p:spPr bwMode="auto">
          <a:xfrm>
            <a:off x="214282" y="2692618"/>
            <a:ext cx="8572528" cy="416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9866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Έλλειψη"/>
          <p:cNvSpPr/>
          <p:nvPr/>
        </p:nvSpPr>
        <p:spPr>
          <a:xfrm>
            <a:off x="1714480" y="2928934"/>
            <a:ext cx="428628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3214678" y="3857628"/>
            <a:ext cx="428628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5286380" y="3000372"/>
            <a:ext cx="428628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6500826" y="3786190"/>
            <a:ext cx="285752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3643306" y="4572008"/>
            <a:ext cx="357190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6357950" y="5429264"/>
            <a:ext cx="428628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3786182" y="6215082"/>
            <a:ext cx="428628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16" y="1436119"/>
            <a:ext cx="1699964" cy="1102143"/>
          </a:xfrm>
          <a:prstGeom prst="rect">
            <a:avLst/>
          </a:prstGeom>
        </p:spPr>
      </p:pic>
      <p:sp>
        <p:nvSpPr>
          <p:cNvPr id="14" name="5 - Επεξήγηση με στρογγυλεμένο παραλληλόγραμμο"/>
          <p:cNvSpPr/>
          <p:nvPr/>
        </p:nvSpPr>
        <p:spPr>
          <a:xfrm>
            <a:off x="5415702" y="126209"/>
            <a:ext cx="3136432" cy="926527"/>
          </a:xfrm>
          <a:prstGeom prst="wedgeRoundRectCallout">
            <a:avLst>
              <a:gd name="adj1" fmla="val 16272"/>
              <a:gd name="adj2" fmla="val 788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ea typeface="Aka-AcidGR-DiaryGirl" pitchFamily="2" charset="-95"/>
              </a:rPr>
              <a:t>Διαβάζουμε!</a:t>
            </a:r>
            <a:endParaRPr lang="el-GR" sz="2800" b="1" dirty="0">
              <a:ea typeface="Aka-AcidGR-DiaryGirl" pitchFamily="2" charset="-95"/>
            </a:endParaRPr>
          </a:p>
        </p:txBody>
      </p:sp>
      <p:sp>
        <p:nvSpPr>
          <p:cNvPr id="15" name="5 - Επεξήγηση με στρογγυλεμένο παραλληλόγραμμο"/>
          <p:cNvSpPr/>
          <p:nvPr/>
        </p:nvSpPr>
        <p:spPr>
          <a:xfrm>
            <a:off x="4398840" y="126208"/>
            <a:ext cx="4489724" cy="926527"/>
          </a:xfrm>
          <a:prstGeom prst="wedgeRoundRectCallout">
            <a:avLst>
              <a:gd name="adj1" fmla="val 20284"/>
              <a:gd name="adj2" fmla="val 788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ea typeface="Aka-AcidGR-DiaryGirl" pitchFamily="2" charset="-95"/>
              </a:rPr>
              <a:t>Ποιο γράμμα θα μάθουμε σήμερα;</a:t>
            </a:r>
            <a:endParaRPr lang="el-GR" sz="2800" b="1" dirty="0">
              <a:ea typeface="Aka-AcidGR-DiaryGirl" pitchFamily="2" charset="-95"/>
            </a:endParaRPr>
          </a:p>
        </p:txBody>
      </p:sp>
      <p:sp>
        <p:nvSpPr>
          <p:cNvPr id="16" name="5 - Επεξήγηση με στρογγυλεμένο παραλληλόγραμμο"/>
          <p:cNvSpPr/>
          <p:nvPr/>
        </p:nvSpPr>
        <p:spPr>
          <a:xfrm>
            <a:off x="4327402" y="126207"/>
            <a:ext cx="4489724" cy="926527"/>
          </a:xfrm>
          <a:prstGeom prst="wedgeRoundRectCallout">
            <a:avLst>
              <a:gd name="adj1" fmla="val 20284"/>
              <a:gd name="adj2" fmla="val 788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ea typeface="Aka-AcidGR-DiaryGirl" pitchFamily="2" charset="-95"/>
              </a:rPr>
              <a:t>Ας το κυκλώσουμε.</a:t>
            </a:r>
            <a:endParaRPr lang="el-GR" sz="28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866498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l-GR" sz="8000" b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Ββ</a:t>
            </a:r>
            <a:endParaRPr lang="en-US" sz="8000" b="1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1043608" y="1772816"/>
            <a:ext cx="576064" cy="3384376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Στεφάνη 3"/>
          <p:cNvSpPr/>
          <p:nvPr/>
        </p:nvSpPr>
        <p:spPr>
          <a:xfrm rot="5400000">
            <a:off x="577097" y="1594337"/>
            <a:ext cx="2085150" cy="2448272"/>
          </a:xfrm>
          <a:prstGeom prst="blockArc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4" name="Στεφάνη 13"/>
          <p:cNvSpPr/>
          <p:nvPr/>
        </p:nvSpPr>
        <p:spPr>
          <a:xfrm rot="5400000">
            <a:off x="633190" y="2757696"/>
            <a:ext cx="1825739" cy="3024336"/>
          </a:xfrm>
          <a:prstGeom prst="blockArc">
            <a:avLst>
              <a:gd name="adj1" fmla="val 10800000"/>
              <a:gd name="adj2" fmla="val 824130"/>
              <a:gd name="adj3" fmla="val 358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3346260" y="2321260"/>
            <a:ext cx="288032" cy="3700028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εφάνη 15"/>
          <p:cNvSpPr/>
          <p:nvPr/>
        </p:nvSpPr>
        <p:spPr>
          <a:xfrm rot="5400000">
            <a:off x="2765169" y="1885793"/>
            <a:ext cx="1591019" cy="2448272"/>
          </a:xfrm>
          <a:prstGeom prst="blockArc">
            <a:avLst>
              <a:gd name="adj1" fmla="val 10800000"/>
              <a:gd name="adj2" fmla="val 17694"/>
              <a:gd name="adj3" fmla="val 227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Στεφάνη 16"/>
          <p:cNvSpPr/>
          <p:nvPr/>
        </p:nvSpPr>
        <p:spPr>
          <a:xfrm rot="5400000">
            <a:off x="2871644" y="3051936"/>
            <a:ext cx="1525294" cy="2736303"/>
          </a:xfrm>
          <a:prstGeom prst="blockArc">
            <a:avLst>
              <a:gd name="adj1" fmla="val 10800000"/>
              <a:gd name="adj2" fmla="val 6062"/>
              <a:gd name="adj3" fmla="val 2178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26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9"/>
          <p:cNvSpPr/>
          <p:nvPr/>
        </p:nvSpPr>
        <p:spPr>
          <a:xfrm>
            <a:off x="611560" y="100614"/>
            <a:ext cx="5886400" cy="1143000"/>
          </a:xfrm>
          <a:prstGeom prst="wedgeRoundRectCallout">
            <a:avLst>
              <a:gd name="adj1" fmla="val 58885"/>
              <a:gd name="adj2" fmla="val -551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TotallyPlain" pitchFamily="2" charset="0"/>
              </a:rPr>
              <a:t>Τ</a:t>
            </a:r>
            <a:r>
              <a:rPr lang="en-US" sz="4000" b="1" dirty="0" smtClean="0">
                <a:ea typeface="Aka-AcidGR-TotallyPlain" pitchFamily="2" charset="0"/>
              </a:rPr>
              <a:t>ι </a:t>
            </a:r>
            <a:r>
              <a:rPr lang="el-GR" sz="4000" b="1" dirty="0" smtClean="0">
                <a:ea typeface="Aka-AcidGR-TotallyPlain" pitchFamily="2" charset="0"/>
              </a:rPr>
              <a:t>βλέπουμε στην εικόνα</a:t>
            </a:r>
            <a:r>
              <a:rPr lang="el-GR" sz="4000" b="1" dirty="0" smtClean="0">
                <a:ea typeface="Aka-AcidGR-TotallyPlain" pitchFamily="2" charset="0"/>
              </a:rPr>
              <a:t> </a:t>
            </a:r>
            <a:r>
              <a:rPr lang="en-US" sz="4000" b="1" dirty="0" smtClean="0">
                <a:ea typeface="Aka-AcidGR-TotallyPlain" pitchFamily="2" charset="0"/>
              </a:rPr>
              <a:t>;</a:t>
            </a:r>
            <a:endParaRPr lang="en-US" sz="4000" b="1" dirty="0">
              <a:ea typeface="Aka-AcidGR-TotallyPlain" pitchFamily="2" charset="0"/>
            </a:endParaRPr>
          </a:p>
        </p:txBody>
      </p:sp>
      <p:pic>
        <p:nvPicPr>
          <p:cNvPr id="6" name="6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97" y="34513"/>
            <a:ext cx="1643074" cy="10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3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71736" y="1714488"/>
            <a:ext cx="3971924" cy="33289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0" b="1" dirty="0" err="1" smtClean="0">
                <a:latin typeface="Comic Sans MS" pitchFamily="66" charset="0"/>
              </a:rPr>
              <a:t>Ββ</a:t>
            </a:r>
            <a:endParaRPr lang="el-GR" sz="20000" b="1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277347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00570"/>
            <a:ext cx="2466304" cy="82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071546"/>
            <a:ext cx="3020030" cy="81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5715016"/>
            <a:ext cx="326734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4371" y="3143248"/>
            <a:ext cx="301962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714620"/>
            <a:ext cx="191920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5715016"/>
            <a:ext cx="3223055" cy="93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496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8" y="835325"/>
            <a:ext cx="7056892" cy="5234508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611560" y="5805264"/>
            <a:ext cx="648072" cy="264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0857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5672"/>
          <a:stretch>
            <a:fillRect/>
          </a:stretch>
        </p:blipFill>
        <p:spPr bwMode="auto">
          <a:xfrm>
            <a:off x="428596" y="2643182"/>
            <a:ext cx="8229600" cy="399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9866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16" y="1436119"/>
            <a:ext cx="1699964" cy="1102143"/>
          </a:xfrm>
          <a:prstGeom prst="rect">
            <a:avLst/>
          </a:prstGeom>
        </p:spPr>
      </p:pic>
      <p:sp>
        <p:nvSpPr>
          <p:cNvPr id="7" name="5 - Επεξήγηση με στρογγυλεμένο παραλληλόγραμμο"/>
          <p:cNvSpPr/>
          <p:nvPr/>
        </p:nvSpPr>
        <p:spPr>
          <a:xfrm>
            <a:off x="4258740" y="161498"/>
            <a:ext cx="4489724" cy="926527"/>
          </a:xfrm>
          <a:prstGeom prst="wedgeRoundRectCallout">
            <a:avLst>
              <a:gd name="adj1" fmla="val 20284"/>
              <a:gd name="adj2" fmla="val 788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ea typeface="Aka-AcidGR-DiaryGirl" pitchFamily="2" charset="-95"/>
              </a:rPr>
              <a:t>Διαβάζουμε όλοι μαζί!</a:t>
            </a:r>
            <a:endParaRPr lang="el-GR" sz="28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37284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+mn-lt"/>
              </a:rPr>
              <a:t>Βρίσκουμε τα γράμματα που </a:t>
            </a:r>
            <a:r>
              <a:rPr lang="el-GR" dirty="0" smtClean="0">
                <a:solidFill>
                  <a:srgbClr val="FF0000"/>
                </a:solidFill>
                <a:latin typeface="+mn-lt"/>
              </a:rPr>
              <a:t>μάθαμε το</a:t>
            </a:r>
            <a:r>
              <a:rPr lang="el-GR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l-GR" dirty="0" smtClean="0">
                <a:solidFill>
                  <a:srgbClr val="FF0000"/>
                </a:solidFill>
                <a:latin typeface="+mn-lt"/>
              </a:rPr>
            </a:br>
            <a:r>
              <a:rPr lang="el-GR" dirty="0" err="1" smtClean="0">
                <a:solidFill>
                  <a:srgbClr val="FF0000"/>
                </a:solidFill>
                <a:latin typeface="+mn-lt"/>
              </a:rPr>
              <a:t>Ββ</a:t>
            </a:r>
            <a:r>
              <a:rPr lang="el-GR" dirty="0" smtClean="0">
                <a:solidFill>
                  <a:srgbClr val="FF0000"/>
                </a:solidFill>
                <a:latin typeface="+mn-lt"/>
              </a:rPr>
              <a:t> και </a:t>
            </a:r>
            <a:r>
              <a:rPr lang="el-GR" dirty="0" smtClean="0">
                <a:solidFill>
                  <a:srgbClr val="FF0000"/>
                </a:solidFill>
                <a:latin typeface="+mn-lt"/>
              </a:rPr>
              <a:t> το </a:t>
            </a:r>
            <a:r>
              <a:rPr lang="el-GR" dirty="0" err="1" smtClean="0">
                <a:solidFill>
                  <a:srgbClr val="FF0000"/>
                </a:solidFill>
                <a:latin typeface="+mn-lt"/>
              </a:rPr>
              <a:t>Ωω</a:t>
            </a:r>
            <a:endParaRPr lang="el-G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88840"/>
            <a:ext cx="912632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75656" y="56612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70C0"/>
                </a:solidFill>
              </a:rPr>
              <a:t>Τετράδιο Εργασιών σελίδα 58 - 59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743000" y="4411960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1793404" y="4411960"/>
            <a:ext cx="1143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4139952" y="3452858"/>
            <a:ext cx="152028" cy="62421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4775448" y="3547864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4919464" y="3547864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6876256" y="2564904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7092280" y="2564904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7884368" y="2564904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6575648" y="4483968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7727776" y="4581128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77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Γράφουμε </a:t>
            </a:r>
            <a:r>
              <a:rPr lang="el-GR" dirty="0" smtClean="0">
                <a:solidFill>
                  <a:srgbClr val="FF0000"/>
                </a:solidFill>
              </a:rPr>
              <a:t>τα Β β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9144000" cy="27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6489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556072" y="2462"/>
            <a:ext cx="631134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σωσίβιο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48466" y="2218453"/>
            <a:ext cx="204575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spc="0" dirty="0" err="1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σω</a:t>
            </a:r>
            <a:endParaRPr lang="el-GR" sz="115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865576" y="2218453"/>
            <a:ext cx="140936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spc="0" dirty="0" err="1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σί</a:t>
            </a:r>
            <a:endParaRPr lang="el-GR" sz="115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35389" y="4817171"/>
            <a:ext cx="9877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σ</a:t>
            </a:r>
            <a:endParaRPr lang="el-GR" sz="115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580781" y="4773325"/>
            <a:ext cx="124264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ω</a:t>
            </a:r>
            <a:endParaRPr lang="el-GR" sz="115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191150" y="4773325"/>
            <a:ext cx="9877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σ</a:t>
            </a:r>
            <a:endParaRPr lang="el-GR" sz="115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738193" y="4817171"/>
            <a:ext cx="60625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ί</a:t>
            </a:r>
            <a:endParaRPr lang="el-GR" sz="115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222623" y="2218452"/>
            <a:ext cx="14109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β</a:t>
            </a:r>
            <a:r>
              <a:rPr lang="el-GR" sz="11500" b="1" spc="0" dirty="0" err="1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ι</a:t>
            </a:r>
            <a:endParaRPr lang="el-GR" sz="115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870802" y="4773325"/>
            <a:ext cx="9893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β</a:t>
            </a:r>
            <a:endParaRPr lang="el-GR" sz="115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7230222" y="4800600"/>
            <a:ext cx="60625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ι</a:t>
            </a:r>
            <a:endParaRPr lang="el-GR" sz="115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7602279" y="2218452"/>
            <a:ext cx="97815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ο</a:t>
            </a:r>
            <a:endParaRPr lang="el-GR" sz="115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8096918" y="4743981"/>
            <a:ext cx="97815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ο</a:t>
            </a:r>
            <a:endParaRPr lang="el-GR" sz="115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007094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/>
          <a:srcRect t="12091"/>
          <a:stretch/>
        </p:blipFill>
        <p:spPr bwMode="auto">
          <a:xfrm>
            <a:off x="323528" y="1124744"/>
            <a:ext cx="8156356" cy="244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1840" y="3573947"/>
            <a:ext cx="2723478" cy="3112546"/>
          </a:xfrm>
          <a:prstGeom prst="rect">
            <a:avLst/>
          </a:prstGeom>
        </p:spPr>
      </p:pic>
      <p:sp>
        <p:nvSpPr>
          <p:cNvPr id="6" name="Rectangle 7"/>
          <p:cNvSpPr/>
          <p:nvPr/>
        </p:nvSpPr>
        <p:spPr>
          <a:xfrm>
            <a:off x="533400" y="2564904"/>
            <a:ext cx="5867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</a:t>
            </a:r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   βάτραχος.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785938"/>
            <a:ext cx="9144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7"/>
          <p:cNvSpPr/>
          <p:nvPr/>
        </p:nvSpPr>
        <p:spPr>
          <a:xfrm>
            <a:off x="1368896" y="4284385"/>
            <a:ext cx="5867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</a:t>
            </a:r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    σωσίβιο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47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62213"/>
            <a:ext cx="9144000" cy="28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7"/>
          <p:cNvSpPr/>
          <p:nvPr/>
        </p:nvSpPr>
        <p:spPr>
          <a:xfrm>
            <a:off x="576808" y="4356393"/>
            <a:ext cx="72355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</a:t>
            </a:r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     </a:t>
            </a:r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Έλα</a:t>
            </a:r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       Έχω             σωσίβιο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98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2143116"/>
            <a:ext cx="91619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/>
          <p:nvPr/>
        </p:nvSpPr>
        <p:spPr>
          <a:xfrm>
            <a:off x="765713" y="4284385"/>
            <a:ext cx="415499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Β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1119" y="4284385"/>
            <a:ext cx="4090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β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391" y="5220489"/>
            <a:ext cx="4090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β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74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8229600" cy="24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8293" y="357166"/>
            <a:ext cx="4876781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500197" y="357166"/>
            <a:ext cx="2195581" cy="2236808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ea typeface="Aka-AcidGR-DiaryGirl" pitchFamily="2" charset="-95"/>
              </a:rPr>
              <a:t>Ποιο πρόβλημα αντιμετωπίζουν τα παιδιά;</a:t>
            </a:r>
            <a:endParaRPr lang="el-GR" sz="2800" b="1" dirty="0">
              <a:ea typeface="Aka-AcidGR-DiaryGirl" pitchFamily="2" charset="-95"/>
            </a:endParaRPr>
          </a:p>
        </p:txBody>
      </p:sp>
      <p:pic>
        <p:nvPicPr>
          <p:cNvPr id="7" name="6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37" y="2752660"/>
            <a:ext cx="1643074" cy="1065259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6215074" y="274638"/>
            <a:ext cx="2471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1800" dirty="0"/>
          </a:p>
        </p:txBody>
      </p:sp>
      <p:sp>
        <p:nvSpPr>
          <p:cNvPr id="9" name="5 - Επεξήγηση με στρογγυλεμένο παραλληλόγραμμο"/>
          <p:cNvSpPr/>
          <p:nvPr/>
        </p:nvSpPr>
        <p:spPr>
          <a:xfrm>
            <a:off x="6290660" y="372923"/>
            <a:ext cx="2614653" cy="2236808"/>
          </a:xfrm>
          <a:prstGeom prst="wedgeRoundRectCallout">
            <a:avLst>
              <a:gd name="adj1" fmla="val -17959"/>
              <a:gd name="adj2" fmla="val 625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ea typeface="Aka-AcidGR-DiaryGirl" pitchFamily="2" charset="-95"/>
              </a:rPr>
              <a:t>Ποια λύση θα τους προτείνατε;</a:t>
            </a:r>
            <a:endParaRPr lang="el-GR" sz="28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447191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08720"/>
            <a:ext cx="906419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0082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8229600" cy="24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357166"/>
            <a:ext cx="4876781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πεξήγηση με στρογγυλεμένο παραλληλόγραμμο"/>
          <p:cNvSpPr/>
          <p:nvPr/>
        </p:nvSpPr>
        <p:spPr>
          <a:xfrm>
            <a:off x="5394663" y="367027"/>
            <a:ext cx="3494192" cy="3000396"/>
          </a:xfrm>
          <a:prstGeom prst="wedgeRoundRectCallout">
            <a:avLst>
              <a:gd name="adj1" fmla="val 25082"/>
              <a:gd name="adj2" fmla="val 6537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ea typeface="Aka-AcidGR-DiaryGirl" pitchFamily="2" charset="-95"/>
              </a:rPr>
              <a:t>Τ</a:t>
            </a:r>
            <a:r>
              <a:rPr lang="el-GR" sz="3200" b="1" dirty="0" smtClean="0">
                <a:ea typeface="Aka-AcidGR-DiaryGirl" pitchFamily="2" charset="-95"/>
              </a:rPr>
              <a:t>ο </a:t>
            </a:r>
            <a:r>
              <a:rPr lang="el-GR" sz="3200" b="1" dirty="0" smtClean="0">
                <a:ea typeface="Aka-AcidGR-DiaryGirl" pitchFamily="2" charset="-95"/>
              </a:rPr>
              <a:t>καινούριο γράμμα που θα μάθουμε </a:t>
            </a:r>
            <a:r>
              <a:rPr lang="el-GR" sz="3200" b="1" dirty="0" smtClean="0">
                <a:ea typeface="Aka-AcidGR-DiaryGirl" pitchFamily="2" charset="-95"/>
              </a:rPr>
              <a:t>σήμερα είναι το Ω, ω </a:t>
            </a:r>
            <a:r>
              <a:rPr lang="el-GR" sz="3200" b="1" dirty="0" smtClean="0">
                <a:ea typeface="Aka-AcidGR-DiaryGirl" pitchFamily="2" charset="-95"/>
              </a:rPr>
              <a:t>Κυκλώστε το.</a:t>
            </a:r>
            <a:endParaRPr lang="el-GR" sz="3200" b="1" dirty="0">
              <a:ea typeface="Aka-AcidGR-DiaryGirl" pitchFamily="2" charset="-95"/>
            </a:endParaRPr>
          </a:p>
        </p:txBody>
      </p:sp>
      <p:pic>
        <p:nvPicPr>
          <p:cNvPr id="9" name="8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12" y="4359552"/>
            <a:ext cx="1733343" cy="1123784"/>
          </a:xfrm>
          <a:prstGeom prst="rect">
            <a:avLst/>
          </a:prstGeom>
        </p:spPr>
      </p:pic>
      <p:sp>
        <p:nvSpPr>
          <p:cNvPr id="10" name="9 - Έλλειψη"/>
          <p:cNvSpPr/>
          <p:nvPr/>
        </p:nvSpPr>
        <p:spPr>
          <a:xfrm>
            <a:off x="2857488" y="5500702"/>
            <a:ext cx="357190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2857488" y="3929066"/>
            <a:ext cx="357190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3857620" y="3786190"/>
            <a:ext cx="357190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4143372" y="5500702"/>
            <a:ext cx="357190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376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l-GR" sz="8000" b="1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Ωω</a:t>
            </a:r>
            <a:endParaRPr lang="en-US" sz="8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6" name="Κουλούρα 5"/>
          <p:cNvSpPr/>
          <p:nvPr/>
        </p:nvSpPr>
        <p:spPr>
          <a:xfrm>
            <a:off x="1460255" y="3068960"/>
            <a:ext cx="2623089" cy="216024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7030A0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475656" y="5733256"/>
            <a:ext cx="25922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εφάνη 7"/>
          <p:cNvSpPr/>
          <p:nvPr/>
        </p:nvSpPr>
        <p:spPr>
          <a:xfrm rot="10800000">
            <a:off x="4932040" y="3861048"/>
            <a:ext cx="1440160" cy="2376264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9" name="Στεφάνη 18"/>
          <p:cNvSpPr/>
          <p:nvPr/>
        </p:nvSpPr>
        <p:spPr>
          <a:xfrm rot="10800000">
            <a:off x="6012160" y="3861048"/>
            <a:ext cx="1440160" cy="2376265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5325"/>
            <a:ext cx="7992888" cy="5234508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6876256" y="4293096"/>
            <a:ext cx="1728192" cy="1776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6660232" y="5085184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611560" y="5805264"/>
            <a:ext cx="648072" cy="264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0542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143000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Το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ο το στρογγυλό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παλιότερα το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διάβαζαν ο και έτσι το ονόμασαν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όμικρον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. Το ω που μοιάζει με πεσμένο ε το διάβαζαν </a:t>
            </a:r>
            <a:r>
              <a:rPr lang="el-GR" sz="2400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ωωω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 και </a:t>
            </a:r>
            <a:r>
              <a:rPr lang="el-GR" sz="2400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γι΄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 αυτό το ονόμασαν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ωμέγα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 , δηλαδή ω μεγάλο.  Πλέον και τα δυο ο τα διαβάζουμε το ίδιο , όμως τα ονόματά τους έχουν παραμείνει όμικρον και ωμέγα.</a:t>
            </a:r>
            <a:endParaRPr lang="el-GR" sz="24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36912"/>
            <a:ext cx="5732458" cy="325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65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3485413" cy="2155147"/>
          </a:xfrm>
          <a:prstGeom prst="rect">
            <a:avLst/>
          </a:prstGeom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185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60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Τι κάνω;</a:t>
            </a:r>
            <a:endParaRPr lang="el-GR" sz="6000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7" y="2638098"/>
            <a:ext cx="2976716" cy="34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5319205" y="1416224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εγ</a:t>
            </a:r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ώ</a:t>
            </a:r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l-GR" sz="54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παίζ</a:t>
            </a:r>
            <a:r>
              <a:rPr lang="el-GR" sz="54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ω</a:t>
            </a:r>
            <a:endParaRPr lang="el-GR" sz="54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88277" y="1413152"/>
            <a:ext cx="3384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εγ</a:t>
            </a:r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ώ</a:t>
            </a:r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l-GR" sz="54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τρέχ</a:t>
            </a:r>
            <a:r>
              <a:rPr lang="el-GR" sz="54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ω</a:t>
            </a:r>
            <a:endParaRPr lang="el-GR" sz="54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33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64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36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276</Words>
  <Application>Microsoft Office PowerPoint</Application>
  <PresentationFormat>Προβολή στην οθόνη (4:3)</PresentationFormat>
  <Paragraphs>68</Paragraphs>
  <Slides>30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Με βάρκα και σωσίβιο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 ο το στρογγυλό παλιότερα το διάβαζαν ο και έτσι το ονόμασαν όμικρον. Το ω που μοιάζει με πεσμένο ε το διάβαζαν ωωω και γι΄ αυτό το ονόμασαν ωμέγα , δηλαδή ω μεγάλο.  Πλέον και τα δυο ο τα διαβάζουμε το ίδιο , όμως τα ονόματά τους έχουν παραμείνει όμικρον και ωμέγα.</vt:lpstr>
      <vt:lpstr>Τι κάνω;</vt:lpstr>
      <vt:lpstr>Παρουσίαση του PowerPoint</vt:lpstr>
      <vt:lpstr>Γράφουμε μόνο το Ω, ω</vt:lpstr>
      <vt:lpstr>Παρουσίαση του PowerPoint</vt:lpstr>
      <vt:lpstr>Παρουσίαση του PowerPoint</vt:lpstr>
      <vt:lpstr>Με βάρκα και σωσίβιο</vt:lpstr>
      <vt:lpstr>Παρουσίαση του PowerPoint</vt:lpstr>
      <vt:lpstr>Ποιο πρόβλημα είχαν τα παιδιά ;</vt:lpstr>
      <vt:lpstr>Παρουσίαση του PowerPoint</vt:lpstr>
      <vt:lpstr>Τι σκέφτηκαν και τι είδαν τα παιδιά 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Βρίσκουμε τα γράμματα που μάθαμε το Ββ και  το Ωω</vt:lpstr>
      <vt:lpstr>Γράφουμε τα Β β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 βάρκα και σωσίβιο</dc:title>
  <dc:creator>Ιωάννα</dc:creator>
  <cp:lastModifiedBy>Eleftheria Papadimitriou</cp:lastModifiedBy>
  <cp:revision>42</cp:revision>
  <dcterms:created xsi:type="dcterms:W3CDTF">2015-01-13T16:41:20Z</dcterms:created>
  <dcterms:modified xsi:type="dcterms:W3CDTF">2020-11-26T12:55:45Z</dcterms:modified>
</cp:coreProperties>
</file>