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2" r:id="rId4"/>
    <p:sldId id="273" r:id="rId5"/>
    <p:sldId id="274" r:id="rId6"/>
    <p:sldId id="276" r:id="rId7"/>
    <p:sldId id="283" r:id="rId8"/>
    <p:sldId id="279" r:id="rId9"/>
    <p:sldId id="288" r:id="rId10"/>
    <p:sldId id="280" r:id="rId11"/>
    <p:sldId id="281" r:id="rId12"/>
    <p:sldId id="290" r:id="rId13"/>
    <p:sldId id="291" r:id="rId14"/>
    <p:sldId id="257" r:id="rId15"/>
    <p:sldId id="259" r:id="rId16"/>
    <p:sldId id="28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33CC"/>
    <a:srgbClr val="FAC090"/>
    <a:srgbClr val="C3D69B"/>
    <a:srgbClr val="0066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E70A-DA46-4E51-A4C3-779922C47879}" type="datetimeFigureOut">
              <a:rPr lang="el-GR" smtClean="0"/>
              <a:t>1/11/2020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7932B-A776-48B4-AD12-AA0643632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72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</a:t>
            </a:r>
            <a:r>
              <a:rPr lang="el-GR" sz="1200" dirty="0" smtClean="0"/>
              <a:t>Π</a:t>
            </a:r>
            <a:r>
              <a:rPr lang="en-US" sz="1200" dirty="0" err="1" smtClean="0"/>
              <a:t>οι</a:t>
            </a:r>
            <a:r>
              <a:rPr lang="en-US" sz="1200" dirty="0" smtClean="0"/>
              <a:t>α ήταν τα νέα που ήθελε ο Μορφονιός να ανακοινώσει;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932B-A776-48B4-AD12-AA06436321A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88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</a:t>
            </a:r>
            <a:r>
              <a:rPr lang="en-US" sz="1200" dirty="0" smtClean="0"/>
              <a:t>3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 εγώ, διαβάζουμε όλοι </a:t>
            </a:r>
            <a:r>
              <a:rPr lang="el-GR" sz="1200" dirty="0" err="1" smtClean="0"/>
              <a:t>μαζ</a:t>
            </a:r>
            <a:r>
              <a:rPr lang="en-US" sz="1200" dirty="0" smtClean="0"/>
              <a:t>ί</a:t>
            </a:r>
            <a:r>
              <a:rPr lang="el-GR" sz="1200" dirty="0" smtClean="0"/>
              <a:t> μετά.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932B-A776-48B4-AD12-AA06436321A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69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Πού κάθονται οι πεταλουδίτσες;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932B-A776-48B4-AD12-AA06436321A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02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</a:t>
            </a:r>
            <a:r>
              <a:rPr lang="en-US" sz="1200" dirty="0" smtClean="0"/>
              <a:t>3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 εγώ, διαβάζουμε όλοι </a:t>
            </a:r>
            <a:r>
              <a:rPr lang="el-GR" sz="1200" dirty="0" err="1" smtClean="0"/>
              <a:t>μαζ</a:t>
            </a:r>
            <a:r>
              <a:rPr lang="en-US" sz="1200" dirty="0" smtClean="0"/>
              <a:t>ί</a:t>
            </a:r>
            <a:r>
              <a:rPr lang="el-GR" sz="1200" dirty="0" smtClean="0"/>
              <a:t> μετά.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932B-A776-48B4-AD12-AA06436321A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69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Πού κάθονται οι πεταλουδίτσες;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932B-A776-48B4-AD12-AA06436321A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02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3DE8-A9C3-41C3-B8B1-B98DCDB5935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C073-F6E7-4B95-B18C-0B3F1AC69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Music\Free%20YouTube%20Downloader\&#924;&#942;&#955;&#945;%20&#954;&#945;&#953;%20&#954;&#945;&#956;&#942;&#955;&#945;-&#919;&#951;-%20&#915;&#955;&#974;&#963;&#963;&#945;%20&#913;&#900;%20&#916;&#951;&#956;&#959;&#964;&#953;&#954;&#959;&#973;.mp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Ηη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8351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Δασκάλα : Ελευθερία Παπαδημητρίου 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Μήλ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α και 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καμήλα</a:t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</a:b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/>
            </a:r>
            <a:b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H, </a:t>
            </a:r>
            <a:r>
              <a:rPr lang="el-G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η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Δασκάλα : Ελευθερία </a:t>
            </a:r>
            <a:r>
              <a:rPr lang="el-GR" b="1" dirty="0">
                <a:solidFill>
                  <a:srgbClr val="002060"/>
                </a:solidFill>
              </a:rPr>
              <a:t>Π</a:t>
            </a:r>
            <a:r>
              <a:rPr lang="el-GR" b="1" dirty="0" smtClean="0">
                <a:solidFill>
                  <a:srgbClr val="002060"/>
                </a:solidFill>
              </a:rPr>
              <a:t>απαδημητρίου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" y="-15658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002"/>
            <a:ext cx="5715000" cy="669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2"/>
          <p:cNvSpPr/>
          <p:nvPr/>
        </p:nvSpPr>
        <p:spPr>
          <a:xfrm>
            <a:off x="2667000" y="1295400"/>
            <a:ext cx="40748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76400"/>
            <a:ext cx="444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0717" y="1676400"/>
            <a:ext cx="407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6858" y="2057400"/>
            <a:ext cx="407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l-GR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Ηη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8351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Δασκάλα : Ελευθερία Παπαδημητρίου 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Μήλ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α και 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καμήλα</a:t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</a:b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/>
            </a:r>
            <a:b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H, </a:t>
            </a:r>
            <a:r>
              <a:rPr lang="el-G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η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Δασκάλα : Ελευθερία </a:t>
            </a:r>
            <a:r>
              <a:rPr lang="el-GR" b="1" dirty="0">
                <a:solidFill>
                  <a:srgbClr val="002060"/>
                </a:solidFill>
              </a:rPr>
              <a:t>Π</a:t>
            </a:r>
            <a:r>
              <a:rPr lang="el-GR" b="1" dirty="0" smtClean="0">
                <a:solidFill>
                  <a:srgbClr val="002060"/>
                </a:solidFill>
              </a:rPr>
              <a:t>απαδημητρίου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567649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200" b="1" dirty="0" smtClean="0">
                <a:solidFill>
                  <a:srgbClr val="C00000"/>
                </a:solidFill>
              </a:rPr>
              <a:t>Τετράδιο Εργασιών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"/>
            <a:ext cx="3470564" cy="25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353"/>
            <a:ext cx="7613073" cy="43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8" y="54332"/>
            <a:ext cx="1665792" cy="2320210"/>
          </a:xfrm>
          <a:prstGeom prst="rect">
            <a:avLst/>
          </a:prstGeom>
        </p:spPr>
      </p:pic>
      <p:sp>
        <p:nvSpPr>
          <p:cNvPr id="15" name="Επεξήγηση με στρογγυλεμένο παραλληλόγραμμο 14"/>
          <p:cNvSpPr/>
          <p:nvPr/>
        </p:nvSpPr>
        <p:spPr>
          <a:xfrm>
            <a:off x="3505200" y="223837"/>
            <a:ext cx="3503901" cy="1981200"/>
          </a:xfrm>
          <a:prstGeom prst="wedgeRoundRectCallout">
            <a:avLst>
              <a:gd name="adj1" fmla="val 63323"/>
              <a:gd name="adj2" fmla="val -109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Διαβάζουμε !</a:t>
            </a:r>
            <a:endParaRPr lang="el-GR" sz="3200" b="1" dirty="0">
              <a:solidFill>
                <a:srgbClr val="00206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89336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76200" y="381000"/>
            <a:ext cx="6400800" cy="1371600"/>
          </a:xfrm>
          <a:prstGeom prst="wedgeRoundRectCallout">
            <a:avLst>
              <a:gd name="adj1" fmla="val 55357"/>
              <a:gd name="adj2" fmla="val -172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ι β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λέ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πουμε στις εικόνες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βρούμε τα Η, η !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9474"/>
            <a:ext cx="1665792" cy="1562326"/>
          </a:xfrm>
          <a:prstGeom prst="rect">
            <a:avLst/>
          </a:prstGeom>
        </p:spPr>
      </p:pic>
      <p:sp>
        <p:nvSpPr>
          <p:cNvPr id="4" name="Έλλειψη 3"/>
          <p:cNvSpPr/>
          <p:nvPr/>
        </p:nvSpPr>
        <p:spPr>
          <a:xfrm>
            <a:off x="1981200" y="32766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914400" y="35052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458191" y="3574473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686791" y="35052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4572000" y="38862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4038600" y="41910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5334000" y="43434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7391400" y="4204855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7772400" y="4204855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384804" y="2462"/>
            <a:ext cx="39408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μήλο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044511" y="2057400"/>
            <a:ext cx="21451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μή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373597" y="2057399"/>
            <a:ext cx="1980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85329" y="4642009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516145" y="4642009"/>
            <a:ext cx="11480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ή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038818" y="4543922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364808" y="4766697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9" y="990600"/>
            <a:ext cx="908619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6453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53200" y="4267200"/>
            <a:ext cx="2590800" cy="914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891778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/>
          <p:nvPr/>
        </p:nvSpPr>
        <p:spPr>
          <a:xfrm>
            <a:off x="5382148" y="4397514"/>
            <a:ext cx="463588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40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7947" y="4397514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ή</a:t>
            </a:r>
            <a:endParaRPr lang="en-US" sz="40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18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3745025" y="5068669"/>
            <a:ext cx="1833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μαθητής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14" y="8256"/>
            <a:ext cx="9216214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25" y="1888516"/>
            <a:ext cx="6734722" cy="49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30836" y="5666509"/>
            <a:ext cx="304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76200" y="0"/>
            <a:ext cx="3886200" cy="1821873"/>
          </a:xfrm>
          <a:prstGeom prst="wedgeRoundRectCallout">
            <a:avLst>
              <a:gd name="adj1" fmla="val 60094"/>
              <a:gd name="adj2" fmla="val -128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βλέπετε στην εικόνα;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97873"/>
            <a:ext cx="1206500" cy="1524000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0" y="0"/>
            <a:ext cx="4114800" cy="1676401"/>
          </a:xfrm>
          <a:prstGeom prst="wedgeRoundRectCallout">
            <a:avLst>
              <a:gd name="adj1" fmla="val 60094"/>
              <a:gd name="adj2" fmla="val -128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</a:t>
            </a:r>
            <a:r>
              <a:rPr lang="el-GR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κάνει ο Καραγκιόζης; </a:t>
            </a:r>
            <a:endParaRPr lang="el-GR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-34636" y="1"/>
            <a:ext cx="4149436" cy="1821872"/>
          </a:xfrm>
          <a:prstGeom prst="wedgeRoundRectCallout">
            <a:avLst>
              <a:gd name="adj1" fmla="val 60094"/>
              <a:gd name="adj2" fmla="val -128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002060"/>
                </a:solidFill>
              </a:rPr>
              <a:t>Τι </a:t>
            </a:r>
            <a:r>
              <a:rPr lang="el-GR" sz="4800" dirty="0" smtClean="0">
                <a:solidFill>
                  <a:srgbClr val="002060"/>
                </a:solidFill>
              </a:rPr>
              <a:t>να συζητούν </a:t>
            </a:r>
            <a:r>
              <a:rPr lang="el-GR" sz="4800" dirty="0" smtClean="0">
                <a:solidFill>
                  <a:srgbClr val="002060"/>
                </a:solidFill>
              </a:rPr>
              <a:t>άραγε; </a:t>
            </a:r>
            <a:endParaRPr lang="el-GR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09800"/>
            <a:ext cx="89777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/>
          <p:nvPr/>
        </p:nvSpPr>
        <p:spPr>
          <a:xfrm>
            <a:off x="1739834" y="4191000"/>
            <a:ext cx="115576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Είναι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5025" y="4215825"/>
            <a:ext cx="1833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μαθητής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94" y="-30793"/>
            <a:ext cx="44672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" y="5029200"/>
            <a:ext cx="782509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" y="3276600"/>
            <a:ext cx="912049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-34636" y="1"/>
            <a:ext cx="4149436" cy="1821872"/>
          </a:xfrm>
          <a:prstGeom prst="wedgeRoundRectCallout">
            <a:avLst>
              <a:gd name="adj1" fmla="val -9941"/>
              <a:gd name="adj2" fmla="val 620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solidFill>
                  <a:srgbClr val="002060"/>
                </a:solidFill>
              </a:rPr>
              <a:t>Ακούμε</a:t>
            </a:r>
            <a:endParaRPr lang="el-GR" sz="4800" dirty="0">
              <a:solidFill>
                <a:srgbClr val="00206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15335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173" y="304800"/>
            <a:ext cx="7020838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 παράσταση όμως διακόπηκε...</a:t>
            </a:r>
            <a:br>
              <a:rPr lang="el-G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</a:br>
            <a:r>
              <a:rPr lang="el-GR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Γιατί;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11" y="1524000"/>
            <a:ext cx="7010400" cy="513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7200" y="3124200"/>
            <a:ext cx="2438400" cy="1219200"/>
          </a:xfrm>
          <a:prstGeom prst="wedgeRoundRectCallout">
            <a:avLst>
              <a:gd name="adj1" fmla="val -44128"/>
              <a:gd name="adj2" fmla="val 10113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Τι νομίζετε ότι λέει ο Άρης;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1" y="4830036"/>
            <a:ext cx="1242038" cy="20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8" y="0"/>
            <a:ext cx="3470564" cy="25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337"/>
            <a:ext cx="7613073" cy="43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2438400" y="6553200"/>
            <a:ext cx="472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"/>
            <a:ext cx="3470564" cy="25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353"/>
            <a:ext cx="7613073" cy="43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8" y="54332"/>
            <a:ext cx="1665792" cy="2320210"/>
          </a:xfrm>
          <a:prstGeom prst="rect">
            <a:avLst/>
          </a:prstGeom>
        </p:spPr>
      </p:pic>
      <p:sp>
        <p:nvSpPr>
          <p:cNvPr id="17" name="Επεξήγηση με στρογγυλεμένο παραλληλόγραμμο 16"/>
          <p:cNvSpPr/>
          <p:nvPr/>
        </p:nvSpPr>
        <p:spPr>
          <a:xfrm>
            <a:off x="3733800" y="380816"/>
            <a:ext cx="3503901" cy="1981200"/>
          </a:xfrm>
          <a:prstGeom prst="wedgeRoundRectCallout">
            <a:avLst>
              <a:gd name="adj1" fmla="val 63323"/>
              <a:gd name="adj2" fmla="val -109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Ποιο γράμμα έχουν όλες οι </a:t>
            </a:r>
            <a:r>
              <a:rPr lang="el-GR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υπογραμμισμένεςλέξεις</a:t>
            </a:r>
            <a:r>
              <a:rPr lang="el-GR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;</a:t>
            </a:r>
            <a:endParaRPr lang="el-GR" sz="3200" b="1" dirty="0">
              <a:solidFill>
                <a:srgbClr val="00206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1600200" y="34290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2895600" y="3429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6629400" y="3429000"/>
            <a:ext cx="6083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1981200" y="4114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4953000" y="4800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>
            <a:off x="4800600" y="5410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>
            <a:off x="4038600" y="5410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>
            <a:off x="4572000" y="66294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>
            <a:off x="5334000" y="6629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Aka-AcidGR-DiaryGirl" pitchFamily="2" charset="-95"/>
              </a:rPr>
              <a:t>Η η</a:t>
            </a:r>
            <a:endParaRPr lang="en-US" sz="8000" b="1" dirty="0">
              <a:solidFill>
                <a:srgbClr val="00206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714500" y="2743200"/>
            <a:ext cx="685800" cy="3962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3429000" y="2743200"/>
            <a:ext cx="685800" cy="3962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6200000">
            <a:off x="2592531" y="3517323"/>
            <a:ext cx="685800" cy="235873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4343400" y="4373575"/>
            <a:ext cx="1181802" cy="1904914"/>
            <a:chOff x="4419601" y="4353789"/>
            <a:chExt cx="1336964" cy="2275525"/>
          </a:xfrm>
          <a:solidFill>
            <a:schemeClr val="tx2">
              <a:lumMod val="75000"/>
            </a:schemeClr>
          </a:solidFill>
        </p:grpSpPr>
        <p:sp>
          <p:nvSpPr>
            <p:cNvPr id="4" name="Στεφάνη 3"/>
            <p:cNvSpPr/>
            <p:nvPr/>
          </p:nvSpPr>
          <p:spPr>
            <a:xfrm>
              <a:off x="4419601" y="4353789"/>
              <a:ext cx="1336964" cy="1437367"/>
            </a:xfrm>
            <a:prstGeom prst="block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5" name="Στρογγυλεμένο ορθογώνιο 4"/>
            <p:cNvSpPr/>
            <p:nvPr/>
          </p:nvSpPr>
          <p:spPr>
            <a:xfrm>
              <a:off x="5410200" y="4953000"/>
              <a:ext cx="346364" cy="167631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5237019" y="4191000"/>
            <a:ext cx="1163781" cy="2667000"/>
            <a:chOff x="4419601" y="4353789"/>
            <a:chExt cx="1336964" cy="2275525"/>
          </a:xfrm>
          <a:solidFill>
            <a:schemeClr val="tx2">
              <a:lumMod val="75000"/>
            </a:schemeClr>
          </a:solidFill>
        </p:grpSpPr>
        <p:sp>
          <p:nvSpPr>
            <p:cNvPr id="17" name="Στεφάνη 16"/>
            <p:cNvSpPr/>
            <p:nvPr/>
          </p:nvSpPr>
          <p:spPr>
            <a:xfrm>
              <a:off x="4419601" y="4353789"/>
              <a:ext cx="1336964" cy="143736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8" name="Στρογγυλεμένο ορθογώνιο 17"/>
            <p:cNvSpPr/>
            <p:nvPr/>
          </p:nvSpPr>
          <p:spPr>
            <a:xfrm>
              <a:off x="5410200" y="4953000"/>
              <a:ext cx="346364" cy="1676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750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03" y="2306795"/>
            <a:ext cx="3810000" cy="1143000"/>
          </a:xfrm>
        </p:spPr>
        <p:txBody>
          <a:bodyPr>
            <a:noAutofit/>
          </a:bodyPr>
          <a:lstStyle/>
          <a:p>
            <a:r>
              <a:rPr lang="el-GR" sz="19900" b="1" dirty="0" smtClean="0">
                <a:solidFill>
                  <a:srgbClr val="FF0000"/>
                </a:solidFill>
                <a:latin typeface="Aka-AcidGR-TotallyPlain" pitchFamily="2" charset="0"/>
                <a:ea typeface="Aka-AcidGR-TotallyPlain" pitchFamily="2" charset="0"/>
              </a:rPr>
              <a:t>η</a:t>
            </a:r>
            <a:endParaRPr lang="en-US" sz="19900" b="1" dirty="0">
              <a:solidFill>
                <a:srgbClr val="FF0000"/>
              </a:solidFill>
              <a:latin typeface="Aka-AcidGR-TotallyPlain" pitchFamily="2" charset="0"/>
              <a:ea typeface="Aka-AcidGR-TotallyPlai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378349"/>
              </p:ext>
            </p:extLst>
          </p:nvPr>
        </p:nvGraphicFramePr>
        <p:xfrm>
          <a:off x="1295400" y="304800"/>
          <a:ext cx="1066800" cy="6400800"/>
        </p:xfrm>
        <a:graphic>
          <a:graphicData uri="http://schemas.openxmlformats.org/drawingml/2006/table">
            <a:tbl>
              <a:tblPr firstRow="1" bandRow="1"/>
              <a:tblGrid>
                <a:gridCol w="1066800"/>
              </a:tblGrid>
              <a:tr h="718457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τ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π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σ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κ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ν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μ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52521">
                <a:tc>
                  <a:txBody>
                    <a:bodyPr/>
                    <a:lstStyle/>
                    <a:p>
                      <a:r>
                        <a:rPr lang="el-GR" sz="5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Aka-AcidGR-DiaryGirl" pitchFamily="2" charset="-95"/>
                          <a:cs typeface="Calibri" panose="020F0502020204030204" pitchFamily="34" charset="0"/>
                        </a:rPr>
                        <a:t>ρ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Aka-AcidGR-DiaryGirl" pitchFamily="2" charset="-95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23281" y="2057400"/>
            <a:ext cx="11897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8814" y="1143000"/>
            <a:ext cx="1258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0495" y="5715000"/>
            <a:ext cx="11753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ρ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1451" y="4800600"/>
            <a:ext cx="1207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8990" y="388620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ν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3830" y="152400"/>
            <a:ext cx="1048684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2811" y="2971800"/>
            <a:ext cx="1128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11" grpId="0"/>
      <p:bldP spid="10" grpId="0"/>
      <p:bldP spid="9" grpId="0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"/>
            <a:ext cx="3470564" cy="25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827"/>
            <a:ext cx="7613073" cy="43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8" y="391888"/>
            <a:ext cx="1665792" cy="1645098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406097" y="34636"/>
            <a:ext cx="3503901" cy="1981200"/>
          </a:xfrm>
          <a:prstGeom prst="wedgeRoundRectCallout">
            <a:avLst>
              <a:gd name="adj1" fmla="val 63323"/>
              <a:gd name="adj2" fmla="val -109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Βρίσκουμε όλα τα 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Η, η και τα κιτρινίζουμε.</a:t>
            </a:r>
            <a:endParaRPr lang="el-GR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1676400" y="30480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819400" y="30480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6705600" y="30480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1960418" y="36576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5043747" y="4475313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5272347" y="4932513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4898967" y="61722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5553594" y="61722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6019800" y="6172200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114800" y="5084913"/>
            <a:ext cx="228600" cy="457200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1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176</Words>
  <Application>Microsoft Office PowerPoint</Application>
  <PresentationFormat>Προβολή στην οθόνη (4:3)</PresentationFormat>
  <Paragraphs>62</Paragraphs>
  <Slides>20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Μήλα και καμήλα  H, η</vt:lpstr>
      <vt:lpstr>Παρουσίαση του PowerPoint</vt:lpstr>
      <vt:lpstr>Παρουσίαση του PowerPoint</vt:lpstr>
      <vt:lpstr>Η παράσταση όμως διακόπηκε... Γιατί;</vt:lpstr>
      <vt:lpstr>Παρουσίαση του PowerPoint</vt:lpstr>
      <vt:lpstr>Παρουσίαση του PowerPoint</vt:lpstr>
      <vt:lpstr>Παρουσίαση του PowerPoint</vt:lpstr>
      <vt:lpstr>η</vt:lpstr>
      <vt:lpstr>Παρουσίαση του PowerPoint</vt:lpstr>
      <vt:lpstr>Παρουσίαση του PowerPoint</vt:lpstr>
      <vt:lpstr>Παρουσίαση του PowerPoint</vt:lpstr>
      <vt:lpstr>Μήλα και καμήλα  H, 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Μύτη σαν σαλάμι</dc:title>
  <dc:creator>chatsikou</dc:creator>
  <cp:lastModifiedBy>Eleftheria Papadimitriou</cp:lastModifiedBy>
  <cp:revision>46</cp:revision>
  <dcterms:created xsi:type="dcterms:W3CDTF">2012-11-27T15:09:13Z</dcterms:created>
  <dcterms:modified xsi:type="dcterms:W3CDTF">2020-11-01T13:41:43Z</dcterms:modified>
</cp:coreProperties>
</file>