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70" r:id="rId3"/>
    <p:sldId id="271" r:id="rId4"/>
    <p:sldId id="273" r:id="rId5"/>
    <p:sldId id="274" r:id="rId6"/>
    <p:sldId id="276" r:id="rId7"/>
    <p:sldId id="286" r:id="rId8"/>
    <p:sldId id="295" r:id="rId9"/>
    <p:sldId id="299" r:id="rId10"/>
    <p:sldId id="289" r:id="rId11"/>
    <p:sldId id="291" r:id="rId12"/>
    <p:sldId id="293" r:id="rId13"/>
    <p:sldId id="301" r:id="rId14"/>
    <p:sldId id="300" r:id="rId15"/>
    <p:sldId id="257" r:id="rId16"/>
    <p:sldId id="258" r:id="rId17"/>
    <p:sldId id="259" r:id="rId18"/>
    <p:sldId id="260" r:id="rId19"/>
    <p:sldId id="261" r:id="rId20"/>
    <p:sldId id="262" r:id="rId2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66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05" autoAdjust="0"/>
    <p:restoredTop sz="94660"/>
  </p:normalViewPr>
  <p:slideViewPr>
    <p:cSldViewPr>
      <p:cViewPr>
        <p:scale>
          <a:sx n="76" d="100"/>
          <a:sy n="76" d="100"/>
        </p:scale>
        <p:origin x="-1206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7F34F-9E55-4C8C-B8D3-1244058B3275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DE507-642E-4EED-B0B3-E4D71310C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7983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2BBB33-3C31-4D29-8CA1-DAF41A3D23A1}" type="datetimeFigureOut">
              <a:rPr lang="en-US" smtClean="0"/>
              <a:pPr/>
              <a:t>11/1/2020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29EB46-8F63-4996-8880-EED24F6822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69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 smtClean="0"/>
              <a:t>Δ</a:t>
            </a:r>
            <a:r>
              <a:rPr lang="en-US" sz="1200" dirty="0" smtClean="0"/>
              <a:t>ιαβ</a:t>
            </a:r>
            <a:r>
              <a:rPr lang="en-US" sz="1200" dirty="0" err="1" smtClean="0"/>
              <a:t>άζω</a:t>
            </a:r>
            <a:r>
              <a:rPr lang="en-US" sz="1200" dirty="0" smtClean="0"/>
              <a:t> 1η </a:t>
            </a:r>
            <a:r>
              <a:rPr lang="en-US" sz="1200" dirty="0" err="1" smtClean="0"/>
              <a:t>φορά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9EB46-8F63-4996-8880-EED24F68226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61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 smtClean="0"/>
              <a:t>Δ</a:t>
            </a:r>
            <a:r>
              <a:rPr lang="en-US" sz="1200" dirty="0" smtClean="0"/>
              <a:t>ιαβ</a:t>
            </a:r>
            <a:r>
              <a:rPr lang="en-US" sz="1200" dirty="0" err="1" smtClean="0"/>
              <a:t>άζω</a:t>
            </a:r>
            <a:r>
              <a:rPr lang="en-US" sz="1200" dirty="0" smtClean="0"/>
              <a:t> 2η </a:t>
            </a:r>
            <a:r>
              <a:rPr lang="en-US" sz="1200" dirty="0" err="1" smtClean="0"/>
              <a:t>φορά</a:t>
            </a:r>
            <a:r>
              <a:rPr lang="en-US" sz="1200" dirty="0" smtClean="0"/>
              <a:t>. </a:t>
            </a:r>
            <a:r>
              <a:rPr lang="el-GR" sz="1200" dirty="0" smtClean="0"/>
              <a:t>Ε</a:t>
            </a:r>
            <a:r>
              <a:rPr lang="en-US" sz="1200" dirty="0" err="1" smtClean="0"/>
              <a:t>ντο</a:t>
            </a:r>
            <a:r>
              <a:rPr lang="en-US" sz="1200" dirty="0" smtClean="0"/>
              <a:t>πίζουμε τα σημεία στίξης.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9EB46-8F63-4996-8880-EED24F68226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610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A08E2-247E-4677-A4F8-1C6B5A94D539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7128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 smtClean="0"/>
              <a:t>Δ</a:t>
            </a:r>
            <a:r>
              <a:rPr lang="en-US" sz="1200" dirty="0" smtClean="0"/>
              <a:t>ιαβ</a:t>
            </a:r>
            <a:r>
              <a:rPr lang="en-US" sz="1200" dirty="0" err="1" smtClean="0"/>
              <a:t>άζω</a:t>
            </a:r>
            <a:r>
              <a:rPr lang="en-US" sz="1200" dirty="0" smtClean="0"/>
              <a:t> 1η </a:t>
            </a:r>
            <a:r>
              <a:rPr lang="en-US" sz="1200" dirty="0" err="1" smtClean="0"/>
              <a:t>φορά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9EB46-8F63-4996-8880-EED24F68226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61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46497-FE96-427C-A956-613EB57347D7}" type="datetimeFigureOut">
              <a:rPr lang="en-US" smtClean="0"/>
              <a:pPr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29DA7-0E12-4A84-8150-D3A7BD2DD7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46497-FE96-427C-A956-613EB57347D7}" type="datetimeFigureOut">
              <a:rPr lang="en-US" smtClean="0"/>
              <a:pPr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29DA7-0E12-4A84-8150-D3A7BD2DD7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46497-FE96-427C-A956-613EB57347D7}" type="datetimeFigureOut">
              <a:rPr lang="en-US" smtClean="0"/>
              <a:pPr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29DA7-0E12-4A84-8150-D3A7BD2DD7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46497-FE96-427C-A956-613EB57347D7}" type="datetimeFigureOut">
              <a:rPr lang="en-US" smtClean="0"/>
              <a:pPr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29DA7-0E12-4A84-8150-D3A7BD2DD7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46497-FE96-427C-A956-613EB57347D7}" type="datetimeFigureOut">
              <a:rPr lang="en-US" smtClean="0"/>
              <a:pPr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29DA7-0E12-4A84-8150-D3A7BD2DD7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46497-FE96-427C-A956-613EB57347D7}" type="datetimeFigureOut">
              <a:rPr lang="en-US" smtClean="0"/>
              <a:pPr/>
              <a:t>11/1/2020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29DA7-0E12-4A84-8150-D3A7BD2DD7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46497-FE96-427C-A956-613EB57347D7}" type="datetimeFigureOut">
              <a:rPr lang="en-US" smtClean="0"/>
              <a:pPr/>
              <a:t>11/1/2020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29DA7-0E12-4A84-8150-D3A7BD2DD7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46497-FE96-427C-A956-613EB57347D7}" type="datetimeFigureOut">
              <a:rPr lang="en-US" smtClean="0"/>
              <a:pPr/>
              <a:t>11/1/2020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29DA7-0E12-4A84-8150-D3A7BD2DD7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46497-FE96-427C-A956-613EB57347D7}" type="datetimeFigureOut">
              <a:rPr lang="en-US" smtClean="0"/>
              <a:pPr/>
              <a:t>11/1/2020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29DA7-0E12-4A84-8150-D3A7BD2DD7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46497-FE96-427C-A956-613EB57347D7}" type="datetimeFigureOut">
              <a:rPr lang="en-US" smtClean="0"/>
              <a:pPr/>
              <a:t>11/1/2020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29DA7-0E12-4A84-8150-D3A7BD2DD7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46497-FE96-427C-A956-613EB57347D7}" type="datetimeFigureOut">
              <a:rPr lang="en-US" smtClean="0"/>
              <a:pPr/>
              <a:t>11/1/2020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29DA7-0E12-4A84-8150-D3A7BD2DD7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46497-FE96-427C-A956-613EB57347D7}" type="datetimeFigureOut">
              <a:rPr lang="en-US" smtClean="0"/>
              <a:pPr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29DA7-0E12-4A84-8150-D3A7BD2DD7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file:///C:\Users\&#921;&#969;&#940;&#957;&#957;&#945;\Music\Free%20YouTube%20Downloader\&#904;&#957;&#945;%20&#955;&#949;&#956;&#972;&#957;&#953;%20&#956;&#949;%20&#966;&#964;&#949;&#961;&#940;-%20&#923;&#955;-%20&#915;&#955;&#974;&#963;&#963;&#945;%20&#913;&#900;%20&#916;&#951;&#956;&#959;&#964;&#953;&#954;&#959;&#973;.mp3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130425"/>
            <a:ext cx="6934200" cy="1470025"/>
          </a:xfrm>
        </p:spPr>
        <p:txBody>
          <a:bodyPr>
            <a:normAutofit/>
          </a:bodyPr>
          <a:lstStyle/>
          <a:p>
            <a:r>
              <a:rPr lang="el-GR" sz="66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Λ</a:t>
            </a:r>
            <a:r>
              <a:rPr lang="en-US" sz="66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εμόνι</a:t>
            </a:r>
            <a:r>
              <a:rPr lang="en-US" sz="66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en-US" sz="66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με</a:t>
            </a:r>
            <a:r>
              <a:rPr lang="en-US" sz="66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en-US" sz="66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φτερά</a:t>
            </a:r>
            <a:endParaRPr lang="en-US" sz="66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sz="4800" b="1" dirty="0" err="1" smtClean="0">
                <a:solidFill>
                  <a:srgbClr val="FF0000"/>
                </a:solidFill>
              </a:rPr>
              <a:t>Λλ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5835134"/>
            <a:ext cx="67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</a:rPr>
              <a:t>Δασκάλα : Ελευθερία Παπαδημητρίου</a:t>
            </a:r>
            <a:endParaRPr lang="el-GR" sz="2000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00" y="3429000"/>
            <a:ext cx="867648" cy="204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l-GR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TotallyPlain" pitchFamily="2" charset="0"/>
                <a:ea typeface="Aka-AcidGR-TotallyPlain" pitchFamily="2" charset="0"/>
              </a:rPr>
              <a:t>Κ</a:t>
            </a:r>
            <a:r>
              <a:rPr lang="en-US" sz="48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TotallyPlain" pitchFamily="2" charset="0"/>
                <a:ea typeface="Aka-AcidGR-TotallyPlain" pitchFamily="2" charset="0"/>
              </a:rPr>
              <a:t>υκλώνουμε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TotallyPlain" pitchFamily="2" charset="0"/>
                <a:ea typeface="Aka-AcidGR-TotallyPlain" pitchFamily="2" charset="0"/>
              </a:rPr>
              <a:t> τα Λ </a:t>
            </a:r>
            <a:r>
              <a:rPr lang="en-US" sz="48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TotallyPlain" pitchFamily="2" charset="0"/>
                <a:ea typeface="Aka-AcidGR-TotallyPlain" pitchFamily="2" charset="0"/>
              </a:rPr>
              <a:t>λ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TotallyPlain" pitchFamily="2" charset="0"/>
                <a:ea typeface="Aka-AcidGR-TotallyPlain" pitchFamily="2" charset="0"/>
              </a:rPr>
              <a:t/>
            </a:r>
            <a:br>
              <a:rPr lang="en-US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TotallyPlain" pitchFamily="2" charset="0"/>
                <a:ea typeface="Aka-AcidGR-TotallyPlain" pitchFamily="2" charset="0"/>
              </a:rPr>
            </a:br>
            <a:endParaRPr lang="en-US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TotallyPlain" pitchFamily="2" charset="0"/>
              <a:ea typeface="Aka-AcidGR-TotallyPlain" pitchFamily="2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329559"/>
            <a:ext cx="7620000" cy="5528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val 14"/>
          <p:cNvSpPr/>
          <p:nvPr/>
        </p:nvSpPr>
        <p:spPr>
          <a:xfrm>
            <a:off x="6400800" y="1752600"/>
            <a:ext cx="304800" cy="533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590800" y="2590800"/>
            <a:ext cx="304800" cy="533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086600" y="2590800"/>
            <a:ext cx="304800" cy="533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400800" y="3429000"/>
            <a:ext cx="304800" cy="533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590800" y="4267200"/>
            <a:ext cx="304800" cy="533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590800" y="3429000"/>
            <a:ext cx="304800" cy="533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096000" y="5105400"/>
            <a:ext cx="304800" cy="533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429000" y="5943600"/>
            <a:ext cx="304800" cy="533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5905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600200"/>
            <a:ext cx="9158437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7"/>
          <p:cNvSpPr/>
          <p:nvPr/>
        </p:nvSpPr>
        <p:spPr>
          <a:xfrm>
            <a:off x="4800600" y="3657599"/>
            <a:ext cx="120090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l-GR" sz="3200" b="1" dirty="0" smtClean="0">
                <a:ln w="11430">
                  <a:solidFill>
                    <a:schemeClr val="tx1"/>
                  </a:solidFill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λαγός</a:t>
            </a:r>
            <a:endParaRPr lang="en-US" sz="3200" b="1" cap="none" spc="0" dirty="0">
              <a:ln w="11430">
                <a:solidFill>
                  <a:schemeClr val="tx1"/>
                </a:solidFill>
              </a:ln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2782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0" name="Picture 2">
            <a:hlinkClick r:id="rId2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1377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489107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130425"/>
            <a:ext cx="6934200" cy="1470025"/>
          </a:xfrm>
        </p:spPr>
        <p:txBody>
          <a:bodyPr>
            <a:normAutofit/>
          </a:bodyPr>
          <a:lstStyle/>
          <a:p>
            <a:r>
              <a:rPr lang="el-GR" sz="66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Λ</a:t>
            </a:r>
            <a:r>
              <a:rPr lang="en-US" sz="66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εμόνι</a:t>
            </a:r>
            <a:r>
              <a:rPr lang="en-US" sz="66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en-US" sz="66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με</a:t>
            </a:r>
            <a:r>
              <a:rPr lang="en-US" sz="66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en-US" sz="66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φτερά</a:t>
            </a:r>
            <a:endParaRPr lang="en-US" sz="66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sz="4800" b="1" dirty="0" err="1" smtClean="0">
                <a:solidFill>
                  <a:srgbClr val="FF0000"/>
                </a:solidFill>
              </a:rPr>
              <a:t>Λλ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5835134"/>
            <a:ext cx="67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</a:rPr>
              <a:t>Δασκάλα : Ελευθερία Παπαδημητρίου</a:t>
            </a:r>
            <a:endParaRPr lang="el-GR" sz="2000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00" y="3429000"/>
            <a:ext cx="867648" cy="204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19600" y="137160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rgbClr val="FFC000"/>
                </a:solidFill>
              </a:rPr>
              <a:t>Τετράδιο Εργασιών</a:t>
            </a:r>
            <a:endParaRPr lang="el-GR" sz="2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2208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7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228600" y="90814"/>
            <a:ext cx="3962400" cy="1447800"/>
          </a:xfrm>
          <a:prstGeom prst="wedgeRoundRectCallout">
            <a:avLst>
              <a:gd name="adj1" fmla="val 67997"/>
              <a:gd name="adj2" fmla="val 5398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b="1" dirty="0" smtClean="0">
                <a:ea typeface="Aka-AcidGR-TotallyPlain" pitchFamily="2" charset="0"/>
              </a:rPr>
              <a:t>Διαβάζουμε</a:t>
            </a:r>
            <a:r>
              <a:rPr lang="el-GR" sz="4000" b="1" dirty="0" smtClean="0">
                <a:ea typeface="Aka-AcidGR-TotallyPlain" pitchFamily="2" charset="0"/>
              </a:rPr>
              <a:t>!</a:t>
            </a:r>
            <a:endParaRPr lang="en-US" sz="4000" b="1" dirty="0">
              <a:ea typeface="Aka-AcidGR-TotallyPlain" pitchFamily="2" charset="0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562" y="381000"/>
            <a:ext cx="2051538" cy="1600200"/>
          </a:xfrm>
          <a:prstGeom prst="rect">
            <a:avLst/>
          </a:prstGeom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1771834"/>
            <a:ext cx="7010400" cy="5086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72341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ka-AcidGR5yearsold" pitchFamily="2" charset="-95"/>
              </a:rPr>
              <a:t>Τ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ka-AcidGR5yearsold" pitchFamily="2" charset="-95"/>
              </a:rPr>
              <a:t>ι </a:t>
            </a:r>
            <a:r>
              <a:rPr lang="en-US" sz="48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ka-AcidGR5yearsold" pitchFamily="2" charset="-95"/>
              </a:rPr>
              <a:t>βλέπουμε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ka-AcidGR5yearsold" pitchFamily="2" charset="-95"/>
              </a:rPr>
              <a:t>; </a:t>
            </a:r>
            <a:br>
              <a:rPr lang="en-US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ka-AcidGR5yearsold" pitchFamily="2" charset="-95"/>
              </a:rPr>
            </a:br>
            <a:r>
              <a:rPr lang="en-US" sz="48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ka-AcidGR5yearsold" pitchFamily="2" charset="-95"/>
              </a:rPr>
              <a:t>Κυκλώστε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ka-AcidGR5yearsold" pitchFamily="2" charset="-95"/>
              </a:rPr>
              <a:t> </a:t>
            </a:r>
            <a:r>
              <a:rPr lang="en-US" sz="48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ka-AcidGR5yearsold" pitchFamily="2" charset="-95"/>
              </a:rPr>
              <a:t>τα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ka-AcidGR5yearsold" pitchFamily="2" charset="-95"/>
              </a:rPr>
              <a:t> Λ </a:t>
            </a:r>
            <a:r>
              <a:rPr lang="en-US" sz="48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ka-AcidGR5yearsold" pitchFamily="2" charset="-95"/>
              </a:rPr>
              <a:t>λ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ka-AcidGR5yearsold" pitchFamily="2" charset="-95"/>
              </a:rPr>
              <a:t>.</a:t>
            </a:r>
            <a:endParaRPr lang="en-US" sz="48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ka-AcidGR5yearsold" pitchFamily="2" charset="-95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11" y="1770725"/>
            <a:ext cx="9084601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Ελλειψοειδής επεξήγηση 2"/>
          <p:cNvSpPr/>
          <p:nvPr/>
        </p:nvSpPr>
        <p:spPr>
          <a:xfrm>
            <a:off x="1828800" y="76200"/>
            <a:ext cx="5562600" cy="1752600"/>
          </a:xfrm>
          <a:prstGeom prst="wedgeEllipseCallout">
            <a:avLst>
              <a:gd name="adj1" fmla="val -62942"/>
              <a:gd name="adj2" fmla="val 818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1295400" cy="3048000"/>
          </a:xfrm>
          <a:prstGeom prst="rect">
            <a:avLst/>
          </a:prstGeom>
        </p:spPr>
      </p:pic>
      <p:sp>
        <p:nvSpPr>
          <p:cNvPr id="6" name="Έλλειψη 5"/>
          <p:cNvSpPr/>
          <p:nvPr/>
        </p:nvSpPr>
        <p:spPr>
          <a:xfrm>
            <a:off x="1006779" y="2286000"/>
            <a:ext cx="228600" cy="4572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Έλλειψη 6"/>
          <p:cNvSpPr/>
          <p:nvPr/>
        </p:nvSpPr>
        <p:spPr>
          <a:xfrm>
            <a:off x="1458191" y="2747755"/>
            <a:ext cx="228600" cy="4572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Έλλειψη 7"/>
          <p:cNvSpPr/>
          <p:nvPr/>
        </p:nvSpPr>
        <p:spPr>
          <a:xfrm>
            <a:off x="2971800" y="2499986"/>
            <a:ext cx="457200" cy="62421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Έλλειψη 8"/>
          <p:cNvSpPr/>
          <p:nvPr/>
        </p:nvSpPr>
        <p:spPr>
          <a:xfrm>
            <a:off x="3218145" y="3276600"/>
            <a:ext cx="228600" cy="4572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Έλλειψη 9"/>
          <p:cNvSpPr/>
          <p:nvPr/>
        </p:nvSpPr>
        <p:spPr>
          <a:xfrm>
            <a:off x="3446745" y="3276600"/>
            <a:ext cx="228600" cy="4572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Έλλειψη 10"/>
          <p:cNvSpPr/>
          <p:nvPr/>
        </p:nvSpPr>
        <p:spPr>
          <a:xfrm>
            <a:off x="3691003" y="3657600"/>
            <a:ext cx="228600" cy="4572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Έλλειψη 11"/>
          <p:cNvSpPr/>
          <p:nvPr/>
        </p:nvSpPr>
        <p:spPr>
          <a:xfrm>
            <a:off x="5867400" y="3124200"/>
            <a:ext cx="228600" cy="4572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66800"/>
            <a:ext cx="8973183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>
          <a:xfrm>
            <a:off x="2482930" y="2462"/>
            <a:ext cx="513313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 smtClean="0">
                <a:ln w="7620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ea typeface="Aka-AcidGR5yearsold" pitchFamily="2" charset="-95"/>
              </a:rPr>
              <a:t>λεμόνι</a:t>
            </a:r>
            <a:endParaRPr lang="el-GR" sz="13800" b="1" spc="0" dirty="0">
              <a:ln w="76200" cmpd="sng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  <a:ea typeface="Aka-AcidGR5yearsold" pitchFamily="2" charset="-95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243845" y="2218453"/>
            <a:ext cx="185499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spc="0" dirty="0" smtClean="0">
                <a:ln w="7620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ea typeface="Aka-AcidGR5yearsold" pitchFamily="2" charset="-95"/>
              </a:rPr>
              <a:t>λε</a:t>
            </a:r>
            <a:endParaRPr lang="el-GR" sz="13800" b="1" spc="0" dirty="0">
              <a:ln w="76200" cmpd="sng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  <a:ea typeface="Aka-AcidGR5yearsold" pitchFamily="2" charset="-95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3642774" y="2362200"/>
            <a:ext cx="212269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spc="0" dirty="0" err="1" smtClean="0">
                <a:ln w="7620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ea typeface="Aka-AcidGR5yearsold" pitchFamily="2" charset="-95"/>
              </a:rPr>
              <a:t>μό</a:t>
            </a:r>
            <a:endParaRPr lang="el-GR" sz="13800" b="1" spc="0" dirty="0">
              <a:ln w="76200" cmpd="sng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  <a:ea typeface="Aka-AcidGR5yearsold" pitchFamily="2" charset="-95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206536" y="4817171"/>
            <a:ext cx="1045478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 smtClean="0">
                <a:ln w="7620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ea typeface="Aka-AcidGR5yearsold" pitchFamily="2" charset="-95"/>
              </a:rPr>
              <a:t>λ</a:t>
            </a:r>
            <a:endParaRPr lang="el-GR" sz="13800" b="1" spc="0" dirty="0">
              <a:ln w="76200" cmpd="sng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  <a:ea typeface="Aka-AcidGR5yearsold" pitchFamily="2" charset="-95"/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1906650" y="4780582"/>
            <a:ext cx="994182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 smtClean="0">
                <a:ln w="7620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ea typeface="Aka-AcidGR5yearsold" pitchFamily="2" charset="-95"/>
              </a:rPr>
              <a:t>ε</a:t>
            </a:r>
            <a:endParaRPr lang="el-GR" sz="13800" b="1" spc="0" dirty="0">
              <a:ln w="76200" cmpd="sng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  <a:ea typeface="Aka-AcidGR5yearsold" pitchFamily="2" charset="-95"/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3416590" y="4773325"/>
            <a:ext cx="118173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 smtClean="0">
                <a:ln w="7620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ea typeface="Aka-AcidGR5yearsold" pitchFamily="2" charset="-95"/>
              </a:rPr>
              <a:t>μ</a:t>
            </a:r>
            <a:endParaRPr lang="el-GR" sz="13800" b="1" spc="0" dirty="0">
              <a:ln w="76200" cmpd="sng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  <a:ea typeface="Aka-AcidGR5yearsold" pitchFamily="2" charset="-95"/>
            </a:endParaRPr>
          </a:p>
        </p:txBody>
      </p:sp>
      <p:sp>
        <p:nvSpPr>
          <p:cNvPr id="13" name="Ορθογώνιο 12"/>
          <p:cNvSpPr/>
          <p:nvPr/>
        </p:nvSpPr>
        <p:spPr>
          <a:xfrm>
            <a:off x="5132051" y="4780584"/>
            <a:ext cx="113685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spc="0" dirty="0" smtClean="0">
                <a:ln w="7620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ea typeface="Aka-AcidGR5yearsold" pitchFamily="2" charset="-95"/>
              </a:rPr>
              <a:t>ό</a:t>
            </a:r>
            <a:endParaRPr lang="el-GR" sz="13800" b="1" spc="0" dirty="0">
              <a:ln w="76200" cmpd="sng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  <a:ea typeface="Aka-AcidGR5yearsold" pitchFamily="2" charset="-95"/>
            </a:endParaRPr>
          </a:p>
        </p:txBody>
      </p:sp>
      <p:sp>
        <p:nvSpPr>
          <p:cNvPr id="14" name="Ορθογώνιο 13"/>
          <p:cNvSpPr/>
          <p:nvPr/>
        </p:nvSpPr>
        <p:spPr>
          <a:xfrm>
            <a:off x="7126300" y="2347686"/>
            <a:ext cx="152477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spc="0" dirty="0" smtClean="0">
                <a:ln w="7620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ea typeface="Aka-AcidGR5yearsold" pitchFamily="2" charset="-95"/>
              </a:rPr>
              <a:t>νι</a:t>
            </a:r>
            <a:endParaRPr lang="el-GR" sz="13800" b="1" spc="0" dirty="0">
              <a:ln w="76200" cmpd="sng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  <a:ea typeface="Aka-AcidGR5yearsold" pitchFamily="2" charset="-95"/>
            </a:endParaRPr>
          </a:p>
        </p:txBody>
      </p:sp>
      <p:sp>
        <p:nvSpPr>
          <p:cNvPr id="15" name="Ορθογώνιο 14"/>
          <p:cNvSpPr/>
          <p:nvPr/>
        </p:nvSpPr>
        <p:spPr>
          <a:xfrm>
            <a:off x="6794362" y="4800600"/>
            <a:ext cx="101822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spc="0" dirty="0" smtClean="0">
                <a:ln w="7620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ea typeface="Aka-AcidGR5yearsold" pitchFamily="2" charset="-95"/>
              </a:rPr>
              <a:t>ν</a:t>
            </a:r>
            <a:endParaRPr lang="el-GR" sz="13800" b="1" spc="0" dirty="0">
              <a:ln w="76200" cmpd="sng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  <a:ea typeface="Aka-AcidGR5yearsold" pitchFamily="2" charset="-95"/>
            </a:endParaRPr>
          </a:p>
        </p:txBody>
      </p:sp>
      <p:sp>
        <p:nvSpPr>
          <p:cNvPr id="16" name="Ορθογώνιο 15"/>
          <p:cNvSpPr/>
          <p:nvPr/>
        </p:nvSpPr>
        <p:spPr>
          <a:xfrm>
            <a:off x="8303754" y="4800600"/>
            <a:ext cx="69121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spc="0" dirty="0" smtClean="0">
                <a:ln w="7620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ea typeface="Aka-AcidGR5yearsold" pitchFamily="2" charset="-95"/>
              </a:rPr>
              <a:t>ι</a:t>
            </a:r>
            <a:endParaRPr lang="el-GR" sz="13800" b="1" spc="0" dirty="0">
              <a:ln w="76200" cmpd="sng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  <a:ea typeface="Aka-AcidGR5yearsold" pitchFamily="2" charset="-95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9200"/>
            <a:ext cx="9088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2"/>
          <p:cNvSpPr/>
          <p:nvPr/>
        </p:nvSpPr>
        <p:spPr>
          <a:xfrm>
            <a:off x="522981" y="2463225"/>
            <a:ext cx="428323" cy="58477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l-GR" sz="3200" b="1" dirty="0">
                <a:ln w="11430">
                  <a:solidFill>
                    <a:schemeClr val="tx1"/>
                  </a:solidFill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Λ</a:t>
            </a:r>
            <a:endParaRPr lang="en-US" sz="3200" b="1" cap="none" spc="0" dirty="0">
              <a:ln w="11430">
                <a:solidFill>
                  <a:schemeClr val="tx1"/>
                </a:solidFill>
              </a:ln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5" name="Rectangle 5"/>
          <p:cNvSpPr/>
          <p:nvPr/>
        </p:nvSpPr>
        <p:spPr>
          <a:xfrm>
            <a:off x="536606" y="3200400"/>
            <a:ext cx="38504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l-GR" sz="3200" b="1" dirty="0">
                <a:ln w="11430">
                  <a:solidFill>
                    <a:schemeClr val="tx1"/>
                  </a:solidFill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λ</a:t>
            </a:r>
            <a:endParaRPr lang="en-US" sz="3200" b="1" cap="none" spc="0" dirty="0">
              <a:ln w="11430">
                <a:solidFill>
                  <a:schemeClr val="tx1"/>
                </a:solidFill>
              </a:ln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6" name="Rectangle 6"/>
          <p:cNvSpPr/>
          <p:nvPr/>
        </p:nvSpPr>
        <p:spPr>
          <a:xfrm>
            <a:off x="773414" y="3987225"/>
            <a:ext cx="38504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l-GR" sz="3200" b="1" dirty="0">
                <a:ln w="11430">
                  <a:solidFill>
                    <a:schemeClr val="tx1"/>
                  </a:solidFill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λ</a:t>
            </a:r>
            <a:endParaRPr lang="en-US" sz="3200" b="1" cap="none" spc="0" dirty="0">
              <a:ln w="11430">
                <a:solidFill>
                  <a:schemeClr val="tx1"/>
                </a:solidFill>
              </a:ln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7" name="Rectangle 7"/>
          <p:cNvSpPr/>
          <p:nvPr/>
        </p:nvSpPr>
        <p:spPr>
          <a:xfrm>
            <a:off x="2560595" y="4724400"/>
            <a:ext cx="38504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l-GR" sz="3200" b="1" dirty="0">
                <a:ln w="11430">
                  <a:solidFill>
                    <a:schemeClr val="tx1"/>
                  </a:solidFill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λ</a:t>
            </a:r>
            <a:endParaRPr lang="en-US" sz="3200" b="1" cap="none" spc="0" dirty="0">
              <a:ln w="11430">
                <a:solidFill>
                  <a:schemeClr val="tx1"/>
                </a:solidFill>
              </a:ln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0"/>
            <a:ext cx="8688286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2"/>
          <p:cNvSpPr/>
          <p:nvPr/>
        </p:nvSpPr>
        <p:spPr>
          <a:xfrm>
            <a:off x="846174" y="1524000"/>
            <a:ext cx="381836" cy="58477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l-GR" sz="3200" b="1" dirty="0" smtClean="0">
                <a:ln w="11430">
                  <a:solidFill>
                    <a:schemeClr val="tx1"/>
                  </a:solidFill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κ</a:t>
            </a:r>
            <a:endParaRPr lang="en-US" sz="3200" b="1" cap="none" spc="0" dirty="0">
              <a:ln w="11430">
                <a:solidFill>
                  <a:schemeClr val="tx1"/>
                </a:solidFill>
              </a:ln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5" name="Rectangle 5"/>
          <p:cNvSpPr/>
          <p:nvPr/>
        </p:nvSpPr>
        <p:spPr>
          <a:xfrm>
            <a:off x="1143000" y="2234625"/>
            <a:ext cx="42672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l-GR" sz="3200" b="1" dirty="0">
                <a:ln w="11430">
                  <a:solidFill>
                    <a:schemeClr val="tx1"/>
                  </a:solidFill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α</a:t>
            </a:r>
            <a:endParaRPr lang="en-US" sz="3200" b="1" cap="none" spc="0" dirty="0">
              <a:ln w="11430">
                <a:solidFill>
                  <a:schemeClr val="tx1"/>
                </a:solidFill>
              </a:ln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27133" y="2908012"/>
            <a:ext cx="38504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l-GR" sz="3200" b="1" dirty="0">
                <a:ln w="11430">
                  <a:solidFill>
                    <a:schemeClr val="tx1"/>
                  </a:solidFill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λ</a:t>
            </a:r>
            <a:endParaRPr lang="en-US" sz="3200" b="1" cap="none" spc="0" dirty="0">
              <a:ln w="11430">
                <a:solidFill>
                  <a:schemeClr val="tx1"/>
                </a:solidFill>
              </a:ln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68167" y="3657600"/>
            <a:ext cx="42672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l-GR" sz="3200" b="1" dirty="0" smtClean="0">
                <a:ln w="11430">
                  <a:solidFill>
                    <a:schemeClr val="tx1"/>
                  </a:solidFill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α</a:t>
            </a:r>
            <a:endParaRPr lang="en-US" sz="3200" b="1" cap="none" spc="0" dirty="0">
              <a:ln w="11430">
                <a:solidFill>
                  <a:schemeClr val="tx1"/>
                </a:solidFill>
              </a:ln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8" name="Rectangle 6"/>
          <p:cNvSpPr/>
          <p:nvPr/>
        </p:nvSpPr>
        <p:spPr>
          <a:xfrm>
            <a:off x="1882864" y="4368225"/>
            <a:ext cx="40908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l-GR" sz="3200" b="1" dirty="0" smtClean="0">
                <a:ln w="11430">
                  <a:solidFill>
                    <a:schemeClr val="tx1"/>
                  </a:solidFill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θ</a:t>
            </a:r>
            <a:endParaRPr lang="en-US" sz="3200" b="1" cap="none" spc="0" dirty="0">
              <a:ln w="11430">
                <a:solidFill>
                  <a:schemeClr val="tx1"/>
                </a:solidFill>
              </a:ln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9" name="Rectangle 7"/>
          <p:cNvSpPr/>
          <p:nvPr/>
        </p:nvSpPr>
        <p:spPr>
          <a:xfrm>
            <a:off x="1948587" y="5054025"/>
            <a:ext cx="30168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l-GR" sz="3200" b="1" dirty="0" smtClean="0">
                <a:ln w="11430">
                  <a:solidFill>
                    <a:schemeClr val="tx1"/>
                  </a:solidFill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ι</a:t>
            </a:r>
            <a:endParaRPr lang="en-US" sz="3200" b="1" cap="none" spc="0" dirty="0">
              <a:ln w="11430">
                <a:solidFill>
                  <a:schemeClr val="tx1"/>
                </a:solidFill>
              </a:ln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  <p:sp>
        <p:nvSpPr>
          <p:cNvPr id="10" name="Rectangle 7"/>
          <p:cNvSpPr/>
          <p:nvPr/>
        </p:nvSpPr>
        <p:spPr>
          <a:xfrm>
            <a:off x="3352800" y="5892225"/>
            <a:ext cx="27432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l-GR" sz="3200" b="1" dirty="0" smtClean="0">
                <a:ln w="11430">
                  <a:solidFill>
                    <a:schemeClr val="tx1"/>
                  </a:solidFill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καλάθι</a:t>
            </a:r>
            <a:endParaRPr lang="en-US" sz="3200" b="1" cap="none" spc="0" dirty="0">
              <a:ln w="11430">
                <a:solidFill>
                  <a:schemeClr val="tx1"/>
                </a:solidFill>
              </a:ln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Εικόνα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629400"/>
          </a:xfrm>
          <a:prstGeom prst="rect">
            <a:avLst/>
          </a:prstGeom>
        </p:spPr>
      </p:pic>
      <p:sp>
        <p:nvSpPr>
          <p:cNvPr id="542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latin typeface="Aka-AcidGR-TotallyPlain" pitchFamily="2" charset="0"/>
              <a:ea typeface="Aka-AcidGR-TotallyPlain" pitchFamily="2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latin typeface="Aka-AcidGR-TotallyPlain" pitchFamily="2" charset="0"/>
              <a:ea typeface="Aka-AcidGR-TotallyPlain" pitchFamily="2" charset="0"/>
            </a:endParaRPr>
          </a:p>
        </p:txBody>
      </p:sp>
      <p:pic>
        <p:nvPicPr>
          <p:cNvPr id="8196" name="Picture 4" descr="papag withou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988" y="5734050"/>
            <a:ext cx="1152525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459878"/>
            <a:ext cx="1059851" cy="826683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3962400" y="228600"/>
            <a:ext cx="2895600" cy="2286000"/>
          </a:xfrm>
          <a:prstGeom prst="wedgeRoundRectCallout">
            <a:avLst>
              <a:gd name="adj1" fmla="val 64387"/>
              <a:gd name="adj2" fmla="val 16864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b="1" dirty="0">
                <a:ea typeface="Aka-AcidGR-TotallyPlain" pitchFamily="2" charset="0"/>
              </a:rPr>
              <a:t>Τ</a:t>
            </a:r>
            <a:r>
              <a:rPr lang="en-US" sz="4000" b="1" dirty="0">
                <a:ea typeface="Aka-AcidGR-TotallyPlain" pitchFamily="2" charset="0"/>
              </a:rPr>
              <a:t>ι </a:t>
            </a:r>
            <a:r>
              <a:rPr lang="en-US" sz="4000" b="1" dirty="0" err="1">
                <a:ea typeface="Aka-AcidGR-TotallyPlain" pitchFamily="2" charset="0"/>
              </a:rPr>
              <a:t>συμ</a:t>
            </a:r>
            <a:r>
              <a:rPr lang="en-US" sz="4000" b="1" dirty="0">
                <a:ea typeface="Aka-AcidGR-TotallyPlain" pitchFamily="2" charset="0"/>
              </a:rPr>
              <a:t>βαίνει στην εικόνα; </a:t>
            </a:r>
          </a:p>
        </p:txBody>
      </p:sp>
      <p:sp>
        <p:nvSpPr>
          <p:cNvPr id="13" name="Rounded Rectangular Callout 9"/>
          <p:cNvSpPr/>
          <p:nvPr/>
        </p:nvSpPr>
        <p:spPr>
          <a:xfrm>
            <a:off x="3962400" y="228600"/>
            <a:ext cx="2895600" cy="2286000"/>
          </a:xfrm>
          <a:prstGeom prst="wedgeRoundRectCallout">
            <a:avLst>
              <a:gd name="adj1" fmla="val 65269"/>
              <a:gd name="adj2" fmla="val 16983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b="1" dirty="0" smtClean="0">
                <a:ea typeface="Aka-AcidGR-TotallyPlain" pitchFamily="2" charset="0"/>
              </a:rPr>
              <a:t>Τ</a:t>
            </a:r>
            <a:r>
              <a:rPr lang="en-US" sz="4000" b="1" dirty="0" smtClean="0">
                <a:ea typeface="Aka-AcidGR-TotallyPlain" pitchFamily="2" charset="0"/>
              </a:rPr>
              <a:t>ι </a:t>
            </a:r>
            <a:r>
              <a:rPr lang="en-US" sz="4000" b="1" dirty="0" err="1" smtClean="0">
                <a:ea typeface="Aka-AcidGR-TotallyPlain" pitchFamily="2" charset="0"/>
              </a:rPr>
              <a:t>συζητούν</a:t>
            </a:r>
            <a:r>
              <a:rPr lang="el-GR" sz="4000" b="1" dirty="0" smtClean="0">
                <a:ea typeface="Aka-AcidGR-TotallyPlain" pitchFamily="2" charset="0"/>
              </a:rPr>
              <a:t> άραγε </a:t>
            </a:r>
            <a:r>
              <a:rPr lang="en-US" sz="4000" b="1" dirty="0" smtClean="0">
                <a:ea typeface="Aka-AcidGR-TotallyPlain" pitchFamily="2" charset="0"/>
              </a:rPr>
              <a:t>;</a:t>
            </a:r>
            <a:endParaRPr lang="en-US" sz="4000" b="1" dirty="0">
              <a:ea typeface="Aka-AcidGR-TotallyPlain" pitchFamily="2" charset="0"/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7162800" y="2209800"/>
            <a:ext cx="1059851" cy="76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846167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8" y="2286000"/>
            <a:ext cx="9144001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7"/>
          <p:cNvSpPr/>
          <p:nvPr/>
        </p:nvSpPr>
        <p:spPr>
          <a:xfrm>
            <a:off x="533400" y="3733800"/>
            <a:ext cx="58674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l-GR" sz="3200" b="1" dirty="0" smtClean="0">
                <a:ln w="11430">
                  <a:solidFill>
                    <a:schemeClr val="tx1"/>
                  </a:solidFill>
                </a:ln>
                <a:latin typeface="Calibri" panose="020F0502020204030204" pitchFamily="34" charset="0"/>
                <a:ea typeface="Aka-AcidGR-DiaryGirl" pitchFamily="2" charset="-95"/>
                <a:cs typeface="Calibri" panose="020F0502020204030204" pitchFamily="34" charset="0"/>
              </a:rPr>
              <a:t>   Μέσα         στο           καλάθι</a:t>
            </a:r>
            <a:endParaRPr lang="en-US" sz="3200" b="1" cap="none" spc="0" dirty="0">
              <a:ln w="11430">
                <a:solidFill>
                  <a:schemeClr val="tx1"/>
                </a:solidFill>
              </a:ln>
              <a:latin typeface="Calibri" panose="020F0502020204030204" pitchFamily="34" charset="0"/>
              <a:ea typeface="Aka-AcidGR-DiaryGirl" pitchFamily="2" charset="-95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9220" name="Picture 4" descr="papag withou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5734050"/>
            <a:ext cx="1152525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34067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7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37953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1771834"/>
            <a:ext cx="7010400" cy="5086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ular Callout 6"/>
          <p:cNvSpPr/>
          <p:nvPr/>
        </p:nvSpPr>
        <p:spPr>
          <a:xfrm>
            <a:off x="152400" y="2514600"/>
            <a:ext cx="2133600" cy="2209800"/>
          </a:xfrm>
          <a:prstGeom prst="wedgeRoundRectCallou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b="1" dirty="0" smtClean="0">
                <a:ea typeface="Aka-AcidGR-TotallyPlain" pitchFamily="2" charset="0"/>
              </a:rPr>
              <a:t>Ακούμε!</a:t>
            </a:r>
            <a:endParaRPr lang="en-US" sz="4000" b="1" dirty="0">
              <a:ea typeface="Aka-AcidGR-TotallyPlain" pitchFamily="2" charset="0"/>
            </a:endParaRPr>
          </a:p>
        </p:txBody>
      </p:sp>
      <p:sp>
        <p:nvSpPr>
          <p:cNvPr id="8" name="Rounded Rectangular Callout 6"/>
          <p:cNvSpPr/>
          <p:nvPr/>
        </p:nvSpPr>
        <p:spPr>
          <a:xfrm>
            <a:off x="176204" y="2514600"/>
            <a:ext cx="2140527" cy="2209800"/>
          </a:xfrm>
          <a:prstGeom prst="wedgeRoundRectCallou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b="1" dirty="0" smtClean="0">
                <a:ea typeface="Aka-AcidGR-TotallyPlain" pitchFamily="2" charset="0"/>
              </a:rPr>
              <a:t>Τ</a:t>
            </a:r>
            <a:r>
              <a:rPr lang="en-US" sz="4000" b="1" dirty="0" smtClean="0">
                <a:ea typeface="Aka-AcidGR-TotallyPlain" pitchFamily="2" charset="0"/>
              </a:rPr>
              <a:t>ι </a:t>
            </a:r>
            <a:r>
              <a:rPr lang="en-US" sz="4000" b="1" dirty="0" err="1" smtClean="0">
                <a:ea typeface="Aka-AcidGR-TotallyPlain" pitchFamily="2" charset="0"/>
              </a:rPr>
              <a:t>συνέβη</a:t>
            </a:r>
            <a:r>
              <a:rPr lang="en-US" sz="4000" b="1" dirty="0" smtClean="0">
                <a:ea typeface="Aka-AcidGR-TotallyPlain" pitchFamily="2" charset="0"/>
              </a:rPr>
              <a:t> </a:t>
            </a:r>
            <a:r>
              <a:rPr lang="en-US" sz="4000" b="1" dirty="0" err="1" smtClean="0">
                <a:ea typeface="Aka-AcidGR-TotallyPlain" pitchFamily="2" charset="0"/>
              </a:rPr>
              <a:t>τελικά</a:t>
            </a:r>
            <a:r>
              <a:rPr lang="en-US" sz="4000" b="1" dirty="0" smtClean="0">
                <a:ea typeface="Aka-AcidGR-TotallyPlain" pitchFamily="2" charset="0"/>
              </a:rPr>
              <a:t>;</a:t>
            </a:r>
            <a:endParaRPr lang="en-US" sz="4000" b="1" dirty="0">
              <a:ea typeface="Aka-AcidGR-TotallyPlain" pitchFamily="2" charset="0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64" y="5029200"/>
            <a:ext cx="1694022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0789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Εικόνα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37953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1737198"/>
            <a:ext cx="7010400" cy="5086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7086600" y="4495800"/>
            <a:ext cx="228600" cy="6096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153400" y="3733800"/>
            <a:ext cx="228600" cy="6096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001000" y="2209800"/>
            <a:ext cx="228600" cy="6096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458200" y="2971800"/>
            <a:ext cx="228600" cy="6096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543800" y="5943600"/>
            <a:ext cx="228600" cy="6096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458200" y="5257800"/>
            <a:ext cx="228600" cy="6096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105400" y="5181600"/>
            <a:ext cx="228600" cy="6096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9"/>
          <p:cNvSpPr/>
          <p:nvPr/>
        </p:nvSpPr>
        <p:spPr>
          <a:xfrm>
            <a:off x="3505200" y="2161309"/>
            <a:ext cx="228600" cy="6096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9"/>
          <p:cNvSpPr/>
          <p:nvPr/>
        </p:nvSpPr>
        <p:spPr>
          <a:xfrm>
            <a:off x="3505200" y="2826327"/>
            <a:ext cx="228600" cy="6096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9"/>
          <p:cNvSpPr/>
          <p:nvPr/>
        </p:nvSpPr>
        <p:spPr>
          <a:xfrm>
            <a:off x="3505200" y="3581400"/>
            <a:ext cx="228600" cy="6096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9"/>
          <p:cNvSpPr/>
          <p:nvPr/>
        </p:nvSpPr>
        <p:spPr>
          <a:xfrm>
            <a:off x="3519055" y="4343400"/>
            <a:ext cx="228600" cy="6096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9"/>
          <p:cNvSpPr/>
          <p:nvPr/>
        </p:nvSpPr>
        <p:spPr>
          <a:xfrm>
            <a:off x="3505200" y="5167745"/>
            <a:ext cx="228600" cy="6096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9"/>
          <p:cNvSpPr/>
          <p:nvPr/>
        </p:nvSpPr>
        <p:spPr>
          <a:xfrm>
            <a:off x="3519055" y="5867400"/>
            <a:ext cx="228600" cy="6096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Εικόνα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225441"/>
            <a:ext cx="1600200" cy="1600200"/>
          </a:xfrm>
          <a:prstGeom prst="rect">
            <a:avLst/>
          </a:prstGeom>
        </p:spPr>
      </p:pic>
      <p:sp>
        <p:nvSpPr>
          <p:cNvPr id="23" name="Rounded Rectangular Callout 6"/>
          <p:cNvSpPr/>
          <p:nvPr/>
        </p:nvSpPr>
        <p:spPr>
          <a:xfrm>
            <a:off x="0" y="2542309"/>
            <a:ext cx="2895599" cy="2410691"/>
          </a:xfrm>
          <a:prstGeom prst="wedgeRoundRectCallou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b="1" dirty="0" smtClean="0">
                <a:ea typeface="Aka-AcidGR-TotallyPlain" pitchFamily="2" charset="0"/>
              </a:rPr>
              <a:t>Ας βρούμε όλα τα </a:t>
            </a:r>
            <a:r>
              <a:rPr lang="el-GR" sz="4000" b="1" dirty="0" smtClean="0">
                <a:ea typeface="Aka-AcidGR-TotallyPlain" pitchFamily="2" charset="0"/>
              </a:rPr>
              <a:t>σημαδάκια</a:t>
            </a:r>
            <a:endParaRPr lang="en-US" sz="4000" b="1" dirty="0">
              <a:ea typeface="Aka-AcidGR-TotallyPla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2604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55341" y="228600"/>
            <a:ext cx="8688659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</a:blip>
          <a:srcRect/>
          <a:stretch>
            <a:fillRect/>
          </a:stretch>
        </p:blipFill>
        <p:spPr bwMode="auto">
          <a:xfrm rot="767947">
            <a:off x="3962400" y="2107456"/>
            <a:ext cx="2628900" cy="1917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</a:blip>
          <a:srcRect/>
          <a:stretch>
            <a:fillRect/>
          </a:stretch>
        </p:blipFill>
        <p:spPr bwMode="auto">
          <a:xfrm rot="851163">
            <a:off x="614896" y="4075452"/>
            <a:ext cx="2530838" cy="2929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9684">
            <a:off x="1450537" y="2833109"/>
            <a:ext cx="4044965" cy="304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3751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37953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0" y="274638"/>
            <a:ext cx="3124200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l-GR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+mn-lt"/>
                <a:ea typeface="Aka-AcidGR-TotallyPlain" pitchFamily="2" charset="0"/>
              </a:rPr>
              <a:t>Π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+mn-lt"/>
                <a:ea typeface="Aka-AcidGR-TotallyPlain" pitchFamily="2" charset="0"/>
              </a:rPr>
              <a:t>οιο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+mn-lt"/>
                <a:ea typeface="Aka-AcidGR-TotallyPlain" pitchFamily="2" charset="0"/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+mn-lt"/>
                <a:ea typeface="Aka-AcidGR-TotallyPlain" pitchFamily="2" charset="0"/>
              </a:rPr>
              <a:t>γράμμ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+mn-lt"/>
                <a:ea typeface="Aka-AcidGR-TotallyPlain" pitchFamily="2" charset="0"/>
              </a:rPr>
              <a:t>α έχουν όλες οι λέξεις 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+mn-lt"/>
                <a:ea typeface="Aka-AcidGR-TotallyPlain" pitchFamily="2" charset="0"/>
              </a:rPr>
              <a:t>;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+mn-lt"/>
              <a:ea typeface="Aka-AcidGR-TotallyPlain" pitchFamily="2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1771834"/>
            <a:ext cx="7010400" cy="5086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ounded Rectangle 14"/>
          <p:cNvSpPr/>
          <p:nvPr/>
        </p:nvSpPr>
        <p:spPr>
          <a:xfrm>
            <a:off x="6019800" y="2133600"/>
            <a:ext cx="2438400" cy="5334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810000" y="2895600"/>
            <a:ext cx="838200" cy="5334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6934200" y="3657600"/>
            <a:ext cx="1295400" cy="5334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3810000" y="3657600"/>
            <a:ext cx="838200" cy="5334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3810000" y="4419600"/>
            <a:ext cx="838200" cy="5334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7086600" y="5181600"/>
            <a:ext cx="1600200" cy="5334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4572000" y="5943600"/>
            <a:ext cx="1371600" cy="5334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7086600" y="2895600"/>
            <a:ext cx="1447800" cy="5334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Εικόνα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39000" y="228600"/>
            <a:ext cx="639603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1902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7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570186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 err="1" smtClean="0">
                <a:solidFill>
                  <a:srgbClr val="FF0000"/>
                </a:solidFill>
                <a:latin typeface="+mn-lt"/>
                <a:ea typeface="Aka-AcidGR-DiaryGirl" pitchFamily="2" charset="-95"/>
              </a:rPr>
              <a:t>Πώς</a:t>
            </a:r>
            <a:r>
              <a:rPr lang="en-US" sz="8000" b="1" dirty="0" smtClean="0">
                <a:solidFill>
                  <a:srgbClr val="FF0000"/>
                </a:solidFill>
                <a:latin typeface="+mn-lt"/>
                <a:ea typeface="Aka-AcidGR-DiaryGirl" pitchFamily="2" charset="-95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+mn-lt"/>
                <a:ea typeface="Aka-AcidGR-DiaryGirl" pitchFamily="2" charset="-95"/>
              </a:rPr>
              <a:t>γράφω</a:t>
            </a:r>
            <a:r>
              <a:rPr lang="en-US" sz="8000" b="1" dirty="0" smtClean="0">
                <a:solidFill>
                  <a:srgbClr val="FF0000"/>
                </a:solidFill>
                <a:latin typeface="+mn-lt"/>
                <a:ea typeface="Aka-AcidGR-DiaryGirl" pitchFamily="2" charset="-95"/>
              </a:rPr>
              <a:t> </a:t>
            </a:r>
            <a:r>
              <a:rPr lang="el-GR" sz="8000" b="1" dirty="0" err="1" smtClean="0">
                <a:solidFill>
                  <a:srgbClr val="FF0000"/>
                </a:solidFill>
                <a:latin typeface="+mn-lt"/>
                <a:ea typeface="Aka-AcidGR-DiaryGirl" pitchFamily="2" charset="-95"/>
              </a:rPr>
              <a:t>Λλ</a:t>
            </a:r>
            <a:endParaRPr lang="en-US" sz="8000" b="1" dirty="0">
              <a:solidFill>
                <a:srgbClr val="FF0000"/>
              </a:solidFill>
              <a:latin typeface="+mn-lt"/>
              <a:ea typeface="Aka-AcidGR-DiaryGirl" pitchFamily="2" charset="-95"/>
            </a:endParaRPr>
          </a:p>
        </p:txBody>
      </p:sp>
      <p:sp>
        <p:nvSpPr>
          <p:cNvPr id="3" name="Στρογγυλεμένο ορθογώνιο 2"/>
          <p:cNvSpPr/>
          <p:nvPr/>
        </p:nvSpPr>
        <p:spPr>
          <a:xfrm rot="1336599">
            <a:off x="1043608" y="1772816"/>
            <a:ext cx="576064" cy="3384376"/>
          </a:xfrm>
          <a:prstGeom prst="roundRect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Στρογγυλεμένο ορθογώνιο 12"/>
          <p:cNvSpPr/>
          <p:nvPr/>
        </p:nvSpPr>
        <p:spPr>
          <a:xfrm rot="19976277">
            <a:off x="2301784" y="1779041"/>
            <a:ext cx="576064" cy="3474865"/>
          </a:xfrm>
          <a:prstGeom prst="roundRect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5" name="Ευθεία γραμμή σύνδεσης 4"/>
          <p:cNvCxnSpPr/>
          <p:nvPr/>
        </p:nvCxnSpPr>
        <p:spPr>
          <a:xfrm>
            <a:off x="0" y="5116646"/>
            <a:ext cx="9131927" cy="6232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Ευθεία γραμμή σύνδεσης 17"/>
          <p:cNvCxnSpPr/>
          <p:nvPr/>
        </p:nvCxnSpPr>
        <p:spPr>
          <a:xfrm>
            <a:off x="-12073" y="1775898"/>
            <a:ext cx="9131927" cy="6232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Ομάδα 7"/>
          <p:cNvGrpSpPr/>
          <p:nvPr/>
        </p:nvGrpSpPr>
        <p:grpSpPr>
          <a:xfrm>
            <a:off x="5181600" y="1814025"/>
            <a:ext cx="1480280" cy="3301957"/>
            <a:chOff x="3441576" y="1838224"/>
            <a:chExt cx="1480280" cy="3301957"/>
          </a:xfrm>
        </p:grpSpPr>
        <p:sp>
          <p:nvSpPr>
            <p:cNvPr id="6" name="Στεφάνη 5"/>
            <p:cNvSpPr/>
            <p:nvPr/>
          </p:nvSpPr>
          <p:spPr>
            <a:xfrm rot="20413302">
              <a:off x="3441576" y="1838224"/>
              <a:ext cx="1041648" cy="1034871"/>
            </a:xfrm>
            <a:prstGeom prst="blockArc">
              <a:avLst>
                <a:gd name="adj1" fmla="val 10664844"/>
                <a:gd name="adj2" fmla="val 699"/>
                <a:gd name="adj3" fmla="val 26339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schemeClr val="tx1"/>
                </a:solidFill>
              </a:endParaRPr>
            </a:p>
          </p:txBody>
        </p:sp>
        <p:sp>
          <p:nvSpPr>
            <p:cNvPr id="7" name="Ορθογώνιο 6"/>
            <p:cNvSpPr/>
            <p:nvPr/>
          </p:nvSpPr>
          <p:spPr>
            <a:xfrm rot="20482280">
              <a:off x="4671730" y="2089272"/>
              <a:ext cx="250126" cy="305090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9" name="Ορθογώνιο 8"/>
          <p:cNvSpPr/>
          <p:nvPr/>
        </p:nvSpPr>
        <p:spPr>
          <a:xfrm rot="1502913" flipH="1">
            <a:off x="5832249" y="3169533"/>
            <a:ext cx="197548" cy="199931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75184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3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814140" y="2079497"/>
            <a:ext cx="1242648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6600" b="1" dirty="0" smtClean="0">
                <a:ln w="381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ea typeface="Aka-AcidGR-DiaryGirl" pitchFamily="2" charset="-95"/>
              </a:rPr>
              <a:t>λ</a:t>
            </a:r>
            <a:endParaRPr lang="el-GR" sz="16600" b="1" cap="none" spc="0" dirty="0">
              <a:ln w="3810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ea typeface="Aka-AcidGR-DiaryGirl" pitchFamily="2" charset="-95"/>
            </a:endParaRPr>
          </a:p>
        </p:txBody>
      </p:sp>
      <p:cxnSp>
        <p:nvCxnSpPr>
          <p:cNvPr id="3" name="Ευθύγραμμο βέλος σύνδεσης 2"/>
          <p:cNvCxnSpPr/>
          <p:nvPr/>
        </p:nvCxnSpPr>
        <p:spPr>
          <a:xfrm flipV="1">
            <a:off x="2421893" y="1902581"/>
            <a:ext cx="1152128" cy="936104"/>
          </a:xfrm>
          <a:prstGeom prst="straightConnector1">
            <a:avLst/>
          </a:prstGeom>
          <a:ln w="762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Ορθογώνιο 3"/>
          <p:cNvSpPr/>
          <p:nvPr/>
        </p:nvSpPr>
        <p:spPr>
          <a:xfrm>
            <a:off x="3529953" y="1022068"/>
            <a:ext cx="91242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9600" b="1" cap="none" spc="0" dirty="0" smtClean="0">
                <a:ln w="381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ea typeface="Aka-AcidGR-DiaryGirl" pitchFamily="2" charset="-95"/>
              </a:rPr>
              <a:t>α</a:t>
            </a:r>
            <a:endParaRPr lang="el-GR" sz="9600" b="1" cap="none" spc="0" dirty="0">
              <a:ln w="3810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ea typeface="Aka-AcidGR-DiaryGirl" pitchFamily="2" charset="-95"/>
            </a:endParaRPr>
          </a:p>
        </p:txBody>
      </p:sp>
      <p:cxnSp>
        <p:nvCxnSpPr>
          <p:cNvPr id="5" name="Ευθύγραμμο βέλος σύνδεσης 4"/>
          <p:cNvCxnSpPr/>
          <p:nvPr/>
        </p:nvCxnSpPr>
        <p:spPr>
          <a:xfrm flipV="1">
            <a:off x="2482947" y="2838685"/>
            <a:ext cx="966855" cy="511637"/>
          </a:xfrm>
          <a:prstGeom prst="straightConnector1">
            <a:avLst/>
          </a:prstGeom>
          <a:ln w="762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Ευθύγραμμο βέλος σύνδεσης 5"/>
          <p:cNvCxnSpPr/>
          <p:nvPr/>
        </p:nvCxnSpPr>
        <p:spPr>
          <a:xfrm flipV="1">
            <a:off x="2421893" y="3729939"/>
            <a:ext cx="1005463" cy="97222"/>
          </a:xfrm>
          <a:prstGeom prst="straightConnector1">
            <a:avLst/>
          </a:prstGeom>
          <a:ln w="762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Ευθύγραμμο βέλος σύνδεσης 6"/>
          <p:cNvCxnSpPr/>
          <p:nvPr/>
        </p:nvCxnSpPr>
        <p:spPr>
          <a:xfrm>
            <a:off x="2125314" y="4283235"/>
            <a:ext cx="1342769" cy="673316"/>
          </a:xfrm>
          <a:prstGeom prst="straightConnector1">
            <a:avLst/>
          </a:prstGeom>
          <a:ln w="762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Ορθογώνιο 7"/>
          <p:cNvSpPr/>
          <p:nvPr/>
        </p:nvSpPr>
        <p:spPr>
          <a:xfrm>
            <a:off x="5140089" y="217449"/>
            <a:ext cx="1758815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1500" b="1" dirty="0" smtClean="0">
                <a:ln w="381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ea typeface="Aka-AcidGR-DiaryGirl" pitchFamily="2" charset="-95"/>
              </a:rPr>
              <a:t>λ</a:t>
            </a:r>
            <a:r>
              <a:rPr lang="el-GR" sz="11500" b="1" cap="none" spc="0" dirty="0" smtClean="0">
                <a:ln w="381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ea typeface="Aka-AcidGR-DiaryGirl" pitchFamily="2" charset="-95"/>
              </a:rPr>
              <a:t>α</a:t>
            </a:r>
            <a:endParaRPr lang="el-GR" sz="11500" b="1" cap="none" spc="0" dirty="0">
              <a:ln w="3810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ea typeface="Aka-AcidGR-DiaryGirl" pitchFamily="2" charset="-95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3576044" y="2079497"/>
            <a:ext cx="53732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9600" b="1" cap="none" spc="0" dirty="0" smtClean="0">
                <a:ln w="381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a typeface="Aka-AcidGR-DiaryGirl" pitchFamily="2" charset="-95"/>
              </a:rPr>
              <a:t>ι</a:t>
            </a:r>
            <a:endParaRPr lang="el-GR" sz="9600" b="1" cap="none" spc="0" dirty="0">
              <a:ln w="3810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a typeface="Aka-AcidGR-DiaryGirl" pitchFamily="2" charset="-95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3534607" y="3042331"/>
            <a:ext cx="84670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9600" b="1" cap="none" spc="0" dirty="0" smtClean="0">
                <a:ln w="381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ea typeface="Aka-AcidGR-DiaryGirl" pitchFamily="2" charset="-95"/>
              </a:rPr>
              <a:t>ο</a:t>
            </a:r>
            <a:endParaRPr lang="el-GR" sz="9600" b="1" cap="none" spc="0" dirty="0">
              <a:ln w="3810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ea typeface="Aka-AcidGR-DiaryGirl" pitchFamily="2" charset="-95"/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3471047" y="4025527"/>
            <a:ext cx="74731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9600" b="1" cap="none" spc="0" dirty="0" smtClean="0">
                <a:ln w="381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ea typeface="Aka-AcidGR-DiaryGirl" pitchFamily="2" charset="-95"/>
              </a:rPr>
              <a:t>ε</a:t>
            </a:r>
            <a:endParaRPr lang="el-GR" sz="9600" b="1" cap="none" spc="0" dirty="0">
              <a:ln w="3810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ea typeface="Aka-AcidGR-DiaryGirl" pitchFamily="2" charset="-95"/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5171404" y="1503950"/>
            <a:ext cx="1316386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1500" b="1" dirty="0" err="1" smtClean="0">
                <a:ln w="381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ea typeface="Aka-AcidGR-DiaryGirl" pitchFamily="2" charset="-95"/>
              </a:rPr>
              <a:t>λ</a:t>
            </a:r>
            <a:r>
              <a:rPr lang="el-GR" sz="11500" b="1" cap="none" spc="0" dirty="0" err="1" smtClean="0">
                <a:ln w="381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ea typeface="Aka-AcidGR-DiaryGirl" pitchFamily="2" charset="-95"/>
              </a:rPr>
              <a:t>ι</a:t>
            </a:r>
            <a:endParaRPr lang="el-GR" sz="11500" b="1" cap="none" spc="0" dirty="0">
              <a:ln w="3810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ea typeface="Aka-AcidGR-DiaryGirl" pitchFamily="2" charset="-95"/>
            </a:endParaRPr>
          </a:p>
        </p:txBody>
      </p:sp>
      <p:sp>
        <p:nvSpPr>
          <p:cNvPr id="13" name="Ορθογώνιο 12"/>
          <p:cNvSpPr/>
          <p:nvPr/>
        </p:nvSpPr>
        <p:spPr>
          <a:xfrm>
            <a:off x="5206669" y="2934289"/>
            <a:ext cx="1680268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1500" b="1" dirty="0" err="1" smtClean="0">
                <a:ln w="381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ea typeface="Aka-AcidGR-DiaryGirl" pitchFamily="2" charset="-95"/>
              </a:rPr>
              <a:t>λ</a:t>
            </a:r>
            <a:r>
              <a:rPr lang="el-GR" sz="11500" b="1" cap="none" spc="0" dirty="0" err="1" smtClean="0">
                <a:ln w="381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ea typeface="Aka-AcidGR-DiaryGirl" pitchFamily="2" charset="-95"/>
              </a:rPr>
              <a:t>ο</a:t>
            </a:r>
            <a:endParaRPr lang="el-GR" sz="11500" b="1" cap="none" spc="0" dirty="0">
              <a:ln w="3810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ea typeface="Aka-AcidGR-DiaryGirl" pitchFamily="2" charset="-95"/>
            </a:endParaRPr>
          </a:p>
        </p:txBody>
      </p:sp>
      <p:sp>
        <p:nvSpPr>
          <p:cNvPr id="14" name="Ορθογώνιο 13"/>
          <p:cNvSpPr/>
          <p:nvPr/>
        </p:nvSpPr>
        <p:spPr>
          <a:xfrm>
            <a:off x="5140089" y="4098977"/>
            <a:ext cx="1576072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1500" b="1" dirty="0" smtClean="0">
                <a:ln w="381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ea typeface="Aka-AcidGR-DiaryGirl" pitchFamily="2" charset="-95"/>
              </a:rPr>
              <a:t>λ</a:t>
            </a:r>
            <a:r>
              <a:rPr lang="el-GR" sz="11500" b="1" cap="none" spc="0" dirty="0" smtClean="0">
                <a:ln w="381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ea typeface="Aka-AcidGR-DiaryGirl" pitchFamily="2" charset="-95"/>
              </a:rPr>
              <a:t>ε</a:t>
            </a:r>
            <a:endParaRPr lang="el-GR" sz="11500" b="1" cap="none" spc="0" dirty="0">
              <a:ln w="3810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ea typeface="Aka-AcidGR-DiaryGirl" pitchFamily="2" charset="-95"/>
            </a:endParaRPr>
          </a:p>
        </p:txBody>
      </p:sp>
      <p:cxnSp>
        <p:nvCxnSpPr>
          <p:cNvPr id="22" name="Ευθύγραμμο βέλος σύνδεσης 21"/>
          <p:cNvCxnSpPr/>
          <p:nvPr/>
        </p:nvCxnSpPr>
        <p:spPr>
          <a:xfrm>
            <a:off x="2125314" y="4619893"/>
            <a:ext cx="1062855" cy="1341132"/>
          </a:xfrm>
          <a:prstGeom prst="straightConnector1">
            <a:avLst/>
          </a:prstGeom>
          <a:ln w="762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Ορθογώνιο 22"/>
          <p:cNvSpPr/>
          <p:nvPr/>
        </p:nvSpPr>
        <p:spPr>
          <a:xfrm>
            <a:off x="3481057" y="5410200"/>
            <a:ext cx="85472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9600" b="1" cap="none" spc="0" dirty="0" smtClean="0">
                <a:ln w="381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ea typeface="Aka-AcidGR-DiaryGirl" pitchFamily="2" charset="-95"/>
              </a:rPr>
              <a:t>η</a:t>
            </a:r>
            <a:endParaRPr lang="el-GR" sz="9600" b="1" cap="none" spc="0" dirty="0">
              <a:ln w="3810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ea typeface="Aka-AcidGR-DiaryGirl" pitchFamily="2" charset="-95"/>
            </a:endParaRPr>
          </a:p>
        </p:txBody>
      </p:sp>
      <p:sp>
        <p:nvSpPr>
          <p:cNvPr id="24" name="Ορθογώνιο 23"/>
          <p:cNvSpPr/>
          <p:nvPr/>
        </p:nvSpPr>
        <p:spPr>
          <a:xfrm>
            <a:off x="5140089" y="5290459"/>
            <a:ext cx="170270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1500" b="1" dirty="0" smtClean="0">
                <a:ln w="381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ea typeface="Aka-AcidGR-DiaryGirl" pitchFamily="2" charset="-95"/>
              </a:rPr>
              <a:t>λ</a:t>
            </a:r>
            <a:r>
              <a:rPr lang="el-GR" sz="11500" b="1" dirty="0">
                <a:ln w="3810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ea typeface="Aka-AcidGR-DiaryGirl" pitchFamily="2" charset="-95"/>
              </a:rPr>
              <a:t>η</a:t>
            </a:r>
            <a:endParaRPr lang="el-GR" sz="11500" b="1" cap="none" spc="0" dirty="0">
              <a:ln w="3810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361626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125</Words>
  <Application>Microsoft Office PowerPoint</Application>
  <PresentationFormat>Προβολή στην οθόνη (4:3)</PresentationFormat>
  <Paragraphs>58</Paragraphs>
  <Slides>20</Slides>
  <Notes>4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1" baseType="lpstr">
      <vt:lpstr>Office Theme</vt:lpstr>
      <vt:lpstr>Λεμόνι με φτερά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Ποιο γράμμα έχουν όλες οι λέξεις ;</vt:lpstr>
      <vt:lpstr>Παρουσίαση του PowerPoint</vt:lpstr>
      <vt:lpstr>Παρουσίαση του PowerPoint</vt:lpstr>
      <vt:lpstr>Κυκλώνουμε τα Λ λ </vt:lpstr>
      <vt:lpstr>Παρουσίαση του PowerPoint</vt:lpstr>
      <vt:lpstr>Παρουσίαση του PowerPoint</vt:lpstr>
      <vt:lpstr>Λεμόνι με φτερά</vt:lpstr>
      <vt:lpstr>Παρουσίαση του PowerPoint</vt:lpstr>
      <vt:lpstr>Τι βλέπουμε;  Κυκλώστε τα Λ λ.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Λεμόνι με φτερά</dc:title>
  <dc:creator>chatsikou</dc:creator>
  <cp:lastModifiedBy>Eleftheria Papadimitriou</cp:lastModifiedBy>
  <cp:revision>33</cp:revision>
  <dcterms:created xsi:type="dcterms:W3CDTF">2012-12-04T16:20:35Z</dcterms:created>
  <dcterms:modified xsi:type="dcterms:W3CDTF">2020-11-01T20:35:15Z</dcterms:modified>
</cp:coreProperties>
</file>