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01" r:id="rId5"/>
    <p:sldId id="300" r:id="rId6"/>
    <p:sldId id="259" r:id="rId7"/>
    <p:sldId id="260" r:id="rId8"/>
    <p:sldId id="261" r:id="rId9"/>
    <p:sldId id="262" r:id="rId10"/>
    <p:sldId id="303" r:id="rId11"/>
    <p:sldId id="302" r:id="rId12"/>
    <p:sldId id="272" r:id="rId13"/>
    <p:sldId id="275" r:id="rId14"/>
    <p:sldId id="280" r:id="rId15"/>
    <p:sldId id="304" r:id="rId16"/>
    <p:sldId id="282" r:id="rId17"/>
    <p:sldId id="285" r:id="rId18"/>
    <p:sldId id="286" r:id="rId19"/>
    <p:sldId id="291" r:id="rId20"/>
    <p:sldId id="293" r:id="rId21"/>
    <p:sldId id="295" r:id="rId22"/>
    <p:sldId id="29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0AB1-8995-4A48-A3BB-657B14B4EA3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DBF1-04E0-4708-81E7-150A104F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17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Η κυρία Αντίθετη.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5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Ο κύριος Συνώνυμος.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72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τις λέξεις με τζ και βάφουμε κίτρινο το τζ.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DBF1-04E0-4708-81E7-150A104F5B6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57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2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4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1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1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3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3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2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9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6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6EC6-DE21-48CB-B21E-DA566F6BF960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1040-ACE8-4D3D-84EC-9D861E0F53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7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ctrTitle"/>
          </p:nvPr>
        </p:nvSpPr>
        <p:spPr>
          <a:xfrm>
            <a:off x="179512" y="0"/>
            <a:ext cx="6404248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  <a:ea typeface="Aka-AcidGR-DiaryGirl" pitchFamily="2" charset="-95"/>
              </a:rPr>
              <a:t>Κοντά στο τζάκι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2 - Υπότιτλος"/>
          <p:cNvSpPr>
            <a:spLocks noGrp="1"/>
          </p:cNvSpPr>
          <p:nvPr>
            <p:ph type="subTitle" idx="1"/>
          </p:nvPr>
        </p:nvSpPr>
        <p:spPr>
          <a:xfrm>
            <a:off x="6353084" y="84323"/>
            <a:ext cx="2512368" cy="1332351"/>
          </a:xfrm>
        </p:spPr>
        <p:txBody>
          <a:bodyPr>
            <a:normAutofit fontScale="92500"/>
          </a:bodyPr>
          <a:lstStyle/>
          <a:p>
            <a:r>
              <a:rPr lang="el-GR" sz="8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  <a:ea typeface="Aka-AcidGR-Chubby" pitchFamily="2" charset="-95"/>
              </a:rPr>
              <a:t>Τζ τζ</a:t>
            </a:r>
            <a:endParaRPr lang="el-GR" sz="4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331386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</a:t>
            </a:r>
            <a:r>
              <a:rPr lang="el-G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απαδημητρίου</a:t>
            </a:r>
            <a:endParaRPr lang="el-GR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845580" cy="417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6033551"/>
          </a:xfrm>
        </p:spPr>
      </p:pic>
    </p:spTree>
    <p:extLst>
      <p:ext uri="{BB962C8B-B14F-4D97-AF65-F5344CB8AC3E}">
        <p14:creationId xmlns:p14="http://schemas.microsoft.com/office/powerpoint/2010/main" val="2475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9959"/>
            <a:ext cx="5112568" cy="6451409"/>
          </a:xfrm>
        </p:spPr>
      </p:pic>
    </p:spTree>
    <p:extLst>
      <p:ext uri="{BB962C8B-B14F-4D97-AF65-F5344CB8AC3E}">
        <p14:creationId xmlns:p14="http://schemas.microsoft.com/office/powerpoint/2010/main" val="14830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93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140" y="155247"/>
            <a:ext cx="1379785" cy="1546869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4714876" y="1785926"/>
            <a:ext cx="1285884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5000628" y="2285992"/>
            <a:ext cx="1071570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643306" y="2714620"/>
            <a:ext cx="1714512" cy="5000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929190" y="3500438"/>
            <a:ext cx="1857388" cy="7143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214810" y="2714620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572132" y="3571876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143504" y="2214554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857752" y="1785926"/>
            <a:ext cx="357190" cy="500066"/>
          </a:xfrm>
          <a:prstGeom prst="ellipse">
            <a:avLst/>
          </a:prstGeom>
          <a:solidFill>
            <a:srgbClr val="FFFF00">
              <a:alpha val="4588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Επεξήγηση με στρογγυλεμένο παραλληλόγραμμο 1"/>
          <p:cNvSpPr/>
          <p:nvPr/>
        </p:nvSpPr>
        <p:spPr>
          <a:xfrm>
            <a:off x="539552" y="332656"/>
            <a:ext cx="3853853" cy="1080120"/>
          </a:xfrm>
          <a:prstGeom prst="wedgeRoundRectCallout">
            <a:avLst>
              <a:gd name="adj1" fmla="val 64974"/>
              <a:gd name="adj2" fmla="val -117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ea typeface="Aka-AcidGR5yearsold" pitchFamily="2" charset="-95"/>
              </a:rPr>
              <a:t>Κυκλώνουμε τις λέξεις με τζ και βάφουμε κίτρινα τα </a:t>
            </a:r>
            <a:r>
              <a:rPr lang="el-GR" sz="2400" b="1" dirty="0">
                <a:solidFill>
                  <a:srgbClr val="FFFF00"/>
                </a:solidFill>
                <a:ea typeface="Aka-AcidGR5yearsold" pitchFamily="2" charset="-95"/>
              </a:rPr>
              <a:t>τζ</a:t>
            </a:r>
            <a:endParaRPr lang="el-GR" sz="2400" b="1" dirty="0">
              <a:solidFill>
                <a:srgbClr val="FFFF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5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976" y="0"/>
            <a:ext cx="26230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996218" y="11429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14414" y="4302633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5367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4337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568382" y="47148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925044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10618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142976" y="521495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428860" y="428625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28662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143240" y="292893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143636" y="292893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857620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996878" y="3857628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643306" y="3857628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1714480" y="335756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714348" y="157161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1643042" y="250030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857620" y="2500306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996614" y="1142984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6357950" y="2000240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3786182" y="2016617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3357554" y="1571612"/>
            <a:ext cx="13612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681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80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ctrTitle"/>
          </p:nvPr>
        </p:nvSpPr>
        <p:spPr>
          <a:xfrm>
            <a:off x="179512" y="0"/>
            <a:ext cx="6404248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  <a:ea typeface="Aka-AcidGR-DiaryGirl" pitchFamily="2" charset="-95"/>
              </a:rPr>
              <a:t>Κοντά στο τζάκι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2 - Υπότιτλος"/>
          <p:cNvSpPr>
            <a:spLocks noGrp="1"/>
          </p:cNvSpPr>
          <p:nvPr>
            <p:ph type="subTitle" idx="1"/>
          </p:nvPr>
        </p:nvSpPr>
        <p:spPr>
          <a:xfrm>
            <a:off x="6353084" y="84323"/>
            <a:ext cx="2512368" cy="1332351"/>
          </a:xfrm>
        </p:spPr>
        <p:txBody>
          <a:bodyPr>
            <a:normAutofit fontScale="92500"/>
          </a:bodyPr>
          <a:lstStyle/>
          <a:p>
            <a:r>
              <a:rPr lang="el-GR" sz="8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  <a:ea typeface="Aka-AcidGR-Chubby" pitchFamily="2" charset="-95"/>
              </a:rPr>
              <a:t>Τζ τζ</a:t>
            </a:r>
            <a:endParaRPr lang="el-GR" sz="4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331386"/>
            <a:ext cx="73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Δασκάλα : Ελευθερία </a:t>
            </a:r>
            <a:r>
              <a:rPr lang="el-G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απαδημητρίου</a:t>
            </a:r>
            <a:endParaRPr lang="el-GR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34896"/>
            <a:ext cx="5845580" cy="417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2 - Υπότιτλος"/>
          <p:cNvSpPr txBox="1">
            <a:spLocks/>
          </p:cNvSpPr>
          <p:nvPr/>
        </p:nvSpPr>
        <p:spPr>
          <a:xfrm>
            <a:off x="0" y="2492896"/>
            <a:ext cx="2339752" cy="152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  <a:ea typeface="Aka-AcidGR-DiaryGirl" pitchFamily="2" charset="-95"/>
              </a:rPr>
              <a:t>Τετράδιο εργασιών</a:t>
            </a:r>
            <a:endParaRPr lang="el-GR" dirty="0" smtClean="0">
              <a:solidFill>
                <a:srgbClr val="FFFF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052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"/>
            <a:ext cx="9144000" cy="6856365"/>
          </a:xfrm>
          <a:prstGeom prst="rect">
            <a:avLst/>
          </a:prstGeom>
          <a:noFill/>
        </p:spPr>
      </p:pic>
      <p:sp>
        <p:nvSpPr>
          <p:cNvPr id="2" name="Επεξήγηση με στρογγυλεμένο παραλληλόγραμμο 1"/>
          <p:cNvSpPr/>
          <p:nvPr/>
        </p:nvSpPr>
        <p:spPr>
          <a:xfrm>
            <a:off x="251520" y="116632"/>
            <a:ext cx="4896544" cy="1008112"/>
          </a:xfrm>
          <a:prstGeom prst="wedgeRoundRectCallout">
            <a:avLst>
              <a:gd name="adj1" fmla="val 57446"/>
              <a:gd name="adj2" fmla="val 451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Διαβάζουμε 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44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1665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61" y="3643314"/>
            <a:ext cx="2795617" cy="250033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929322" y="1071546"/>
            <a:ext cx="3214678" cy="2143140"/>
          </a:xfrm>
          <a:prstGeom prst="wedgeRoundRect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</a:t>
            </a:r>
            <a:r>
              <a:rPr lang="el-GR" sz="28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είναι</a:t>
            </a:r>
            <a:r>
              <a:rPr lang="el-GR" sz="28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28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σε αυτό το βιβλίο;</a:t>
            </a:r>
            <a:endParaRPr lang="el-GR" sz="28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831" y="0"/>
            <a:ext cx="6175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14" y="4143380"/>
            <a:ext cx="1447868" cy="2525980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55451" y="557230"/>
            <a:ext cx="3214678" cy="214314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είναι αυτό που βλέπουμε; Από πού νομίζετε ότι είναι;</a:t>
            </a:r>
            <a:endParaRPr lang="el-GR" sz="28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3 - Επεξήγηση με στρογγυλεμένο παραλληλόγραμμο"/>
          <p:cNvSpPr/>
          <p:nvPr/>
        </p:nvSpPr>
        <p:spPr>
          <a:xfrm>
            <a:off x="84118" y="557230"/>
            <a:ext cx="3214678" cy="214314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θα πληρώσω αν παραγγείλω σουτζουκάκια;</a:t>
            </a:r>
            <a:endParaRPr lang="el-GR" sz="28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3 - Επεξήγηση με στρογγυλεμένο παραλληλόγραμμο"/>
          <p:cNvSpPr/>
          <p:nvPr/>
        </p:nvSpPr>
        <p:spPr>
          <a:xfrm>
            <a:off x="84118" y="476672"/>
            <a:ext cx="3695794" cy="2857520"/>
          </a:xfrm>
          <a:prstGeom prst="wedgeRoundRectCallout">
            <a:avLst>
              <a:gd name="adj1" fmla="val -3329"/>
              <a:gd name="adj2" fmla="val 6299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θα πληρώσω αν παραγγείλω ένα τζατζίκι , μια </a:t>
            </a:r>
            <a:r>
              <a:rPr lang="el-GR" sz="2800" b="1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μελιτζανοσαλάτα</a:t>
            </a:r>
            <a:r>
              <a:rPr lang="el-GR" sz="2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και μια </a:t>
            </a:r>
            <a:r>
              <a:rPr lang="el-GR" sz="2800" b="1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</a:t>
            </a:r>
            <a:r>
              <a:rPr lang="el-GR" sz="2800" b="1" dirty="0" err="1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  <a:r>
              <a:rPr lang="el-GR" sz="2800" b="1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τζαροσαλάτα</a:t>
            </a:r>
            <a:r>
              <a:rPr lang="el-GR" sz="2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;</a:t>
            </a:r>
            <a:endParaRPr lang="el-GR" sz="28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6081782" y="4603775"/>
            <a:ext cx="25141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παστίτσιο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943830" y="4521894"/>
            <a:ext cx="2529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μελιτζάνα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376780" y="5025950"/>
            <a:ext cx="1523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πίτσα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19857" y="5085184"/>
            <a:ext cx="280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φραντζόλα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378259" y="5517232"/>
            <a:ext cx="3492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σουτζουκάκια</a:t>
            </a:r>
            <a:endParaRPr lang="el-GR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75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1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5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292176" y="2285992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935119" y="2285992"/>
            <a:ext cx="70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58016" y="2862860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572133" y="3429000"/>
            <a:ext cx="70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14877" y="3434364"/>
            <a:ext cx="70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57621" y="3434364"/>
            <a:ext cx="70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Ορθογώνιο"/>
          <p:cNvSpPr/>
          <p:nvPr/>
        </p:nvSpPr>
        <p:spPr>
          <a:xfrm>
            <a:off x="2226637" y="2536976"/>
            <a:ext cx="1689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τζάμι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3 - Ορθογώνιο"/>
          <p:cNvSpPr/>
          <p:nvPr/>
        </p:nvSpPr>
        <p:spPr>
          <a:xfrm>
            <a:off x="3133419" y="3068960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τζίτζικας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4 - Ορθογώνιο"/>
          <p:cNvSpPr/>
          <p:nvPr/>
        </p:nvSpPr>
        <p:spPr>
          <a:xfrm>
            <a:off x="2657369" y="4221088"/>
            <a:ext cx="162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τζάκι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6 - Ορθογώνιο"/>
          <p:cNvSpPr/>
          <p:nvPr/>
        </p:nvSpPr>
        <p:spPr>
          <a:xfrm>
            <a:off x="2458035" y="4797152"/>
            <a:ext cx="262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φλιτζάνι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256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423766" y="2413337"/>
            <a:ext cx="6901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Τζίτζικα   πιες λίγο </a:t>
            </a:r>
            <a:endParaRPr lang="el-GR" sz="6000" b="1" cap="none" spc="27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962165" y="3277433"/>
            <a:ext cx="40576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r>
              <a:rPr lang="el-GR" sz="6000" b="1" cap="none" spc="27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εστό  τσάι</a:t>
            </a:r>
            <a:endParaRPr lang="el-GR" sz="6000" b="1" cap="none" spc="27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411760" y="82191"/>
            <a:ext cx="3960439" cy="1629964"/>
          </a:xfrm>
          <a:prstGeom prst="wedgeRoundRectCallout">
            <a:avLst>
              <a:gd name="adj1" fmla="val -63073"/>
              <a:gd name="adj2" fmla="val 10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Τι βλέπουμε στην εικόνα ;</a:t>
            </a:r>
            <a:endParaRPr lang="el-GR" sz="3600" b="1" dirty="0">
              <a:ea typeface="Aka-AcidGR5yearsold" pitchFamily="2" charset="-95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3815"/>
            <a:ext cx="1443390" cy="12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82"/>
            <a:ext cx="4283968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dirty="0" smtClean="0">
                <a:latin typeface="Calibri" panose="020F0502020204030204" pitchFamily="34" charset="0"/>
                <a:ea typeface="Aka-AcidGR-Chubby" pitchFamily="2" charset="-95"/>
                <a:cs typeface="Calibri" panose="020F0502020204030204" pitchFamily="34" charset="0"/>
              </a:rPr>
              <a:t>Ακούμε</a:t>
            </a:r>
            <a:endParaRPr lang="el-GR" dirty="0">
              <a:latin typeface="Calibri" panose="020F0502020204030204" pitchFamily="34" charset="0"/>
              <a:ea typeface="Aka-AcidGR-Chubby" pitchFamily="2" charset="-95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9709"/>
            <a:ext cx="1728192" cy="12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9757" y="357182"/>
            <a:ext cx="4283968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dirty="0" smtClean="0">
                <a:latin typeface="+mn-lt"/>
                <a:ea typeface="Aka-AcidGR-Chubby" pitchFamily="2" charset="-95"/>
              </a:rPr>
              <a:t>Διαβάζουμε όλοι μαζί.</a:t>
            </a:r>
            <a:endParaRPr lang="el-GR" dirty="0">
              <a:latin typeface="+mn-lt"/>
              <a:ea typeface="Aka-AcidGR-Chubby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78" y="353718"/>
            <a:ext cx="1195388" cy="12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142852"/>
            <a:ext cx="4533654" cy="1214446"/>
          </a:xfrm>
          <a:prstGeom prst="wedgeRoundRectCallout">
            <a:avLst>
              <a:gd name="adj1" fmla="val 70102"/>
              <a:gd name="adj2" fmla="val 14546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5yearsold" pitchFamily="2" charset="-95"/>
              </a:rPr>
              <a:t>Μπορείς να βρεις τα αντίθετα των </a:t>
            </a:r>
            <a:r>
              <a:rPr lang="el-GR" sz="3200" b="1" dirty="0" smtClean="0">
                <a:ea typeface="Aka-AcidGR5yearsold" pitchFamily="2" charset="-95"/>
              </a:rPr>
              <a:t>λέξεων ;</a:t>
            </a:r>
            <a:endParaRPr lang="el-GR" sz="3200" b="1" dirty="0">
              <a:ea typeface="Aka-AcidGR5yearsold" pitchFamily="2" charset="-95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66" y="414630"/>
            <a:ext cx="1162046" cy="1162046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857224" y="4929198"/>
            <a:ext cx="2286016" cy="5715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143108" y="1714488"/>
            <a:ext cx="928694" cy="5715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14480" y="2214554"/>
            <a:ext cx="1571636" cy="5715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7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ρύο </a:t>
            </a:r>
            <a:r>
              <a:rPr lang="el-GR" sz="60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 </a:t>
            </a:r>
            <a:r>
              <a:rPr lang="el-GR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ζέστη</a:t>
            </a:r>
          </a:p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άθομαι </a:t>
            </a:r>
            <a:r>
              <a:rPr lang="el-GR" sz="60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 </a:t>
            </a:r>
            <a:r>
              <a:rPr lang="el-GR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στέκομαι</a:t>
            </a:r>
          </a:p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ολλάω </a:t>
            </a:r>
            <a:r>
              <a:rPr lang="el-GR" sz="60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≠ </a:t>
            </a:r>
            <a:r>
              <a:rPr lang="el-GR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ξεκολλάω</a:t>
            </a:r>
          </a:p>
          <a:p>
            <a:pPr algn="ctr">
              <a:buNone/>
            </a:pPr>
            <a:endParaRPr lang="el-GR" sz="6000" b="1" dirty="0" smtClean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endParaRPr lang="el-GR" sz="60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0820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786" y="0"/>
            <a:ext cx="25939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67544" y="0"/>
            <a:ext cx="3461514" cy="1643050"/>
          </a:xfrm>
          <a:prstGeom prst="wedgeRoundRectCallout">
            <a:avLst>
              <a:gd name="adj1" fmla="val 77772"/>
              <a:gd name="adj2" fmla="val 5566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Μπορείς να βρεις τις  συνώνυμες λέξεις ;</a:t>
            </a:r>
            <a:endParaRPr lang="el-GR" sz="3200" b="1" dirty="0"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86735"/>
            <a:ext cx="1565733" cy="1755333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6858016" y="1785926"/>
            <a:ext cx="171451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3143240" y="2214554"/>
            <a:ext cx="128588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214546" y="3143248"/>
            <a:ext cx="1714512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1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196752"/>
            <a:ext cx="738031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ολώνω = 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θαμπώνω</a:t>
            </a:r>
          </a:p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οντά = δίπλα</a:t>
            </a:r>
            <a:endParaRPr lang="el-GR" sz="6000" b="1" dirty="0" smtClean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sz="6000" b="1" dirty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</a:t>
            </a:r>
            <a:r>
              <a:rPr lang="el-GR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αμπέλα = πινακίδα</a:t>
            </a:r>
            <a:endParaRPr lang="el-GR" sz="6000" b="1" dirty="0" smtClean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endParaRPr lang="el-GR" sz="6000" b="1" dirty="0" smtClean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  <a:p>
            <a:pPr algn="ctr">
              <a:buNone/>
            </a:pPr>
            <a:endParaRPr lang="el-GR" sz="6000" b="1" dirty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185</Words>
  <Application>Microsoft Office PowerPoint</Application>
  <PresentationFormat>Προβολή στην οθόνη (4:3)</PresentationFormat>
  <Paragraphs>72</Paragraphs>
  <Slides>22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Κοντά στο τζάκι</vt:lpstr>
      <vt:lpstr>Παρουσίαση του PowerPoint</vt:lpstr>
      <vt:lpstr>Παρουσίαση του PowerPoint</vt:lpstr>
      <vt:lpstr>Ακούμε</vt:lpstr>
      <vt:lpstr>Διαβάζουμε όλοι μαζί.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Κοντά στο τζάκι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Κοντά στο τζάκι</dc:title>
  <dc:creator>Ιωάννα</dc:creator>
  <cp:lastModifiedBy>Eleftheria Papadimitriou</cp:lastModifiedBy>
  <cp:revision>20</cp:revision>
  <dcterms:created xsi:type="dcterms:W3CDTF">2015-02-28T17:46:10Z</dcterms:created>
  <dcterms:modified xsi:type="dcterms:W3CDTF">2021-01-23T14:34:18Z</dcterms:modified>
</cp:coreProperties>
</file>