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6" r:id="rId4"/>
    <p:sldId id="258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6600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8044-F919-4A46-A2F8-8C8B27702412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54A3-F807-4BA8-B97E-AC004B79F5A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7" y="1052736"/>
            <a:ext cx="7676388" cy="5157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42645"/>
            <a:ext cx="439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>
                <a:solidFill>
                  <a:schemeClr val="tx2">
                    <a:lumMod val="75000"/>
                  </a:schemeClr>
                </a:solidFill>
              </a:rPr>
              <a:t>ΓΛΩΣΣΑ Α’  - ΕΝΟΤΗΤΑ  7 ΚΑΡΑΒΙΑ</a:t>
            </a:r>
            <a:endParaRPr lang="el-GR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4427984" y="116632"/>
            <a:ext cx="432048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9900FF"/>
                </a:solidFill>
                <a:latin typeface="Book Antiqua" panose="02040602050305030304" pitchFamily="18" charset="0"/>
              </a:rPr>
              <a:t>ΚΑΡΑΒΙΑ</a:t>
            </a:r>
            <a:endParaRPr lang="el-GR" b="1" dirty="0">
              <a:solidFill>
                <a:srgbClr val="9900FF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516052"/>
            <a:ext cx="579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1969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4400" b="1" dirty="0" smtClean="0">
                <a:latin typeface="Book Antiqua" panose="02040602050305030304" pitchFamily="18" charset="0"/>
                <a:ea typeface="Aka-AcidGR-DiaryGirl" pitchFamily="2" charset="-95"/>
              </a:rPr>
              <a:t>αίθουσα   , σχολείο   ,  αυτοί ,  κούνια ,   αύρα ,   εύκολο</a:t>
            </a:r>
            <a:endParaRPr lang="el-GR" sz="4400" b="1" dirty="0">
              <a:latin typeface="Book Antiqua" panose="02040602050305030304" pitchFamily="18" charset="0"/>
              <a:ea typeface="Aka-AcidGR-DiaryGirl" pitchFamily="2" charset="-95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0" y="2071678"/>
            <a:ext cx="1773822" cy="2293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488" y="692696"/>
            <a:ext cx="6000792" cy="3950750"/>
          </a:xfrm>
          <a:prstGeom prst="wedgeRoundRectCallout">
            <a:avLst>
              <a:gd name="adj1" fmla="val -62187"/>
              <a:gd name="adj2" fmla="val -139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Όπως έχουμε πει τα δίψηφα φωνήεντα </a:t>
            </a:r>
          </a:p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αι , ει, οι, ου </a:t>
            </a:r>
          </a:p>
          <a:p>
            <a:pPr algn="ctr"/>
            <a:r>
              <a:rPr lang="el-GR" sz="3600" dirty="0" smtClean="0"/>
              <a:t> και οι συνδυασμοί  </a:t>
            </a:r>
            <a:r>
              <a:rPr lang="el-GR" sz="3600" b="1" dirty="0" err="1" smtClean="0">
                <a:solidFill>
                  <a:srgbClr val="FFFF00"/>
                </a:solidFill>
              </a:rPr>
              <a:t>αυ</a:t>
            </a:r>
            <a:r>
              <a:rPr lang="el-GR" sz="3600" dirty="0" smtClean="0"/>
              <a:t> και </a:t>
            </a:r>
            <a:r>
              <a:rPr lang="el-GR" sz="3600" b="1" dirty="0" smtClean="0">
                <a:solidFill>
                  <a:srgbClr val="FFFF00"/>
                </a:solidFill>
              </a:rPr>
              <a:t>ευ</a:t>
            </a:r>
            <a:r>
              <a:rPr lang="el-GR" sz="3600" dirty="0" smtClean="0"/>
              <a:t>  όταν τονίζονται , ο τόνος πάει στο δεύτερο γράμμα.</a:t>
            </a:r>
            <a:endParaRPr lang="el-G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16832"/>
            <a:ext cx="2563589" cy="33145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051720" y="1124744"/>
            <a:ext cx="6586019" cy="3019444"/>
          </a:xfrm>
          <a:prstGeom prst="wedgeRoundRectCallout">
            <a:avLst>
              <a:gd name="adj1" fmla="val -56533"/>
              <a:gd name="adj2" fmla="val -168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Comiccity" pitchFamily="2" charset="0"/>
              </a:rPr>
              <a:t>Χ</a:t>
            </a:r>
            <a:r>
              <a:rPr lang="el-GR" sz="2800" dirty="0" smtClean="0">
                <a:latin typeface="Comiccity" pitchFamily="2" charset="0"/>
              </a:rPr>
              <a:t>ρειαζόμαστε </a:t>
            </a:r>
            <a:r>
              <a:rPr lang="el-GR" sz="2800" dirty="0">
                <a:latin typeface="Comiccity" pitchFamily="2" charset="0"/>
              </a:rPr>
              <a:t>κάτι </a:t>
            </a:r>
            <a:r>
              <a:rPr lang="el-GR" sz="2800" dirty="0" smtClean="0">
                <a:latin typeface="Comiccity" pitchFamily="2" charset="0"/>
              </a:rPr>
              <a:t>μερικές φορές για </a:t>
            </a:r>
            <a:r>
              <a:rPr lang="el-GR" sz="2800" dirty="0">
                <a:latin typeface="Comiccity" pitchFamily="2" charset="0"/>
              </a:rPr>
              <a:t>να τα διαλύσουμε και να διαβάζονται χωριστά. </a:t>
            </a:r>
            <a:r>
              <a:rPr lang="el-GR" sz="2800" dirty="0" smtClean="0"/>
              <a:t>Χρησιμοποιούμε λοιπόν δυο τελίτσες πάνω από το </a:t>
            </a:r>
            <a:r>
              <a:rPr lang="el-GR" sz="2800" b="1" dirty="0" smtClean="0"/>
              <a:t>ι </a:t>
            </a:r>
            <a:r>
              <a:rPr lang="el-GR" sz="2800" dirty="0" smtClean="0"/>
              <a:t>ή το </a:t>
            </a:r>
            <a:r>
              <a:rPr lang="el-GR" sz="2800" b="1" dirty="0" smtClean="0"/>
              <a:t>υ</a:t>
            </a:r>
            <a:r>
              <a:rPr lang="el-GR" sz="2800" dirty="0" smtClean="0"/>
              <a:t>.</a:t>
            </a:r>
          </a:p>
          <a:p>
            <a:pPr algn="ctr"/>
            <a:r>
              <a:rPr lang="el-GR" sz="2800" dirty="0" smtClean="0"/>
              <a:t> Οι τελίτσες αυτές λέγονται </a:t>
            </a:r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</a:rPr>
              <a:t>διαλυτικά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sp>
        <p:nvSpPr>
          <p:cNvPr id="8" name="7 - Ορθογώνιο"/>
          <p:cNvSpPr/>
          <p:nvPr/>
        </p:nvSpPr>
        <p:spPr>
          <a:xfrm>
            <a:off x="2100957" y="4835503"/>
            <a:ext cx="4832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γαιδούρι</a:t>
            </a:r>
            <a:endParaRPr lang="el-GR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11245" y="4869160"/>
            <a:ext cx="4972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8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Δες κι άλλα παραδείγματα: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672119" y="2143116"/>
            <a:ext cx="3504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αιδάκια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815523" y="2214554"/>
            <a:ext cx="3504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αϊδάκια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60876" y="3643314"/>
            <a:ext cx="1737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φαί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747222" y="3714752"/>
            <a:ext cx="1737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φαΐ</a:t>
            </a:r>
            <a:r>
              <a:rPr lang="el-GR" sz="6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66713" y="5000636"/>
            <a:ext cx="2544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αυπνία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97306" y="5072074"/>
            <a:ext cx="33842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αϋπνία</a:t>
            </a:r>
            <a:r>
              <a:rPr lang="el-GR" sz="7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7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4643446"/>
            <a:ext cx="8352928" cy="14827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    </a:t>
            </a:r>
            <a:r>
              <a:rPr lang="el-GR" sz="4000" b="1" dirty="0" smtClean="0">
                <a:latin typeface="Book Antiqua" panose="02040602050305030304" pitchFamily="18" charset="0"/>
                <a:ea typeface="Aka-AcidGR-DiaryGirl" pitchFamily="2" charset="-95"/>
                <a:cs typeface="Calibri" panose="020F0502020204030204" pitchFamily="34" charset="0"/>
              </a:rPr>
              <a:t>γάιδαρος, </a:t>
            </a:r>
            <a:r>
              <a:rPr lang="el-GR" sz="4000" b="1" dirty="0" smtClean="0">
                <a:latin typeface="Book Antiqua" panose="02040602050305030304" pitchFamily="18" charset="0"/>
                <a:ea typeface="Aka-AcidGR-DiaryGirl" pitchFamily="2" charset="-95"/>
              </a:rPr>
              <a:t>νεράιδα  , Μάιος  , ρολόι  ,    άυπνος ,   τσάι,</a:t>
            </a:r>
            <a:endParaRPr lang="el-GR" sz="4000" b="1" dirty="0">
              <a:latin typeface="Book Antiqua" panose="02040602050305030304" pitchFamily="18" charset="0"/>
              <a:ea typeface="Aka-AcidGR-DiaryGirl" pitchFamily="2" charset="-95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4665"/>
            <a:ext cx="1209881" cy="22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714480" y="285728"/>
            <a:ext cx="7215238" cy="3590948"/>
          </a:xfrm>
          <a:prstGeom prst="wedgeRoundRectCallout">
            <a:avLst>
              <a:gd name="adj1" fmla="val -56533"/>
              <a:gd name="adj2" fmla="val -1681"/>
              <a:gd name="adj3" fmla="val 16667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Μερικές φορές αυτές οι τελίτσες δε χρειάζονται. Αυτό συμβαίνει όταν τονίζεται το πρώτο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γραμματάκι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από τα δίψηφα. 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Έχουμε δηλαδή :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άι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,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έι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,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όι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,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όυ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και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άυ</a:t>
            </a:r>
            <a:r>
              <a:rPr lang="el-GR" sz="2800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2800" dirty="0" err="1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έυ</a:t>
            </a:r>
            <a:endParaRPr lang="el-GR" sz="2800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91" y="84819"/>
            <a:ext cx="1551919" cy="171894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092280" y="2132856"/>
            <a:ext cx="1895830" cy="2942092"/>
          </a:xfrm>
          <a:prstGeom prst="wedgeRoundRectCallout">
            <a:avLst>
              <a:gd name="adj1" fmla="val 38593"/>
              <a:gd name="adj2" fmla="val -5912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Βάφω με </a:t>
            </a:r>
            <a:r>
              <a:rPr lang="el-GR" sz="2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υπογραμ</a:t>
            </a:r>
            <a:r>
              <a:rPr lang="el-GR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</a:t>
            </a:r>
            <a:r>
              <a:rPr lang="el-GR" sz="2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μιστικό</a:t>
            </a:r>
            <a:r>
              <a:rPr lang="el-GR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όλες τις λέξεις με διαλυτικά</a:t>
            </a:r>
            <a:r>
              <a:rPr lang="el-GR" sz="3200" b="1" dirty="0" smtClean="0">
                <a:solidFill>
                  <a:schemeClr val="tx1"/>
                </a:solidFill>
                <a:latin typeface="Comiccity" pitchFamily="2" charset="0"/>
              </a:rPr>
              <a:t>.</a:t>
            </a:r>
            <a:endParaRPr lang="el-GR" sz="3200" b="1" dirty="0">
              <a:solidFill>
                <a:schemeClr val="tx1"/>
              </a:solidFill>
              <a:latin typeface="Comiccity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6248" y="357166"/>
            <a:ext cx="857256" cy="357190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286248" y="2357430"/>
            <a:ext cx="1143008" cy="357190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071538" y="3000372"/>
            <a:ext cx="857256" cy="357190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3428992" y="3000372"/>
            <a:ext cx="857256" cy="357190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71472" y="4286256"/>
            <a:ext cx="857256" cy="357190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chemeClr val="accent1">
                    <a:lumMod val="75000"/>
                  </a:schemeClr>
                </a:solidFill>
              </a:rPr>
              <a:t>Διαβάζουμε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897603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5536" y="352550"/>
            <a:ext cx="207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σελ. 36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112477"/>
            <a:ext cx="9144000" cy="3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61200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042948" y="5857892"/>
            <a:ext cx="1256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καΐκι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87234" y="6017145"/>
            <a:ext cx="2208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εμπορικό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218440" y="6095037"/>
            <a:ext cx="2788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υπερωκεάνιο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142984"/>
            <a:ext cx="91440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595259" y="2643182"/>
            <a:ext cx="164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ea typeface="Aka-AcidGR-DiaryGirl" pitchFamily="2" charset="-95"/>
              </a:rPr>
              <a:t>πλοίο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anose="02040602050305030304" pitchFamily="18" charset="0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643570" y="3445377"/>
            <a:ext cx="1875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κουπιά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29058" y="3802567"/>
            <a:ext cx="1955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μηχανή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19472"/>
            <a:ext cx="9035988" cy="29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b="53333"/>
          <a:stretch>
            <a:fillRect/>
          </a:stretch>
        </p:blipFill>
        <p:spPr bwMode="auto">
          <a:xfrm>
            <a:off x="428596" y="3714752"/>
            <a:ext cx="84515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864138" y="2571744"/>
            <a:ext cx="6035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Είναι  ένα πολύ μεγάλο πλοίο.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ΤΕΤΡΑΔΙΟ ΓΛΩΣΣΑΣ – Β’ ΤΕΥΧΟΣ σελ. 36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89267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075605" y="3356992"/>
            <a:ext cx="1477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κοντινό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27152" y="4293096"/>
            <a:ext cx="1473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χαμηλό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478601" y="5318704"/>
            <a:ext cx="2309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καινούριους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Το μπαούλο άνοιξε…</a:t>
            </a:r>
            <a:br>
              <a:rPr lang="el-GR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l-GR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Τι κρύβει τελικά;</a:t>
            </a:r>
            <a:endParaRPr lang="el-GR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429684" cy="47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2075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ΒΙΒΛΙΟ ΓΛΩΣΣΑΣ – Β’ ΤΕΥΧΟΣ σελ. 36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900358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65597" y="2643182"/>
            <a:ext cx="397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¨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37035" y="3440342"/>
            <a:ext cx="397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¨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180109" y="3814367"/>
            <a:ext cx="397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¨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Book Antiqua" panose="02040602050305030304" pitchFamily="18" charset="0"/>
                <a:ea typeface="Aka-AcidGR-DiaryGirl" pitchFamily="2" charset="-95"/>
              </a:rPr>
              <a:t>Στο γαλάζιο τετράδιο της αντιγραφής γράφουμε 3 φορές την πρόταση που είπε ο </a:t>
            </a:r>
            <a:r>
              <a:rPr lang="el-GR" dirty="0" err="1" smtClean="0">
                <a:solidFill>
                  <a:srgbClr val="C00000"/>
                </a:solidFill>
                <a:latin typeface="Book Antiqua" panose="02040602050305030304" pitchFamily="18" charset="0"/>
                <a:ea typeface="Aka-AcidGR-DiaryGirl" pitchFamily="2" charset="-95"/>
              </a:rPr>
              <a:t>Μολύβιος</a:t>
            </a:r>
            <a:r>
              <a:rPr lang="el-GR" dirty="0" smtClean="0">
                <a:solidFill>
                  <a:srgbClr val="C00000"/>
                </a:solidFill>
                <a:latin typeface="Book Antiqua" panose="02040602050305030304" pitchFamily="18" charset="0"/>
                <a:ea typeface="Aka-AcidGR-DiaryGirl" pitchFamily="2" charset="-95"/>
              </a:rPr>
              <a:t> : </a:t>
            </a:r>
            <a:endParaRPr lang="el-GR" dirty="0">
              <a:solidFill>
                <a:srgbClr val="C00000"/>
              </a:solidFill>
              <a:latin typeface="Book Antiqua" panose="02040602050305030304" pitchFamily="18" charset="0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9466" y="2348880"/>
            <a:ext cx="9001156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800" b="1" dirty="0" smtClean="0"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Θέλω να ταξιδέψω με ένα καΐκι.</a:t>
            </a:r>
            <a:endParaRPr lang="el-GR" sz="4800" b="1" dirty="0"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356992"/>
            <a:ext cx="1666702" cy="2154927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488" y="3643314"/>
            <a:ext cx="4857784" cy="1928826"/>
          </a:xfrm>
          <a:prstGeom prst="wedgeRoundRectCallout">
            <a:avLst>
              <a:gd name="adj1" fmla="val -59349"/>
              <a:gd name="adj2" fmla="val 1582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Αυτή θα είναι η ορθογραφία και η αντιγραφή μας.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Διαβάζω το κείμενο δυνατά: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985375"/>
            <a:ext cx="7200799" cy="57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2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51" y="692696"/>
            <a:ext cx="1904778" cy="2500306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5436096" y="4000504"/>
            <a:ext cx="3214710" cy="1428760"/>
          </a:xfrm>
          <a:prstGeom prst="wedgeRoundRectCallout">
            <a:avLst>
              <a:gd name="adj1" fmla="val 48344"/>
              <a:gd name="adj2" fmla="val -11355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Book Antiqua" panose="02040602050305030304" pitchFamily="18" charset="0"/>
              </a:rPr>
              <a:t>Ποιος είναι ο θησαυρός του Θείου Παύλου</a:t>
            </a:r>
            <a:r>
              <a:rPr lang="el-GR" sz="2800" b="1" dirty="0" smtClean="0">
                <a:latin typeface="Comiccity" pitchFamily="2" charset="0"/>
              </a:rPr>
              <a:t>;</a:t>
            </a:r>
            <a:endParaRPr lang="el-GR" sz="2800" b="1" dirty="0">
              <a:latin typeface="Comiccit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303320" y="332656"/>
            <a:ext cx="1840679" cy="4714908"/>
          </a:xfrm>
          <a:prstGeom prst="wedgeRoundRectCallout">
            <a:avLst>
              <a:gd name="adj1" fmla="val -70456"/>
              <a:gd name="adj2" fmla="val 5595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Book Antiqua" panose="02040602050305030304" pitchFamily="18" charset="0"/>
              </a:rPr>
              <a:t>Ποιο είναι το αγαπημένο καράβι του θείου Παύλου; Βρες την απάντηση στο κείμενο και κύκλωσέ την.</a:t>
            </a:r>
            <a:endParaRPr lang="el-GR" b="1" dirty="0">
              <a:latin typeface="Book Antiqua" panose="02040602050305030304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0" y="3000372"/>
            <a:ext cx="2000232" cy="35719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43" y="4128316"/>
            <a:ext cx="1904778" cy="210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286644" y="0"/>
            <a:ext cx="1857356" cy="4714908"/>
          </a:xfrm>
          <a:prstGeom prst="wedgeRoundRectCallout">
            <a:avLst>
              <a:gd name="adj1" fmla="val -113699"/>
              <a:gd name="adj2" fmla="val 5805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Book Antiqua" panose="02040602050305030304" pitchFamily="18" charset="0"/>
              </a:rPr>
              <a:t>Ποιο άρεσε περισσότερο στον Ορφέα; Βρες την απάντηση στο κείμενο και κύκλωσέ την.</a:t>
            </a:r>
            <a:endParaRPr lang="el-GR" b="1" dirty="0">
              <a:latin typeface="Book Antiqua" panose="02040602050305030304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429124" y="3643314"/>
            <a:ext cx="2428892" cy="4286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0" y="4000504"/>
            <a:ext cx="4786314" cy="4286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5" y="4429132"/>
            <a:ext cx="1219153" cy="1219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7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96" y="-24434"/>
            <a:ext cx="931097" cy="171894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88224" y="1785926"/>
            <a:ext cx="2555776" cy="2928982"/>
          </a:xfrm>
          <a:prstGeom prst="wedgeRoundRectCallout">
            <a:avLst>
              <a:gd name="adj1" fmla="val 15607"/>
              <a:gd name="adj2" fmla="val -5290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latin typeface="Book Antiqua" panose="02040602050305030304" pitchFamily="18" charset="0"/>
              </a:rPr>
              <a:t>Ποια πλοία είχαν ζωγραφισμένα μάτια στα πλαϊνά της πλώρης; </a:t>
            </a:r>
            <a:endParaRPr lang="el-GR" sz="2000" b="1" dirty="0">
              <a:latin typeface="Book Antiqua" panose="02040602050305030304" pitchFamily="18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0" y="5286388"/>
            <a:ext cx="2571736" cy="4286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5143512"/>
            <a:ext cx="7056784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Τα πολεμικά αυτά πλοία τα χρησιμοποιούσαν οι αρχαίοι Έλληνες και ονομάζονταν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τριήρεις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.  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85" y="214290"/>
            <a:ext cx="5862646" cy="4525963"/>
          </a:xfr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" y="4725144"/>
            <a:ext cx="1558120" cy="201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284984"/>
            <a:ext cx="9144833" cy="17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3"/>
            <a:ext cx="2448908" cy="208157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899592" y="877560"/>
            <a:ext cx="5000660" cy="1214446"/>
          </a:xfrm>
          <a:prstGeom prst="wedgeRoundRectCallout">
            <a:avLst>
              <a:gd name="adj1" fmla="val 62874"/>
              <a:gd name="adj2" fmla="val 909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Book Antiqua" panose="02040602050305030304" pitchFamily="18" charset="0"/>
              </a:rPr>
              <a:t>Τι λέει ο </a:t>
            </a:r>
            <a:r>
              <a:rPr lang="el-GR" sz="2800" dirty="0" err="1" smtClean="0">
                <a:latin typeface="Book Antiqua" panose="02040602050305030304" pitchFamily="18" charset="0"/>
              </a:rPr>
              <a:t>Μολύβιος</a:t>
            </a:r>
            <a:r>
              <a:rPr lang="el-GR" sz="2800" dirty="0" smtClean="0">
                <a:latin typeface="Book Antiqua" panose="02040602050305030304" pitchFamily="18" charset="0"/>
              </a:rPr>
              <a:t>;</a:t>
            </a:r>
          </a:p>
          <a:p>
            <a:pPr algn="ctr"/>
            <a:r>
              <a:rPr lang="el-GR" sz="2800" dirty="0" smtClean="0">
                <a:latin typeface="Book Antiqua" panose="02040602050305030304" pitchFamily="18" charset="0"/>
              </a:rPr>
              <a:t>Βλέπετε κάτι καινούριο ;</a:t>
            </a:r>
            <a:endParaRPr lang="el-GR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308</Words>
  <Application>Microsoft Office PowerPoint</Application>
  <PresentationFormat>Προβολή στην οθόνη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ΚΑΡΑΒΙΑ</vt:lpstr>
      <vt:lpstr>Το μπαούλο άνοιξε… Τι κρύβει τελικά;</vt:lpstr>
      <vt:lpstr>Διαβάζω το κείμενο δυνατά: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πολεμικά αυτά πλοία τα χρησιμοποιούσαν οι αρχαίοι Έλληνες και ονομάζονταν τριήρεις.  </vt:lpstr>
      <vt:lpstr>Παρουσίαση του PowerPoint</vt:lpstr>
      <vt:lpstr>Παρουσίαση του PowerPoint</vt:lpstr>
      <vt:lpstr>Παρουσίαση του PowerPoint</vt:lpstr>
      <vt:lpstr>Δες κι άλλα παραδείγματα:</vt:lpstr>
      <vt:lpstr>Παρουσίαση του PowerPoint</vt:lpstr>
      <vt:lpstr>Παρουσίαση του PowerPoint</vt:lpstr>
      <vt:lpstr>Διαβάζουμε: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Στο γαλάζιο τετράδιο της αντιγραφής γράφουμε 3 φορές την πρόταση που είπε ο Μολύβιος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Καράβια</dc:title>
  <dc:creator>Ιωαννα</dc:creator>
  <cp:lastModifiedBy>Eleftheria Papadimitriou</cp:lastModifiedBy>
  <cp:revision>42</cp:revision>
  <dcterms:created xsi:type="dcterms:W3CDTF">2013-04-02T11:41:59Z</dcterms:created>
  <dcterms:modified xsi:type="dcterms:W3CDTF">2020-05-05T17:11:19Z</dcterms:modified>
</cp:coreProperties>
</file>