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7" r:id="rId9"/>
    <p:sldId id="265" r:id="rId10"/>
    <p:sldId id="257" r:id="rId11"/>
    <p:sldId id="269" r:id="rId12"/>
    <p:sldId id="271" r:id="rId13"/>
    <p:sldId id="272" r:id="rId14"/>
    <p:sldId id="277" r:id="rId15"/>
    <p:sldId id="275" r:id="rId16"/>
    <p:sldId id="294" r:id="rId17"/>
    <p:sldId id="280" r:id="rId18"/>
    <p:sldId id="281" r:id="rId19"/>
    <p:sldId id="289" r:id="rId20"/>
    <p:sldId id="290" r:id="rId21"/>
    <p:sldId id="288" r:id="rId22"/>
    <p:sldId id="291" r:id="rId23"/>
    <p:sldId id="292" r:id="rId24"/>
    <p:sldId id="293" r:id="rId25"/>
    <p:sldId id="299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9362-0DD7-4A1E-88CE-456B0B2AC8D5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FFF29-0B37-4710-964E-11A32CB552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76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Ερωτήσεις κατανόησης.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FF29-0B37-4710-964E-11A32CB552F7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4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Διαβάζω. Επισημαίνω τα σημεία στίξης.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FF29-0B37-4710-964E-11A32CB552F7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41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240042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68864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55793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87690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070648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81631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55170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176587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60111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593421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12422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5E58-9DC3-4BAC-A5EF-607378D5FF2C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49F2-CBED-41B3-B3B8-BDC7EBD9B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25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file:///C:\Users\&#921;&#969;&#940;&#957;&#957;&#945;\Music\Free%20YouTube%20Downloader\&#921;&#963;&#964;&#959;&#961;&#943;&#949;&#962;-%20&#921;&#953;-%20&#915;&#955;&#974;&#963;&#963;&#945;%20&#913;&#900;%20&#916;&#951;&#956;&#959;&#964;&#953;&#954;&#959;&#973;.mp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file:///F:\a%20ta3h\glwssa\2.%20&#951;%20&#960;&#945;&#961;&#949;&#945;\epanalhpsh%20enothtas\gia%2021.11.12\&#932;&#959;%20&#960;&#945;&#960;&#953;%20-%20YouTube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509" cy="6858000"/>
          </a:xfrm>
          <a:prstGeom prst="rect">
            <a:avLst/>
          </a:prstGeo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RomanScript" pitchFamily="65" charset="-95"/>
              </a:rPr>
              <a:t>Ιστορίες </a:t>
            </a:r>
            <a:endParaRPr lang="el-GR" sz="9600" b="1" dirty="0">
              <a:solidFill>
                <a:srgbClr val="FF0000"/>
              </a:solidFill>
              <a:latin typeface="Comic Sans MS" panose="030F0702030302020204" pitchFamily="66" charset="0"/>
              <a:ea typeface="Aka-AcidGR-RomanScript" pitchFamily="65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solidFill>
                  <a:srgbClr val="0070C0"/>
                </a:solidFill>
              </a:rPr>
              <a:t>Ι  , ι</a:t>
            </a:r>
            <a:endParaRPr lang="el-GR" sz="6600" b="1" dirty="0">
              <a:solidFill>
                <a:srgbClr val="0070C0"/>
              </a:solidFill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3635896" y="5209728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00B050"/>
                </a:solidFill>
                <a:ea typeface="Aka-AcidGR5yearsold" pitchFamily="2" charset="-95"/>
              </a:rPr>
              <a:t>Δασκάλα : Ελευθερία Παπαδημητρίου</a:t>
            </a:r>
            <a:r>
              <a:rPr lang="el-GR" sz="1800" b="1" u="sng" dirty="0" smtClean="0">
                <a:solidFill>
                  <a:srgbClr val="00B050"/>
                </a:solidFill>
                <a:ea typeface="Aka-AcidGR5yearsold" pitchFamily="2" charset="-95"/>
              </a:rPr>
              <a:t> </a:t>
            </a:r>
            <a:endParaRPr lang="el-GR" sz="1800" b="1" dirty="0">
              <a:solidFill>
                <a:srgbClr val="00B05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700353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1" y="27321"/>
            <a:ext cx="4211960" cy="30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0"/>
            <a:ext cx="1800225" cy="21336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967"/>
            <a:ext cx="9001454" cy="48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78759" y="175382"/>
            <a:ext cx="3744416" cy="1958218"/>
          </a:xfrm>
          <a:prstGeom prst="wedgeRoundRectCallout">
            <a:avLst>
              <a:gd name="adj1" fmla="val -62481"/>
              <a:gd name="adj2" fmla="val -2282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Βρίσκουμε όλα τα Ι ,ι </a:t>
            </a:r>
            <a:endParaRPr lang="el-GR" sz="4800" b="1" dirty="0"/>
          </a:p>
        </p:txBody>
      </p:sp>
      <p:sp>
        <p:nvSpPr>
          <p:cNvPr id="6" name="5 - Έλλειψη"/>
          <p:cNvSpPr/>
          <p:nvPr/>
        </p:nvSpPr>
        <p:spPr>
          <a:xfrm>
            <a:off x="2915816" y="3068960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5 - Έλλειψη"/>
          <p:cNvSpPr/>
          <p:nvPr/>
        </p:nvSpPr>
        <p:spPr>
          <a:xfrm>
            <a:off x="3347864" y="2996952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 - Έλλειψη"/>
          <p:cNvSpPr/>
          <p:nvPr/>
        </p:nvSpPr>
        <p:spPr>
          <a:xfrm>
            <a:off x="4427984" y="2996952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5 - Έλλειψη"/>
          <p:cNvSpPr/>
          <p:nvPr/>
        </p:nvSpPr>
        <p:spPr>
          <a:xfrm>
            <a:off x="2051720" y="3789040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 - Έλλειψη"/>
          <p:cNvSpPr/>
          <p:nvPr/>
        </p:nvSpPr>
        <p:spPr>
          <a:xfrm>
            <a:off x="2267744" y="3789040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5 - Έλλειψη"/>
          <p:cNvSpPr/>
          <p:nvPr/>
        </p:nvSpPr>
        <p:spPr>
          <a:xfrm>
            <a:off x="3275856" y="3789040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 - Έλλειψη"/>
          <p:cNvSpPr/>
          <p:nvPr/>
        </p:nvSpPr>
        <p:spPr>
          <a:xfrm>
            <a:off x="3923928" y="3789040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5 - Έλλειψη"/>
          <p:cNvSpPr/>
          <p:nvPr/>
        </p:nvSpPr>
        <p:spPr>
          <a:xfrm>
            <a:off x="2051720" y="4365104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5 - Έλλειψη"/>
          <p:cNvSpPr/>
          <p:nvPr/>
        </p:nvSpPr>
        <p:spPr>
          <a:xfrm>
            <a:off x="2627784" y="4365104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5 - Έλλειψη"/>
          <p:cNvSpPr/>
          <p:nvPr/>
        </p:nvSpPr>
        <p:spPr>
          <a:xfrm>
            <a:off x="3635896" y="4365104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5 - Έλλειψη"/>
          <p:cNvSpPr/>
          <p:nvPr/>
        </p:nvSpPr>
        <p:spPr>
          <a:xfrm>
            <a:off x="4716016" y="4365104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5 - Έλλειψη"/>
          <p:cNvSpPr/>
          <p:nvPr/>
        </p:nvSpPr>
        <p:spPr>
          <a:xfrm>
            <a:off x="2339752" y="530120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5 - Έλλειψη"/>
          <p:cNvSpPr/>
          <p:nvPr/>
        </p:nvSpPr>
        <p:spPr>
          <a:xfrm>
            <a:off x="3491880" y="530120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5 - Έλλειψη"/>
          <p:cNvSpPr/>
          <p:nvPr/>
        </p:nvSpPr>
        <p:spPr>
          <a:xfrm>
            <a:off x="4572000" y="530120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5 - Έλλειψη"/>
          <p:cNvSpPr/>
          <p:nvPr/>
        </p:nvSpPr>
        <p:spPr>
          <a:xfrm>
            <a:off x="6516216" y="530120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5 - Έλλειψη"/>
          <p:cNvSpPr/>
          <p:nvPr/>
        </p:nvSpPr>
        <p:spPr>
          <a:xfrm>
            <a:off x="2123728" y="6093296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5 - Έλλειψη"/>
          <p:cNvSpPr/>
          <p:nvPr/>
        </p:nvSpPr>
        <p:spPr>
          <a:xfrm>
            <a:off x="4788024" y="6093296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0398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3131840" cy="236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5076056" y="2492896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8855968" y="530120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436096" y="386104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372200" y="4437112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860032" y="314096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7452320" y="6165304"/>
            <a:ext cx="576064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11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21" y="558404"/>
            <a:ext cx="1160211" cy="1160211"/>
          </a:xfrm>
          <a:prstGeom prst="rect">
            <a:avLst/>
          </a:prstGeom>
        </p:spPr>
      </p:pic>
      <p:sp>
        <p:nvSpPr>
          <p:cNvPr id="13" name="12 - Επεξήγηση με στρογγυλεμένο παραλληλόγραμμο"/>
          <p:cNvSpPr/>
          <p:nvPr/>
        </p:nvSpPr>
        <p:spPr>
          <a:xfrm>
            <a:off x="2987824" y="0"/>
            <a:ext cx="4752528" cy="2368212"/>
          </a:xfrm>
          <a:prstGeom prst="wedgeRoundRectCallout">
            <a:avLst>
              <a:gd name="adj1" fmla="val 52068"/>
              <a:gd name="adj2" fmla="val -1993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Βρες και κύκλωσε τις τελείες, τα θαυμαστικά, τα ερωτηματικά και όποιο άλλο σημαδάκι βρεις στο κείμενο!</a:t>
            </a:r>
            <a:endParaRPr lang="el-GR" sz="3200" b="1" dirty="0"/>
          </a:p>
        </p:txBody>
      </p:sp>
      <p:sp>
        <p:nvSpPr>
          <p:cNvPr id="14" name="5 - Έλλειψη"/>
          <p:cNvSpPr/>
          <p:nvPr/>
        </p:nvSpPr>
        <p:spPr>
          <a:xfrm>
            <a:off x="1421904" y="2492896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5 - Έλλειψη"/>
          <p:cNvSpPr/>
          <p:nvPr/>
        </p:nvSpPr>
        <p:spPr>
          <a:xfrm>
            <a:off x="1421904" y="3890570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5 - Έλλειψη"/>
          <p:cNvSpPr/>
          <p:nvPr/>
        </p:nvSpPr>
        <p:spPr>
          <a:xfrm>
            <a:off x="1421904" y="5286431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5 - Έλλειψη"/>
          <p:cNvSpPr/>
          <p:nvPr/>
        </p:nvSpPr>
        <p:spPr>
          <a:xfrm>
            <a:off x="1421904" y="602128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5 - Έλλειψη"/>
          <p:cNvSpPr/>
          <p:nvPr/>
        </p:nvSpPr>
        <p:spPr>
          <a:xfrm>
            <a:off x="3347864" y="2598440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5 - Έλλειψη"/>
          <p:cNvSpPr/>
          <p:nvPr/>
        </p:nvSpPr>
        <p:spPr>
          <a:xfrm>
            <a:off x="3697141" y="3933056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5 - Έλλειψη"/>
          <p:cNvSpPr/>
          <p:nvPr/>
        </p:nvSpPr>
        <p:spPr>
          <a:xfrm>
            <a:off x="2555776" y="5301208"/>
            <a:ext cx="288032" cy="5040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7707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2577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43808" y="3140968"/>
            <a:ext cx="144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  <a:endParaRPr lang="en-US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5733256"/>
            <a:ext cx="144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ι</a:t>
            </a:r>
            <a:endParaRPr lang="en-US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3140968"/>
            <a:ext cx="144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ι</a:t>
            </a:r>
            <a:endParaRPr lang="en-US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5733256"/>
            <a:ext cx="144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ι</a:t>
            </a:r>
            <a:endParaRPr lang="en-US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3140968"/>
            <a:ext cx="152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Ι</a:t>
            </a:r>
            <a:endParaRPr lang="en-US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841637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Βλέπω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λέξεις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π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ου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έχουν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μπ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ροστά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 </a:t>
            </a:r>
            <a:r>
              <a:rPr lang="en-US" sz="6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το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και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στο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τέλος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-</a:t>
            </a:r>
            <a:r>
              <a:rPr lang="en-US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ι</a:t>
            </a:r>
            <a:endParaRPr lang="en-US" sz="6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5yearsold" pitchFamily="2" charset="-95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02" y="2060848"/>
            <a:ext cx="938066" cy="9380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21155"/>
            <a:ext cx="960106" cy="96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65" y="3603867"/>
            <a:ext cx="1032657" cy="1477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72" y="4568034"/>
            <a:ext cx="1349297" cy="1641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96" y="2204864"/>
            <a:ext cx="999651" cy="1296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93137"/>
            <a:ext cx="936104" cy="1470319"/>
          </a:xfrm>
          <a:prstGeom prst="rect">
            <a:avLst/>
          </a:prstGeom>
        </p:spPr>
      </p:pic>
      <p:pic>
        <p:nvPicPr>
          <p:cNvPr id="12" name="Picture 11" descr="education_clipart_scissors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3372" y="5033453"/>
            <a:ext cx="1469943" cy="749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1296144" cy="1296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" y="3847159"/>
            <a:ext cx="1447800" cy="1441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90352"/>
            <a:ext cx="922584" cy="767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36552"/>
            <a:ext cx="1872208" cy="1495571"/>
          </a:xfrm>
          <a:prstGeom prst="rect">
            <a:avLst/>
          </a:prstGeom>
        </p:spPr>
      </p:pic>
      <p:pic>
        <p:nvPicPr>
          <p:cNvPr id="19" name="Picture 18" descr="pensil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7564" y="3351661"/>
            <a:ext cx="986593" cy="99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07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9" y="260648"/>
            <a:ext cx="1827132" cy="2133600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195736" y="27321"/>
            <a:ext cx="6624736" cy="1958218"/>
          </a:xfrm>
          <a:prstGeom prst="wedgeRoundRectCallout">
            <a:avLst>
              <a:gd name="adj1" fmla="val -57671"/>
              <a:gd name="adj2" fmla="val -1575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Διαβάζουμε κι βρίσκουμε όπου λέει </a:t>
            </a:r>
            <a:r>
              <a:rPr lang="el-GR" sz="3600" b="1" dirty="0" smtClean="0">
                <a:solidFill>
                  <a:srgbClr val="FF0000"/>
                </a:solidFill>
              </a:rPr>
              <a:t>στ</a:t>
            </a:r>
            <a:r>
              <a:rPr lang="el-GR" sz="3600" b="1" dirty="0" smtClean="0"/>
              <a:t>.</a:t>
            </a:r>
            <a:endParaRPr lang="el-GR" sz="360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590" y="3645024"/>
            <a:ext cx="36402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smtClean="0">
                <a:ln w="11430"/>
              </a:rPr>
              <a:t>αστέρι</a:t>
            </a:r>
            <a:endParaRPr lang="el-GR" sz="9600" b="1" cap="none" spc="0" dirty="0">
              <a:ln w="1143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32634" y="2133600"/>
            <a:ext cx="4279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smtClean="0">
                <a:ln w="11430"/>
              </a:rPr>
              <a:t>παστέλι</a:t>
            </a:r>
            <a:endParaRPr lang="el-GR" sz="9600" b="1" cap="none" spc="0" dirty="0">
              <a:ln w="1143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36330" y="5190149"/>
            <a:ext cx="3490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smtClean="0">
                <a:ln w="11430"/>
              </a:rPr>
              <a:t>πάστα</a:t>
            </a:r>
            <a:endParaRPr lang="el-GR" sz="9600" b="1" cap="none" spc="0" dirty="0">
              <a:ln w="1143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3627" y="2133600"/>
            <a:ext cx="40046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smtClean="0">
                <a:ln w="11430"/>
              </a:rPr>
              <a:t>πιστόλι</a:t>
            </a:r>
            <a:endParaRPr lang="el-GR" sz="9600" b="1" cap="none" spc="0" dirty="0">
              <a:ln w="1143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173518" y="5174163"/>
            <a:ext cx="31978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στέκα</a:t>
            </a:r>
            <a:endParaRPr lang="el-GR" sz="9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734964" y="3682478"/>
            <a:ext cx="40264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smtClean="0">
                <a:ln w="11430"/>
              </a:rPr>
              <a:t>στέμμα</a:t>
            </a:r>
            <a:endParaRPr lang="el-GR" sz="9600" b="1" cap="none" spc="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3725505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6405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Στρογγυλεμένο ορθογώνιο 2"/>
          <p:cNvSpPr/>
          <p:nvPr/>
        </p:nvSpPr>
        <p:spPr>
          <a:xfrm>
            <a:off x="1619672" y="692696"/>
            <a:ext cx="2736304" cy="504056"/>
          </a:xfrm>
          <a:prstGeom prst="roundRect">
            <a:avLst/>
          </a:prstGeom>
          <a:solidFill>
            <a:srgbClr val="B7DEE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4067944" y="1628800"/>
            <a:ext cx="2376264" cy="504056"/>
          </a:xfrm>
          <a:prstGeom prst="roundRect">
            <a:avLst/>
          </a:prstGeom>
          <a:solidFill>
            <a:srgbClr val="B7DEE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355976" y="2204864"/>
            <a:ext cx="2449340" cy="504056"/>
          </a:xfrm>
          <a:prstGeom prst="roundRect">
            <a:avLst/>
          </a:prstGeom>
          <a:solidFill>
            <a:srgbClr val="B7DEE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763688" y="4005064"/>
            <a:ext cx="2736304" cy="504056"/>
          </a:xfrm>
          <a:prstGeom prst="roundRect">
            <a:avLst/>
          </a:prstGeom>
          <a:solidFill>
            <a:srgbClr val="B7DEE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5961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509" cy="6858000"/>
          </a:xfrm>
          <a:prstGeom prst="rect">
            <a:avLst/>
          </a:prstGeo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RomanScript" pitchFamily="65" charset="-95"/>
              </a:rPr>
              <a:t>Ιστορίες </a:t>
            </a:r>
            <a:endParaRPr lang="el-GR" sz="9600" b="1" dirty="0">
              <a:solidFill>
                <a:srgbClr val="FF0000"/>
              </a:solidFill>
              <a:latin typeface="Comic Sans MS" panose="030F0702030302020204" pitchFamily="66" charset="0"/>
              <a:ea typeface="Aka-AcidGR-RomanScript" pitchFamily="65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rgbClr val="0070C0"/>
                </a:solidFill>
              </a:rPr>
              <a:t>Τετράδιο Εργασιών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3635896" y="5209728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00B050"/>
                </a:solidFill>
                <a:ea typeface="Aka-AcidGR5yearsold" pitchFamily="2" charset="-95"/>
              </a:rPr>
              <a:t>Δασκάλα : Ελευθερία Παπαδημητρίου</a:t>
            </a:r>
            <a:r>
              <a:rPr lang="el-GR" sz="1800" b="1" u="sng" dirty="0" smtClean="0">
                <a:solidFill>
                  <a:srgbClr val="00B050"/>
                </a:solidFill>
                <a:ea typeface="Aka-AcidGR5yearsold" pitchFamily="2" charset="-95"/>
              </a:rPr>
              <a:t> </a:t>
            </a:r>
            <a:endParaRPr lang="el-GR" sz="1800" b="1" dirty="0">
              <a:solidFill>
                <a:srgbClr val="00B05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3090727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πεξήγηση με στρογγυλεμένο παραλληλόγραμμο 8"/>
          <p:cNvSpPr/>
          <p:nvPr/>
        </p:nvSpPr>
        <p:spPr>
          <a:xfrm>
            <a:off x="3275856" y="107331"/>
            <a:ext cx="3616078" cy="1809501"/>
          </a:xfrm>
          <a:prstGeom prst="wedgeRoundRectCallout">
            <a:avLst>
              <a:gd name="adj1" fmla="val 62526"/>
              <a:gd name="adj2" fmla="val 198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FF3300"/>
                </a:solidFill>
              </a:rPr>
              <a:t>Διαβάζουμε !</a:t>
            </a:r>
            <a:endParaRPr lang="el-GR" sz="4400" b="1" dirty="0">
              <a:solidFill>
                <a:srgbClr val="FF3300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967"/>
            <a:ext cx="9001453" cy="48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708"/>
            <a:ext cx="1763688" cy="1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29491"/>
            <a:ext cx="8910280" cy="38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Έλλειψη 2"/>
          <p:cNvSpPr/>
          <p:nvPr/>
        </p:nvSpPr>
        <p:spPr>
          <a:xfrm>
            <a:off x="1043608" y="1556792"/>
            <a:ext cx="216024" cy="360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971600" y="1772816"/>
            <a:ext cx="216024" cy="360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4211960" y="2276872"/>
            <a:ext cx="216024" cy="360040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6156176" y="1445390"/>
            <a:ext cx="216024" cy="5074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7884368" y="1412776"/>
            <a:ext cx="216024" cy="4886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7092280" y="2456892"/>
            <a:ext cx="216024" cy="40339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3" y="111879"/>
            <a:ext cx="8239337" cy="6613684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2843808" y="1412776"/>
            <a:ext cx="432048" cy="3380867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2556292" y="4793643"/>
            <a:ext cx="345761" cy="123922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Επεξήγηση με στρογγυλεμένο παραλληλόγραμμο 19"/>
          <p:cNvSpPr/>
          <p:nvPr/>
        </p:nvSpPr>
        <p:spPr>
          <a:xfrm>
            <a:off x="1403648" y="107331"/>
            <a:ext cx="5488286" cy="1017413"/>
          </a:xfrm>
          <a:prstGeom prst="wedgeRoundRectCallout">
            <a:avLst>
              <a:gd name="adj1" fmla="val 62526"/>
              <a:gd name="adj2" fmla="val 198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rgbClr val="FF3300"/>
                </a:solidFill>
              </a:rPr>
              <a:t>Βρίσκουμε τα Ι ι !</a:t>
            </a:r>
            <a:endParaRPr lang="el-GR" sz="4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737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87" y="914400"/>
            <a:ext cx="90236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3458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9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5" y="414536"/>
            <a:ext cx="1267562" cy="150229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597790" y="22029"/>
            <a:ext cx="7524328" cy="1628800"/>
          </a:xfrm>
          <a:prstGeom prst="wedgeRoundRectCallout">
            <a:avLst>
              <a:gd name="adj1" fmla="val -52135"/>
              <a:gd name="adj2" fmla="val 136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Τι νομίζεις ότι συζητούν ο κύριος με το καπέλο και η Ιωάννα;</a:t>
            </a:r>
            <a:endParaRPr lang="el-GR" sz="40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451739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456568" y="2462"/>
            <a:ext cx="57972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ιστορία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85146" y="2057397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ι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571329" y="2057399"/>
            <a:ext cx="280128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στο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356384" y="2057396"/>
            <a:ext cx="16289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ρί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85147" y="4794409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ι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15616" y="4794407"/>
            <a:ext cx="11480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699792" y="4808629"/>
            <a:ext cx="8787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τ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851920" y="4800600"/>
            <a:ext cx="11368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364088" y="4753211"/>
            <a:ext cx="11224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ρ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876256" y="4724400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ί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683383" y="1988840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806672" y="4725144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28575" cmpd="sng">
                <a:solidFill>
                  <a:srgbClr val="008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0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8" y="1196752"/>
            <a:ext cx="893555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Έλλειψη 2"/>
          <p:cNvSpPr/>
          <p:nvPr/>
        </p:nvSpPr>
        <p:spPr>
          <a:xfrm>
            <a:off x="827584" y="2780928"/>
            <a:ext cx="2520280" cy="663724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4283968" y="3597052"/>
            <a:ext cx="2520280" cy="663724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4283968" y="4581128"/>
            <a:ext cx="2520280" cy="663724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5698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1" y="980728"/>
            <a:ext cx="907228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950211" y="2564904"/>
            <a:ext cx="3521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ιπποπόταμος</a:t>
            </a:r>
            <a:endParaRPr lang="el-GR" sz="5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385182" y="2564904"/>
            <a:ext cx="1941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ποτάμι</a:t>
            </a:r>
            <a:endParaRPr lang="el-GR" sz="5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351771" y="3789040"/>
            <a:ext cx="22789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καλάμια</a:t>
            </a:r>
            <a:endParaRPr lang="el-GR" sz="5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906256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143000"/>
            <a:ext cx="799117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43000"/>
            <a:ext cx="90346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4067944" y="4293096"/>
            <a:ext cx="1914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πεπόνι</a:t>
            </a:r>
            <a:endParaRPr lang="el-GR" sz="5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688339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3110790" y="3246075"/>
            <a:ext cx="1914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DiaryGirl" pitchFamily="2" charset="-95"/>
              </a:rPr>
              <a:t>πεπόνι</a:t>
            </a:r>
            <a:endParaRPr lang="el-GR" sz="5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702912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994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41277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ΕΠΑΝΑΛΗΨΗ ΕΝΟΤΗΤΑΣ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0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27607"/>
          <a:stretch/>
        </p:blipFill>
        <p:spPr bwMode="auto">
          <a:xfrm>
            <a:off x="4899314" y="723900"/>
            <a:ext cx="42100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Γ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ράφω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το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κεφαλαίο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γράμμα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C-Hollow" pitchFamily="2" charset="-95"/>
              </a:rPr>
              <a:t>.</a:t>
            </a:r>
            <a:endParaRPr lang="en-US" b="1" dirty="0">
              <a:solidFill>
                <a:srgbClr val="FF0000"/>
              </a:solidFill>
              <a:latin typeface="+mn-lt"/>
              <a:ea typeface="AC-Hollow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449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1958072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Α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58873" y="350100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Π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099937" y="429309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Ι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956186" y="509795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Τ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938552" y="5869862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Κ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531628" y="2132856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Ο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596550" y="306896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Ε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542048" y="4006145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Ν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639832" y="4946532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Σ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610978" y="589004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Ρ</a:t>
            </a:r>
            <a:endParaRPr lang="el-GR" sz="5400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001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458200" cy="61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914400" y="1447800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σ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95400" y="227707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π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16804" y="3142520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ο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352295" y="39624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ρ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841567" y="4791670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ι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159168" y="5638800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α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27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3759"/>
            <a:ext cx="9144000" cy="55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670257" y="2204864"/>
            <a:ext cx="27860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cap="none" spc="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a typeface="Aka-AcidGR5yearsold" pitchFamily="2" charset="-95"/>
              </a:rPr>
              <a:t>σπόρια</a:t>
            </a:r>
            <a:endParaRPr lang="el-GR" sz="6600" b="1" cap="none" spc="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203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9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15616" y="141277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a typeface="Aka-AcidGR-Chubby" pitchFamily="2" charset="-95"/>
              </a:rPr>
              <a:t>παπαγάλος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148064" y="615011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a typeface="Aka-AcidGR-Chubby" pitchFamily="2" charset="-95"/>
              </a:rPr>
              <a:t>γάτα</a:t>
            </a:r>
            <a:endParaRPr lang="el-GR" sz="4000" b="1" dirty="0">
              <a:ea typeface="Aka-AcidGR-Chubby" pitchFamily="2" charset="-95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3" y="85029"/>
            <a:ext cx="1267562" cy="1502296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1619672" y="0"/>
            <a:ext cx="7524328" cy="1165684"/>
          </a:xfrm>
          <a:prstGeom prst="wedgeRoundRectCallout">
            <a:avLst>
              <a:gd name="adj1" fmla="val -52135"/>
              <a:gd name="adj2" fmla="val 1369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Υπάρχουν ζώα στην εικόνα;</a:t>
            </a:r>
            <a:endParaRPr lang="el-GR" sz="36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710921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92813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47" y="1174105"/>
            <a:ext cx="1026097" cy="1026097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1619672" y="0"/>
            <a:ext cx="7524328" cy="1165684"/>
          </a:xfrm>
          <a:prstGeom prst="wedgeRoundRectCallout">
            <a:avLst>
              <a:gd name="adj1" fmla="val -46427"/>
              <a:gd name="adj2" fmla="val 6004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Ποια πράγματα βλέπετε;</a:t>
            </a:r>
            <a:endParaRPr lang="el-GR" sz="4000" b="1" dirty="0">
              <a:ea typeface="Aka-AcidGR5yearsold" pitchFamily="2" charset="-95"/>
            </a:endParaRPr>
          </a:p>
        </p:txBody>
      </p:sp>
      <p:sp>
        <p:nvSpPr>
          <p:cNvPr id="9" name="4 - TextBox"/>
          <p:cNvSpPr txBox="1"/>
          <p:nvPr/>
        </p:nvSpPr>
        <p:spPr>
          <a:xfrm>
            <a:off x="3491880" y="98072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ea typeface="Aka-AcidGR-Chubby" pitchFamily="2" charset="-95"/>
              </a:rPr>
              <a:t>καναπές</a:t>
            </a:r>
            <a:endParaRPr lang="el-GR" sz="4400" b="1" dirty="0">
              <a:ea typeface="Aka-AcidGR-Chubby" pitchFamily="2" charset="-95"/>
            </a:endParaRPr>
          </a:p>
        </p:txBody>
      </p:sp>
      <p:sp>
        <p:nvSpPr>
          <p:cNvPr id="10" name="5 - TextBox"/>
          <p:cNvSpPr txBox="1"/>
          <p:nvPr/>
        </p:nvSpPr>
        <p:spPr>
          <a:xfrm>
            <a:off x="4283968" y="191683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ea typeface="Aka-AcidGR-Chubby" pitchFamily="2" charset="-95"/>
              </a:rPr>
              <a:t>καπέλο</a:t>
            </a:r>
            <a:endParaRPr lang="el-GR" sz="4400" b="1" dirty="0">
              <a:ea typeface="Aka-AcidGR-Chubby" pitchFamily="2" charset="-95"/>
            </a:endParaRPr>
          </a:p>
        </p:txBody>
      </p:sp>
      <p:sp>
        <p:nvSpPr>
          <p:cNvPr id="11" name="6 - TextBox"/>
          <p:cNvSpPr txBox="1"/>
          <p:nvPr/>
        </p:nvSpPr>
        <p:spPr>
          <a:xfrm>
            <a:off x="1907704" y="40466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ea typeface="Aka-AcidGR-Chubby" pitchFamily="2" charset="-95"/>
              </a:rPr>
              <a:t>λάμπα</a:t>
            </a:r>
            <a:endParaRPr lang="el-GR" sz="4400" b="1" dirty="0">
              <a:ea typeface="Aka-AcidGR-Chubby" pitchFamily="2" charset="-95"/>
            </a:endParaRPr>
          </a:p>
        </p:txBody>
      </p:sp>
      <p:sp>
        <p:nvSpPr>
          <p:cNvPr id="12" name="7 - TextBox"/>
          <p:cNvSpPr txBox="1"/>
          <p:nvPr/>
        </p:nvSpPr>
        <p:spPr>
          <a:xfrm>
            <a:off x="3995936" y="278092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ea typeface="Aka-AcidGR-Chubby" pitchFamily="2" charset="-95"/>
              </a:rPr>
              <a:t>χαλί</a:t>
            </a:r>
            <a:endParaRPr lang="el-GR" sz="4400" b="1" dirty="0">
              <a:ea typeface="Aka-AcidGR-Chubby" pitchFamily="2" charset="-95"/>
            </a:endParaRPr>
          </a:p>
        </p:txBody>
      </p:sp>
      <p:sp>
        <p:nvSpPr>
          <p:cNvPr id="13" name="8 - TextBox"/>
          <p:cNvSpPr txBox="1"/>
          <p:nvPr/>
        </p:nvSpPr>
        <p:spPr>
          <a:xfrm>
            <a:off x="6048164" y="118817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ea typeface="Aka-AcidGR-Chubby" pitchFamily="2" charset="-95"/>
              </a:rPr>
              <a:t>βιβλίο</a:t>
            </a:r>
            <a:endParaRPr lang="el-GR" sz="4400" b="1" dirty="0"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205456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- TextBox"/>
          <p:cNvSpPr txBox="1"/>
          <p:nvPr/>
        </p:nvSpPr>
        <p:spPr>
          <a:xfrm>
            <a:off x="1588285" y="335699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spc="300" dirty="0" smtClean="0">
                <a:ea typeface="Aka-AcidGR-Chubby" pitchFamily="2" charset="-95"/>
              </a:rPr>
              <a:t>χαλί</a:t>
            </a:r>
            <a:endParaRPr lang="el-GR" sz="5400" b="1" spc="300" dirty="0">
              <a:ea typeface="Aka-AcidGR-Chubby" pitchFamily="2" charset="-95"/>
            </a:endParaRPr>
          </a:p>
        </p:txBody>
      </p:sp>
      <p:sp>
        <p:nvSpPr>
          <p:cNvPr id="5" name="8 - TextBox"/>
          <p:cNvSpPr txBox="1"/>
          <p:nvPr/>
        </p:nvSpPr>
        <p:spPr>
          <a:xfrm>
            <a:off x="5580112" y="17728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spc="300" dirty="0" smtClean="0">
                <a:ea typeface="Aka-AcidGR-Chubby" pitchFamily="2" charset="-95"/>
              </a:rPr>
              <a:t>βιβλίο</a:t>
            </a:r>
            <a:endParaRPr lang="el-GR" sz="5400" b="1" spc="300" dirty="0">
              <a:ea typeface="Aka-AcidGR-Chubby" pitchFamily="2" charset="-95"/>
            </a:endParaRPr>
          </a:p>
        </p:txBody>
      </p:sp>
      <p:sp>
        <p:nvSpPr>
          <p:cNvPr id="6" name="4 - TextBox"/>
          <p:cNvSpPr txBox="1"/>
          <p:nvPr/>
        </p:nvSpPr>
        <p:spPr>
          <a:xfrm>
            <a:off x="1480273" y="191683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spc="300" dirty="0">
                <a:ea typeface="Aka-AcidGR-Chubby" pitchFamily="2" charset="-95"/>
              </a:rPr>
              <a:t>κ</a:t>
            </a:r>
            <a:r>
              <a:rPr lang="el-GR" sz="5400" b="1" spc="300" dirty="0" smtClean="0">
                <a:ea typeface="Aka-AcidGR-Chubby" pitchFamily="2" charset="-95"/>
              </a:rPr>
              <a:t>ύριος</a:t>
            </a:r>
            <a:endParaRPr lang="el-GR" sz="5400" b="1" spc="300" dirty="0">
              <a:ea typeface="Aka-AcidGR-Chubby" pitchFamily="2" charset="-95"/>
            </a:endParaRPr>
          </a:p>
        </p:txBody>
      </p:sp>
      <p:sp>
        <p:nvSpPr>
          <p:cNvPr id="7" name="5 - TextBox"/>
          <p:cNvSpPr txBox="1"/>
          <p:nvPr/>
        </p:nvSpPr>
        <p:spPr>
          <a:xfrm>
            <a:off x="4427984" y="4509120"/>
            <a:ext cx="3402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spc="300" dirty="0" smtClean="0">
                <a:ea typeface="Aka-AcidGR-Chubby" pitchFamily="2" charset="-95"/>
              </a:rPr>
              <a:t>Ιωάννα</a:t>
            </a:r>
            <a:endParaRPr lang="el-GR" sz="5400" b="1" spc="300" dirty="0">
              <a:ea typeface="Aka-AcidGR-Chubby" pitchFamily="2" charset="-95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03" y="2658364"/>
            <a:ext cx="1332114" cy="1176050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683568" y="0"/>
            <a:ext cx="8460432" cy="1165684"/>
          </a:xfrm>
          <a:prstGeom prst="wedgeRoundRectCallout">
            <a:avLst>
              <a:gd name="adj1" fmla="val -2969"/>
              <a:gd name="adj2" fmla="val 16463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Ποιο γράμμα ίδιο έχουν οι λέξεις ;</a:t>
            </a:r>
            <a:endParaRPr lang="el-GR" sz="40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937452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Ι ι</a:t>
            </a:r>
            <a:endParaRPr lang="en-US" sz="8000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267744" y="3140968"/>
            <a:ext cx="432048" cy="30243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722280" y="3730674"/>
            <a:ext cx="87556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/>
                <a:solidFill>
                  <a:srgbClr val="008000"/>
                </a:solidFill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19900" b="1" cap="none" spc="0" dirty="0">
              <a:ln/>
              <a:solidFill>
                <a:srgbClr val="008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637186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2956" y="-229548"/>
            <a:ext cx="726481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κ</a:t>
            </a:r>
            <a:endParaRPr lang="el-GR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>
            <a:off x="1058711" y="686014"/>
            <a:ext cx="2289153" cy="20949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/>
          <p:cNvCxnSpPr/>
          <p:nvPr/>
        </p:nvCxnSpPr>
        <p:spPr>
          <a:xfrm>
            <a:off x="979976" y="1733471"/>
            <a:ext cx="2223872" cy="13934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>
            <a:off x="1091815" y="2714735"/>
            <a:ext cx="2112033" cy="69974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091815" y="3637766"/>
            <a:ext cx="2112033" cy="567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7126826" y="818168"/>
            <a:ext cx="880369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τ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ι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087849" y="2629654"/>
            <a:ext cx="1035861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σ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ι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114301" y="-115111"/>
            <a:ext cx="962122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κ</a:t>
            </a:r>
            <a:r>
              <a:rPr lang="el-GR" sz="8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ι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132532" y="1745521"/>
            <a:ext cx="1072730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π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ι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191088" y="2280642"/>
            <a:ext cx="793807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65273" y="818168"/>
            <a:ext cx="66877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τ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22666" y="1844824"/>
            <a:ext cx="89800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π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14905" y="2852936"/>
            <a:ext cx="854721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σ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 flipV="1">
            <a:off x="3923928" y="686014"/>
            <a:ext cx="2880320" cy="24539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4140358" y="1479887"/>
            <a:ext cx="2807906" cy="18873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 flipV="1">
            <a:off x="4140358" y="2430186"/>
            <a:ext cx="2807906" cy="1121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flipV="1">
            <a:off x="4221121" y="3291373"/>
            <a:ext cx="2727143" cy="4031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Ορθογώνιο 27"/>
          <p:cNvSpPr/>
          <p:nvPr/>
        </p:nvSpPr>
        <p:spPr>
          <a:xfrm>
            <a:off x="289190" y="3875564"/>
            <a:ext cx="76495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ν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237651" y="4988950"/>
            <a:ext cx="837088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ρ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cxnSp>
        <p:nvCxnSpPr>
          <p:cNvPr id="30" name="Ευθύγραμμο βέλος σύνδεσης 29"/>
          <p:cNvCxnSpPr/>
          <p:nvPr/>
        </p:nvCxnSpPr>
        <p:spPr>
          <a:xfrm flipV="1">
            <a:off x="1010112" y="3953093"/>
            <a:ext cx="2193736" cy="7640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 flipV="1">
            <a:off x="1176904" y="4335109"/>
            <a:ext cx="2026944" cy="14386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>
            <a:off x="4123055" y="4002232"/>
            <a:ext cx="2825209" cy="7148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/>
          <p:nvPr/>
        </p:nvCxnSpPr>
        <p:spPr>
          <a:xfrm>
            <a:off x="4134531" y="4335110"/>
            <a:ext cx="2669717" cy="12541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7124719" y="3875564"/>
            <a:ext cx="96212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ν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ι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7084645" y="4927520"/>
            <a:ext cx="102143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ρ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ι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599671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28" grpId="0"/>
      <p:bldP spid="2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1" y="27321"/>
            <a:ext cx="4211960" cy="30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0"/>
            <a:ext cx="1975104" cy="21336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967"/>
            <a:ext cx="9001454" cy="48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438400" y="548680"/>
            <a:ext cx="3096344" cy="1440160"/>
          </a:xfrm>
          <a:prstGeom prst="wedgeRoundRectCallout">
            <a:avLst>
              <a:gd name="adj1" fmla="val -49177"/>
              <a:gd name="adj2" fmla="val -578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Ποιοι μιλάνε;</a:t>
            </a:r>
            <a:endParaRPr lang="el-GR" sz="4800" b="1" dirty="0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2426327" y="548680"/>
            <a:ext cx="3096344" cy="1440160"/>
          </a:xfrm>
          <a:prstGeom prst="wedgeRoundRectCallout">
            <a:avLst>
              <a:gd name="adj1" fmla="val -47388"/>
              <a:gd name="adj2" fmla="val -607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Τι λέμε ότι κάνουν;</a:t>
            </a:r>
            <a:endParaRPr lang="el-GR" sz="4800" b="1" dirty="0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2426327" y="545379"/>
            <a:ext cx="3096344" cy="1440160"/>
          </a:xfrm>
          <a:prstGeom prst="wedgeRoundRectCallout">
            <a:avLst>
              <a:gd name="adj1" fmla="val -49625"/>
              <a:gd name="adj2" fmla="val -5788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Ακούμε!</a:t>
            </a:r>
            <a:endParaRPr lang="el-GR" sz="3600" b="1" dirty="0"/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2235696" y="557033"/>
            <a:ext cx="6598096" cy="1440160"/>
          </a:xfrm>
          <a:prstGeom prst="wedgeRoundRectCallout">
            <a:avLst>
              <a:gd name="adj1" fmla="val -48342"/>
              <a:gd name="adj2" fmla="val -6077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είπαν η Ιωάννα με τον παππού της;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37256995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211</Words>
  <Application>Microsoft Office PowerPoint</Application>
  <PresentationFormat>Προβολή στην οθόνη (4:3)</PresentationFormat>
  <Paragraphs>97</Paragraphs>
  <Slides>29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Βλέπω λέξεις που έχουν μπροστά  το και στο τέλος -ι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Γράφω το κεφαλαίο γράμμα.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Eleftheria Papadimitriou</cp:lastModifiedBy>
  <cp:revision>33</cp:revision>
  <dcterms:created xsi:type="dcterms:W3CDTF">2014-11-10T17:10:49Z</dcterms:created>
  <dcterms:modified xsi:type="dcterms:W3CDTF">2020-10-07T14:15:53Z</dcterms:modified>
</cp:coreProperties>
</file>