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81" r:id="rId20"/>
    <p:sldId id="282" r:id="rId21"/>
    <p:sldId id="283" r:id="rId22"/>
    <p:sldId id="284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33"/>
    <a:srgbClr val="0033CC"/>
    <a:srgbClr val="FFFF00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C883-EDB2-4BE6-9925-D13804C1ABFF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19704-7BDA-4EA0-BA14-6C73864445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12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19704-7BDA-4EA0-BA14-6C7386444538}" type="slidenum">
              <a:rPr lang="el-GR" smtClean="0"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19704-7BDA-4EA0-BA14-6C7386444538}" type="slidenum">
              <a:rPr lang="el-GR" smtClean="0"/>
              <a:t>16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6821-E20C-48CF-8BB6-5C41E5A95F1D}" type="datetimeFigureOut">
              <a:rPr lang="el-GR" smtClean="0"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59D6-0482-42B0-A16E-349E529A475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/>
          <a:lstStyle/>
          <a:p>
            <a:r>
              <a:rPr lang="el-G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Θα γράψουμε το δικό μας βιβλίο</a:t>
            </a:r>
            <a:endParaRPr lang="el-G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630400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Δασκάλα : Ελευθερία </a:t>
            </a:r>
            <a:r>
              <a:rPr lang="el-GR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Π</a:t>
            </a:r>
            <a:r>
              <a:rPr lang="el-GR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απαδημητρίου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1058"/>
            <a:ext cx="5832648" cy="3934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899592" y="836712"/>
            <a:ext cx="5006930" cy="5014910"/>
          </a:xfrm>
          <a:prstGeom prst="wedgeRoundRectCallout">
            <a:avLst>
              <a:gd name="adj1" fmla="val 69670"/>
              <a:gd name="adj2" fmla="val -206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Για ποιο γεγονός θα γράψει ο Δαμιανός; Βρίσκω και υπογραμμίζω.</a:t>
            </a:r>
            <a:endParaRPr lang="el-GR" sz="4800" b="1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  <p:pic>
        <p:nvPicPr>
          <p:cNvPr id="7" name="6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87" y="2852936"/>
            <a:ext cx="3240361" cy="21602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0"/>
            <a:ext cx="8986645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642910" y="785794"/>
            <a:ext cx="807249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214282" y="1214422"/>
            <a:ext cx="428628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02" y="4929198"/>
            <a:ext cx="1726396" cy="192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1643050"/>
            <a:ext cx="5429288" cy="4429156"/>
          </a:xfrm>
          <a:prstGeom prst="wedgeRoundRectCallout">
            <a:avLst>
              <a:gd name="adj1" fmla="val -61921"/>
              <a:gd name="adj2" fmla="val 293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Τι δήλωσε ο Πέτρος; Βρίσκω και υπογραμμίζω.</a:t>
            </a:r>
            <a:endParaRPr lang="el-GR" sz="6000" b="1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  <p:pic>
        <p:nvPicPr>
          <p:cNvPr id="7" name="6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067364"/>
            <a:ext cx="2286016" cy="166625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0"/>
            <a:ext cx="8986645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714348" y="4000504"/>
            <a:ext cx="807249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0" y="4429132"/>
            <a:ext cx="107157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99" y="4929198"/>
            <a:ext cx="2893202" cy="192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1643050"/>
            <a:ext cx="5429288" cy="4429156"/>
          </a:xfrm>
          <a:prstGeom prst="wedgeRoundRectCallout">
            <a:avLst>
              <a:gd name="adj1" fmla="val -61921"/>
              <a:gd name="adj2" fmla="val 293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Ποιο πρόβλημα εντόπισε ο Κωνσταντίνος; Βρίσκω και υπογραμμίζω.</a:t>
            </a:r>
            <a:endParaRPr lang="el-GR" sz="5400" b="1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413674"/>
            <a:ext cx="1917826" cy="2316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0"/>
            <a:ext cx="9144001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642910" y="1000108"/>
            <a:ext cx="721523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68" y="4293096"/>
            <a:ext cx="3335300" cy="224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714356"/>
            <a:ext cx="5429288" cy="5357850"/>
          </a:xfrm>
          <a:prstGeom prst="wedgeRoundRectCallout">
            <a:avLst>
              <a:gd name="adj1" fmla="val -61921"/>
              <a:gd name="adj2" fmla="val 293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Ποιες εργασίες πρέπει να γίνουν σύμφωνα με το δάσκαλο για να γίνει το βιβλίο;</a:t>
            </a:r>
            <a:endParaRPr lang="el-GR" sz="4800" b="1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4" y="2143116"/>
            <a:ext cx="1646422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0"/>
            <a:ext cx="9144001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94" y="4332990"/>
            <a:ext cx="2142212" cy="2249812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1428736"/>
            <a:ext cx="9144000" cy="2428892"/>
          </a:xfrm>
          <a:prstGeom prst="rect">
            <a:avLst/>
          </a:prstGeom>
          <a:solidFill>
            <a:srgbClr val="FFFF00">
              <a:alpha val="3607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395536" y="404664"/>
            <a:ext cx="5328592" cy="2304256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Collage" pitchFamily="2" charset="-95"/>
              </a:rPr>
              <a:t>Τώρα διαβάζω. </a:t>
            </a:r>
          </a:p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ka-AcidGR-Collage" pitchFamily="2" charset="-95"/>
              </a:rPr>
              <a:t>Αύριο τι θα κάνω;</a:t>
            </a:r>
            <a:endParaRPr lang="el-GR" sz="5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ka-AcidGR-Collage" pitchFamily="2" charset="-95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9639"/>
            <a:ext cx="4099917" cy="3077671"/>
          </a:xfrm>
          <a:prstGeom prst="rect">
            <a:avLst/>
          </a:prstGeom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395536" y="428716"/>
            <a:ext cx="5464224" cy="2304256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Αύριο θα διαβάσω.</a:t>
            </a:r>
            <a:endParaRPr lang="el-GR" sz="5400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78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395536" y="404664"/>
            <a:ext cx="5328592" cy="3024336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Τώρα μαγειρεύω. </a:t>
            </a:r>
          </a:p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Αύριο τι θα κάνω;</a:t>
            </a:r>
            <a:endParaRPr lang="el-GR" sz="5400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398618" y="404664"/>
            <a:ext cx="5464224" cy="3024336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Αύριο θα μαγειρέψω.</a:t>
            </a:r>
            <a:endParaRPr lang="el-GR" sz="5400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29553"/>
            <a:ext cx="2771800" cy="48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-1"/>
            <a:ext cx="9144000" cy="631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395536" y="188640"/>
            <a:ext cx="5328592" cy="3384376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Τώρα ακούω μουσική. </a:t>
            </a:r>
          </a:p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Αύριο τι θα κάνω;</a:t>
            </a:r>
            <a:endParaRPr lang="el-GR" sz="5400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389573" y="346348"/>
            <a:ext cx="5464224" cy="3068960"/>
          </a:xfrm>
          <a:prstGeom prst="wedgeRoundRectCallout">
            <a:avLst>
              <a:gd name="adj1" fmla="val 54792"/>
              <a:gd name="adj2" fmla="val 4265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Αύριο θα ακούσω μουσική.</a:t>
            </a:r>
            <a:endParaRPr lang="el-GR" sz="5400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51" y="3717032"/>
            <a:ext cx="3048325" cy="31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806"/>
            <a:ext cx="3694711" cy="3694711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419872" y="908720"/>
            <a:ext cx="5370628" cy="4536504"/>
          </a:xfrm>
          <a:prstGeom prst="wedgeRoundRectCallout">
            <a:avLst>
              <a:gd name="adj1" fmla="val -77580"/>
              <a:gd name="adj2" fmla="val 3014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Αν θέλουμε να πούμε για κάτι που θα γίνει </a:t>
            </a:r>
            <a:r>
              <a:rPr lang="el-GR" sz="4000" b="1" u="sng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αργότερα, μετά , αύριο </a:t>
            </a:r>
            <a:r>
              <a:rPr lang="el-GR" sz="4000" b="1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χρησιμοποιούμε τη λεξούλα </a:t>
            </a:r>
            <a:r>
              <a:rPr lang="el-GR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a typeface="Aka-AcidGR-Collage" pitchFamily="2" charset="-95"/>
              </a:rPr>
              <a:t>θα</a:t>
            </a:r>
            <a:r>
              <a:rPr lang="el-GR" sz="4000" b="1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!</a:t>
            </a:r>
          </a:p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π.χ. θα κόψω</a:t>
            </a:r>
            <a:endParaRPr lang="el-GR" sz="4000" b="1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397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664813" y="404664"/>
            <a:ext cx="27215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8800" b="1" cap="none" spc="0" dirty="0" smtClean="0">
                <a:ln w="28575">
                  <a:solidFill>
                    <a:schemeClr val="tx1"/>
                  </a:solidFill>
                </a:ln>
                <a:solidFill>
                  <a:srgbClr val="33CC33"/>
                </a:solidFill>
              </a:rPr>
              <a:t>ΤΩΡΑ</a:t>
            </a:r>
            <a:endParaRPr lang="el-GR" sz="8800" b="1" cap="none" spc="0" dirty="0">
              <a:ln w="28575">
                <a:solidFill>
                  <a:schemeClr val="tx1"/>
                </a:solidFill>
              </a:ln>
              <a:solidFill>
                <a:srgbClr val="33CC33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563879" y="404664"/>
            <a:ext cx="30365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8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ΑΥΡΙΟ</a:t>
            </a:r>
            <a:endParaRPr lang="el-GR" sz="8800" b="1" cap="none" spc="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5632"/>
            <a:ext cx="1145580" cy="113964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7" y="4316027"/>
            <a:ext cx="1065830" cy="109948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3008714"/>
            <a:ext cx="1088002" cy="114036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" y="1885723"/>
            <a:ext cx="1056953" cy="1073730"/>
          </a:xfrm>
          <a:prstGeom prst="rect">
            <a:avLst/>
          </a:prstGeom>
        </p:spPr>
      </p:pic>
      <p:sp>
        <p:nvSpPr>
          <p:cNvPr id="10" name="Δεξιό βέλος 9"/>
          <p:cNvSpPr/>
          <p:nvPr/>
        </p:nvSpPr>
        <p:spPr>
          <a:xfrm>
            <a:off x="4025640" y="663209"/>
            <a:ext cx="978408" cy="965591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" name="Δεξιό βέλος 10"/>
          <p:cNvSpPr/>
          <p:nvPr/>
        </p:nvSpPr>
        <p:spPr>
          <a:xfrm>
            <a:off x="4019928" y="5543272"/>
            <a:ext cx="978408" cy="965591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2" name="Δεξιό βέλος 11"/>
          <p:cNvSpPr/>
          <p:nvPr/>
        </p:nvSpPr>
        <p:spPr>
          <a:xfrm>
            <a:off x="4022784" y="4316027"/>
            <a:ext cx="978408" cy="965591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3" name="Δεξιό βέλος 12"/>
          <p:cNvSpPr/>
          <p:nvPr/>
        </p:nvSpPr>
        <p:spPr>
          <a:xfrm>
            <a:off x="4038376" y="3140968"/>
            <a:ext cx="978408" cy="965591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4" name="Δεξιό βέλος 13"/>
          <p:cNvSpPr/>
          <p:nvPr/>
        </p:nvSpPr>
        <p:spPr>
          <a:xfrm>
            <a:off x="4038376" y="1844824"/>
            <a:ext cx="978408" cy="965591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5" name="Διάγραμμα ροής: Αρχή/τέλος εργασίας 14"/>
          <p:cNvSpPr/>
          <p:nvPr/>
        </p:nvSpPr>
        <p:spPr>
          <a:xfrm>
            <a:off x="1260809" y="1993862"/>
            <a:ext cx="2562324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Διάγραμμα ροής: Αρχή/τέλος εργασίας 15"/>
          <p:cNvSpPr/>
          <p:nvPr/>
        </p:nvSpPr>
        <p:spPr>
          <a:xfrm>
            <a:off x="1235296" y="3349448"/>
            <a:ext cx="2562324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Διάγραμμα ροής: Αρχή/τέλος εργασίας 16"/>
          <p:cNvSpPr/>
          <p:nvPr/>
        </p:nvSpPr>
        <p:spPr>
          <a:xfrm>
            <a:off x="1260809" y="4481986"/>
            <a:ext cx="2562324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Διάγραμμα ροής: Αρχή/τέλος εργασίας 17"/>
          <p:cNvSpPr/>
          <p:nvPr/>
        </p:nvSpPr>
        <p:spPr>
          <a:xfrm>
            <a:off x="1286322" y="5758617"/>
            <a:ext cx="2562324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Διάγραμμα ροής: Αρχή/τέλος εργασίας 18"/>
          <p:cNvSpPr/>
          <p:nvPr/>
        </p:nvSpPr>
        <p:spPr>
          <a:xfrm>
            <a:off x="5292080" y="2054965"/>
            <a:ext cx="3384376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Διάγραμμα ροής: Αρχή/τέλος εργασίας 19"/>
          <p:cNvSpPr/>
          <p:nvPr/>
        </p:nvSpPr>
        <p:spPr>
          <a:xfrm>
            <a:off x="5292080" y="3349448"/>
            <a:ext cx="3384376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Διάγραμμα ροής: Αρχή/τέλος εργασίας 20"/>
          <p:cNvSpPr/>
          <p:nvPr/>
        </p:nvSpPr>
        <p:spPr>
          <a:xfrm>
            <a:off x="5292080" y="4506619"/>
            <a:ext cx="3384376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Διάγραμμα ροής: Αρχή/τέλος εργασίας 21"/>
          <p:cNvSpPr/>
          <p:nvPr/>
        </p:nvSpPr>
        <p:spPr>
          <a:xfrm>
            <a:off x="5292080" y="5709231"/>
            <a:ext cx="3384376" cy="633671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6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3"/>
            <a:ext cx="9157068" cy="68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285954" y="3212976"/>
            <a:ext cx="1799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 καθίσω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164316" y="3625860"/>
            <a:ext cx="17923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 αρχίσω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156176" y="3985900"/>
            <a:ext cx="1418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 είναι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371108" y="4417948"/>
            <a:ext cx="19548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 φωνάξω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394893" y="4777988"/>
            <a:ext cx="29238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 ζωγραφίσουμε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203270" y="5210036"/>
            <a:ext cx="1262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θ</a:t>
            </a:r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 έχει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898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"/>
            <a:ext cx="6624736" cy="68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184195" y="2852936"/>
            <a:ext cx="8672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είπα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823537" y="3193812"/>
            <a:ext cx="13582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Μπήκα 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736489" y="3841884"/>
            <a:ext cx="1116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βγήκα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310018" y="4201924"/>
            <a:ext cx="11480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ήρθαν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493987" y="4509120"/>
            <a:ext cx="13420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έφυγαν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850367" y="4849996"/>
            <a:ext cx="11330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πήγαν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815436" y="5157192"/>
            <a:ext cx="11402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βρήκα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818064" y="5498068"/>
            <a:ext cx="990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πήρα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358878" y="6146140"/>
            <a:ext cx="822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είπε</a:t>
            </a:r>
            <a:endParaRPr lang="el-GR" sz="28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4378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0" y="692696"/>
            <a:ext cx="906289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568724" y="2348880"/>
            <a:ext cx="1684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πήγα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572281" y="2348880"/>
            <a:ext cx="1474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είδα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803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844824"/>
            <a:ext cx="91440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951519" y="2826802"/>
            <a:ext cx="7126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Όταν πήγα και είδα </a:t>
            </a:r>
          </a:p>
          <a:p>
            <a:pPr algn="ctr"/>
            <a:r>
              <a:rPr lang="el-GR" sz="5400" b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τ</a:t>
            </a:r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ο σχολείο της Ιωάννας.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264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8215338" cy="674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7500958" cy="36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3571876"/>
            <a:ext cx="7643834" cy="325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148708"/>
            <a:ext cx="1723129" cy="2990651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643306" y="1643050"/>
            <a:ext cx="4214842" cy="2571768"/>
          </a:xfrm>
          <a:prstGeom prst="wedgeRoundRectCallout">
            <a:avLst>
              <a:gd name="adj1" fmla="val -60885"/>
              <a:gd name="adj2" fmla="val 1709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n>
                  <a:solidFill>
                    <a:schemeClr val="tx1"/>
                  </a:solidFill>
                </a:ln>
                <a:latin typeface="+mj-lt"/>
                <a:ea typeface="Aka-AcidGR-Collage" pitchFamily="2" charset="-95"/>
              </a:rPr>
              <a:t>Τι συνέβη σήμερα με την παρέα;</a:t>
            </a:r>
            <a:endParaRPr lang="el-GR" sz="5400" b="1" dirty="0">
              <a:ln>
                <a:solidFill>
                  <a:schemeClr val="tx1"/>
                </a:solidFill>
              </a:ln>
              <a:latin typeface="+mj-lt"/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3482"/>
            <a:ext cx="1723129" cy="1925151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357554" y="1142984"/>
            <a:ext cx="5429288" cy="3286148"/>
          </a:xfrm>
          <a:prstGeom prst="wedgeRoundRectCallout">
            <a:avLst>
              <a:gd name="adj1" fmla="val -60885"/>
              <a:gd name="adj2" fmla="val 1709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Τι ευχήθηκε η Ιωάννα; Βρίσκω και υπογραμμίζω.</a:t>
            </a:r>
            <a:endParaRPr lang="el-GR" sz="5400" b="1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8215338" cy="674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642910" y="4643446"/>
            <a:ext cx="707236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3635896" y="214290"/>
            <a:ext cx="5508104" cy="3862782"/>
          </a:xfrm>
          <a:prstGeom prst="wedgeRoundRectCallout">
            <a:avLst>
              <a:gd name="adj1" fmla="val -66697"/>
              <a:gd name="adj2" fmla="val 3211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chemeClr val="tx1"/>
                  </a:solidFill>
                </a:ln>
                <a:ea typeface="Aka-AcidGR-Collage" pitchFamily="2" charset="-95"/>
              </a:rPr>
              <a:t>Τι δήλωσε ο δάσκαλος ότι μπορούν να γίνουν τα παιδιά; Βρίσκω και υπογραμμίζω.</a:t>
            </a:r>
            <a:endParaRPr lang="el-GR" sz="4800" b="1" dirty="0">
              <a:ln>
                <a:solidFill>
                  <a:schemeClr val="tx1"/>
                </a:solidFill>
              </a:ln>
              <a:ea typeface="Aka-AcidGR-Collage" pitchFamily="2" charset="-95"/>
            </a:endParaRPr>
          </a:p>
        </p:txBody>
      </p:sp>
      <p:pic>
        <p:nvPicPr>
          <p:cNvPr id="7" name="6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042471"/>
            <a:ext cx="2286016" cy="171603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8215338" cy="674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500034" y="5357826"/>
            <a:ext cx="550072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184</Words>
  <Application>Microsoft Office PowerPoint</Application>
  <PresentationFormat>Προβολή στην οθόνη (4:3)</PresentationFormat>
  <Paragraphs>43</Paragraphs>
  <Slides>26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Θα γράψουμε το δικό μας βιβλίο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Θα γράψουμε το δικό μας βιβλίο</dc:title>
  <dc:creator>Ιωαννα</dc:creator>
  <cp:lastModifiedBy>Eleftheria Papadimitriou</cp:lastModifiedBy>
  <cp:revision>33</cp:revision>
  <dcterms:created xsi:type="dcterms:W3CDTF">2013-05-27T17:38:03Z</dcterms:created>
  <dcterms:modified xsi:type="dcterms:W3CDTF">2021-04-04T16:48:59Z</dcterms:modified>
</cp:coreProperties>
</file>