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9" r:id="rId7"/>
    <p:sldId id="290" r:id="rId8"/>
    <p:sldId id="267" r:id="rId9"/>
    <p:sldId id="264" r:id="rId10"/>
    <p:sldId id="266" r:id="rId11"/>
    <p:sldId id="291" r:id="rId12"/>
    <p:sldId id="277" r:id="rId13"/>
    <p:sldId id="280" r:id="rId14"/>
    <p:sldId id="287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B16"/>
    <a:srgbClr val="FF3300"/>
    <a:srgbClr val="FFF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E61C1-2AC1-4F32-B33C-7CE8A17DA06C}" type="datetimeFigureOut">
              <a:rPr lang="el-GR" smtClean="0"/>
              <a:t>28/10/2020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D04A1-FC6E-465D-B87B-A7265BCFED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18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2 </a:t>
            </a:r>
            <a:r>
              <a:rPr lang="en-US" sz="1200" dirty="0" err="1" smtClean="0"/>
              <a:t>φορές</a:t>
            </a:r>
            <a:r>
              <a:rPr lang="en-US" sz="1200" dirty="0" smtClean="0"/>
              <a:t> </a:t>
            </a:r>
            <a:r>
              <a:rPr lang="en-US" sz="1200" dirty="0" err="1" smtClean="0"/>
              <a:t>το</a:t>
            </a:r>
            <a:r>
              <a:rPr lang="en-US" sz="1200" dirty="0" smtClean="0"/>
              <a:t> </a:t>
            </a:r>
            <a:r>
              <a:rPr lang="en-US" sz="1200" dirty="0" err="1" smtClean="0"/>
              <a:t>κείμενο</a:t>
            </a:r>
            <a:r>
              <a:rPr lang="en-US" sz="1200" dirty="0" smtClean="0"/>
              <a:t> </a:t>
            </a:r>
            <a:r>
              <a:rPr lang="el-GR" sz="1200" dirty="0" smtClean="0"/>
              <a:t>δείχνοντας </a:t>
            </a:r>
            <a:r>
              <a:rPr lang="en-US" sz="1200" dirty="0" err="1" smtClean="0"/>
              <a:t>κάθε</a:t>
            </a:r>
            <a:r>
              <a:rPr lang="en-US" sz="1200" dirty="0" smtClean="0"/>
              <a:t> λέξη.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04A1-FC6E-465D-B87B-A7265BCFED0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5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Ψάχνουμε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στο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σκι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ασμένο κείμενο λέξεις με θ.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04A1-FC6E-465D-B87B-A7265BCFED0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95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</a:t>
            </a:r>
            <a:r>
              <a:rPr lang="el-GR" baseline="0" dirty="0" smtClean="0"/>
              <a:t> το ποίημα. Ακούμε το ποίημα μελοποιημένο. </a:t>
            </a:r>
            <a:r>
              <a:rPr lang="el-GR" baseline="0" smtClean="0"/>
              <a:t>Κυκλώνουμε τα Θ θ.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04A1-FC6E-465D-B87B-A7265BCFED0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97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04A1-FC6E-465D-B87B-A7265BCFED0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209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538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38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F943-3760-4E22-B793-8583A103D4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8359-CC9C-436B-8247-39AF80799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A623-7922-49DD-B19E-BFF536CA95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AAD20-F97C-495E-B83D-53BD245D1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8F61-977E-4A42-B062-CBB8D6484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7BBD-52CC-404E-A3E2-CCB3096988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3796-0E3C-4035-B227-708C1B141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A664-FE3D-4064-9342-047E8702D0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03C7F-43B7-4C86-9A26-CC8B30D69F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2662-471C-4E77-95CF-26E5AF6E96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139E9-30D8-46D9-A86E-8B46A9720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33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4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436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436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36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7951E1E-0909-4352-A05B-557B9868C241}" type="slidenum">
              <a:rPr lang="en-US" smtClean="0"/>
              <a:t>‹#›</a:t>
            </a:fld>
            <a:endParaRPr lang="en-US"/>
          </a:p>
        </p:txBody>
      </p:sp>
      <p:sp>
        <p:nvSpPr>
          <p:cNvPr id="1436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FB4B4BE-7C76-45F1-965C-875ADFE9729E}" type="datetimeFigureOut">
              <a:rPr lang="en-US" smtClean="0"/>
              <a:t>10/28/2020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70A794-1F88-4E6A-9C31-E5B46AF98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0.png"/><Relationship Id="rId4" Type="http://schemas.openxmlformats.org/officeDocument/2006/relationships/hyperlink" Target="file:///C:\Users\&#921;&#969;&#940;&#957;&#957;&#945;\Music\Free%20YouTube%20Downloader\&#920;&#941;&#945;&#964;&#961;&#959;%20&#931;&#954;&#953;&#974;&#957;-%20&#920;&#952;-%20&#915;&#955;&#974;&#963;&#963;&#945;%20&#913;&#900;%20&#916;&#951;&#956;&#959;&#964;&#953;&#954;&#959;&#973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/>
          <a:p>
            <a:r>
              <a:rPr lang="el-GR" sz="4400" b="1" dirty="0" err="1" smtClean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Aka-AcidGR5yearsold" pitchFamily="2" charset="-95"/>
              </a:rPr>
              <a:t>Θ,θ</a:t>
            </a:r>
            <a:endParaRPr lang="en-US" sz="4400" b="1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2274776" y="6455668"/>
            <a:ext cx="5051648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Aka-AcidGR5yearsold" pitchFamily="2" charset="-95"/>
              </a:rPr>
              <a:t>ΔΑΣΚΑΛΑ : Ελευθερία Παπαδημητρίου</a:t>
            </a:r>
            <a:endParaRPr lang="el-GR" sz="1800" b="1" dirty="0">
              <a:solidFill>
                <a:srgbClr val="7030A0"/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9144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ΘΕΑΤΡΟ </a:t>
            </a:r>
          </a:p>
          <a:p>
            <a:pPr algn="ctr"/>
            <a:r>
              <a:rPr lang="el-GR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ΣΚΙΩΝ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/>
          <a:p>
            <a:r>
              <a:rPr lang="el-GR" sz="4400" b="1" dirty="0" err="1" smtClean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Aka-AcidGR5yearsold" pitchFamily="2" charset="-95"/>
              </a:rPr>
              <a:t>Θ,θ</a:t>
            </a:r>
            <a:endParaRPr lang="en-US" sz="4400" b="1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2274776" y="6455668"/>
            <a:ext cx="5051648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Aka-AcidGR5yearsold" pitchFamily="2" charset="-95"/>
              </a:rPr>
              <a:t>ΔΑΣΚΑΛΑ : Ελευθερία Παπαδημητρίου</a:t>
            </a:r>
            <a:endParaRPr lang="el-GR" sz="1800" b="1" dirty="0">
              <a:solidFill>
                <a:srgbClr val="7030A0"/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9144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ΘΕΑΤΡΟ </a:t>
            </a:r>
          </a:p>
          <a:p>
            <a:pPr algn="ctr"/>
            <a:r>
              <a:rPr lang="el-GR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ΣΚΙΩΝ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114800" y="5105400"/>
            <a:ext cx="36346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Τετράδιο εργασιών </a:t>
            </a:r>
            <a:endParaRPr lang="en-US" sz="3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02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914809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8"/>
          <p:cNvSpPr txBox="1">
            <a:spLocks/>
          </p:cNvSpPr>
          <p:nvPr/>
        </p:nvSpPr>
        <p:spPr>
          <a:xfrm>
            <a:off x="2795470" y="39687"/>
            <a:ext cx="3557155" cy="798513"/>
          </a:xfrm>
          <a:prstGeom prst="wedgeRoundRectCallout">
            <a:avLst>
              <a:gd name="adj1" fmla="val -98984"/>
              <a:gd name="adj2" fmla="val 598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kern="0" dirty="0" smtClean="0">
                <a:effectLst/>
                <a:latin typeface="Calibri" panose="020F0502020204030204" pitchFamily="34" charset="0"/>
                <a:ea typeface="AC-Hollow" pitchFamily="2" charset="-95"/>
                <a:cs typeface="Calibri" panose="020F0502020204030204" pitchFamily="34" charset="0"/>
              </a:rPr>
              <a:t>Διαβάζουμε !</a:t>
            </a:r>
            <a:endParaRPr lang="el-GR" sz="4400" b="1" kern="0" dirty="0">
              <a:effectLst/>
              <a:latin typeface="Calibri" panose="020F0502020204030204" pitchFamily="34" charset="0"/>
              <a:ea typeface="AC-Hollow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14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0936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Έλλειψη 2"/>
          <p:cNvSpPr/>
          <p:nvPr/>
        </p:nvSpPr>
        <p:spPr>
          <a:xfrm>
            <a:off x="1219200" y="2819400"/>
            <a:ext cx="2286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3886200" y="2362200"/>
            <a:ext cx="2286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6096000" y="2382982"/>
            <a:ext cx="2286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7391400" y="3200400"/>
            <a:ext cx="2286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7772400" y="4419600"/>
            <a:ext cx="2286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3" y="228600"/>
            <a:ext cx="790277" cy="1690434"/>
          </a:xfrm>
          <a:prstGeom prst="rect">
            <a:avLst/>
          </a:prstGeom>
        </p:spPr>
      </p:pic>
      <p:sp>
        <p:nvSpPr>
          <p:cNvPr id="20" name="Επεξήγηση με στρογγυλεμένο παραλληλόγραμμο 19"/>
          <p:cNvSpPr/>
          <p:nvPr/>
        </p:nvSpPr>
        <p:spPr>
          <a:xfrm>
            <a:off x="2895600" y="0"/>
            <a:ext cx="6248400" cy="1524000"/>
          </a:xfrm>
          <a:prstGeom prst="wedgeRoundRectCallout">
            <a:avLst>
              <a:gd name="adj1" fmla="val -64890"/>
              <a:gd name="adj2" fmla="val -203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Κυκλώνουμε όλα τα Θ,</a:t>
            </a:r>
            <a:r>
              <a:rPr lang="el-GR" sz="3600" b="1" dirty="0">
                <a:latin typeface="Calibri" panose="020F0502020204030204" pitchFamily="34" charset="0"/>
                <a:ea typeface="AC-Hollow" pitchFamily="2" charset="-95"/>
                <a:cs typeface="Calibri" panose="020F0502020204030204" pitchFamily="34" charset="0"/>
              </a:rPr>
              <a:t> θ</a:t>
            </a:r>
            <a:endParaRPr lang="el-GR" sz="3600" b="1" dirty="0">
              <a:latin typeface="Calibri" panose="020F0502020204030204" pitchFamily="34" charset="0"/>
              <a:ea typeface="AC-Hollow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02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1440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4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584264" y="2462"/>
            <a:ext cx="554190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  <a:r>
              <a:rPr lang="el-GR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αλάθι</a:t>
            </a:r>
            <a:endParaRPr lang="el-GR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85941" y="2057400"/>
            <a:ext cx="20249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</a:t>
            </a:r>
            <a:endParaRPr lang="el-GR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318545" y="2057399"/>
            <a:ext cx="20733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λά</a:t>
            </a:r>
            <a:endParaRPr lang="el-GR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451982" y="2057398"/>
            <a:ext cx="16562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θι</a:t>
            </a:r>
            <a:endParaRPr lang="el-GR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3625" y="4794409"/>
            <a:ext cx="10342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1429123" y="4794407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3367584" y="4808629"/>
            <a:ext cx="10454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4912296" y="4800600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ά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6411277" y="4753211"/>
            <a:ext cx="114967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θ</a:t>
            </a:r>
            <a:endParaRPr lang="el-GR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7966178" y="4724400"/>
            <a:ext cx="6912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ι</a:t>
            </a:r>
            <a:endParaRPr lang="el-GR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13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" y="1676400"/>
            <a:ext cx="897705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1821" y="3115270"/>
            <a:ext cx="89159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18415" cmpd="sng">
                  <a:noFill/>
                  <a:prstDash val="solid"/>
                </a:ln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7920" y="3120489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18415" cmpd="sng">
                  <a:noFill/>
                  <a:prstDash val="solid"/>
                </a:ln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54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816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6" y="1981200"/>
            <a:ext cx="887714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1"/>
          <p:cNvSpPr/>
          <p:nvPr/>
        </p:nvSpPr>
        <p:spPr>
          <a:xfrm>
            <a:off x="1828800" y="4302204"/>
            <a:ext cx="4572000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6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  ι  θ ά ρ α</a:t>
            </a:r>
            <a:endParaRPr lang="en-US" sz="6600" b="1" cap="none" spc="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90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9090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1"/>
          <p:cNvSpPr/>
          <p:nvPr/>
        </p:nvSpPr>
        <p:spPr>
          <a:xfrm>
            <a:off x="1600200" y="3124200"/>
            <a:ext cx="4572000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κιθάρα</a:t>
            </a:r>
            <a:endParaRPr lang="en-US" sz="6600" b="1" cap="none" spc="0" dirty="0">
              <a:ln w="17780" cmpd="sng">
                <a:noFill/>
                <a:prstDash val="solid"/>
                <a:miter lim="800000"/>
              </a:ln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61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077200" cy="52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3" y="228600"/>
            <a:ext cx="1171277" cy="2505408"/>
          </a:xfrm>
          <a:prstGeom prst="rect">
            <a:avLst/>
          </a:prstGeom>
        </p:spPr>
      </p:pic>
      <p:sp>
        <p:nvSpPr>
          <p:cNvPr id="2" name="Επεξήγηση με στρογγυλεμένο παραλληλόγραμμο 1"/>
          <p:cNvSpPr/>
          <p:nvPr/>
        </p:nvSpPr>
        <p:spPr>
          <a:xfrm>
            <a:off x="2895600" y="0"/>
            <a:ext cx="6248400" cy="1524000"/>
          </a:xfrm>
          <a:prstGeom prst="wedgeRoundRectCallout">
            <a:avLst>
              <a:gd name="adj1" fmla="val -60079"/>
              <a:gd name="adj2" fmla="val 111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παρα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τηρo</a:t>
            </a:r>
            <a:r>
              <a:rPr lang="el-GR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ύμε</a:t>
            </a:r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στην εικόνα ;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6373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4495800" y="0"/>
            <a:ext cx="4648200" cy="3200400"/>
          </a:xfrm>
          <a:prstGeom prst="wedgeRoundRectCallout">
            <a:avLst>
              <a:gd name="adj1" fmla="val -9784"/>
              <a:gd name="adj2" fmla="val 7150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κοι</a:t>
            </a:r>
            <a:r>
              <a:rPr lang="el-G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τάζουν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η Μα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ρίν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α και ο Άρης; 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7600"/>
            <a:ext cx="1210912" cy="27837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782"/>
            <a:ext cx="3810000" cy="26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97" y="2438400"/>
            <a:ext cx="914809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004155" cy="1885738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223370" y="134940"/>
            <a:ext cx="3200400" cy="1600200"/>
          </a:xfrm>
          <a:prstGeom prst="wedgeRoundRectCallout">
            <a:avLst>
              <a:gd name="adj1" fmla="val -76096"/>
              <a:gd name="adj2" fmla="val -1626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Ποιοι μιλάνε;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2209800" y="152400"/>
            <a:ext cx="3200400" cy="1600200"/>
          </a:xfrm>
          <a:prstGeom prst="wedgeRoundRectCallout">
            <a:avLst>
              <a:gd name="adj1" fmla="val -76879"/>
              <a:gd name="adj2" fmla="val -1626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Ακούμε!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Πώς</a:t>
            </a:r>
            <a:r>
              <a:rPr lang="en-US" sz="8000" b="1" dirty="0" smtClean="0">
                <a:solidFill>
                  <a:srgbClr val="7030A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γράφω</a:t>
            </a:r>
            <a:r>
              <a:rPr lang="en-US" sz="8000" b="1" dirty="0" smtClean="0">
                <a:solidFill>
                  <a:srgbClr val="7030A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8000" b="1" dirty="0" smtClean="0">
                <a:solidFill>
                  <a:srgbClr val="7030A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Θ θ</a:t>
            </a:r>
            <a:endParaRPr lang="en-US" sz="8000" b="1" dirty="0">
              <a:solidFill>
                <a:srgbClr val="7030A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Κουλούρα 6"/>
          <p:cNvSpPr/>
          <p:nvPr/>
        </p:nvSpPr>
        <p:spPr>
          <a:xfrm>
            <a:off x="1295400" y="2819400"/>
            <a:ext cx="2667000" cy="3429000"/>
          </a:xfrm>
          <a:prstGeom prst="donut">
            <a:avLst>
              <a:gd name="adj" fmla="val 17000"/>
            </a:avLst>
          </a:prstGeom>
          <a:solidFill>
            <a:schemeClr val="tx1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133600" y="4343400"/>
            <a:ext cx="990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Κουλούρα 11"/>
          <p:cNvSpPr/>
          <p:nvPr/>
        </p:nvSpPr>
        <p:spPr>
          <a:xfrm>
            <a:off x="4740099" y="2819400"/>
            <a:ext cx="1645002" cy="3429000"/>
          </a:xfrm>
          <a:prstGeom prst="donut">
            <a:avLst>
              <a:gd name="adj" fmla="val 17000"/>
            </a:avLst>
          </a:prstGeom>
          <a:solidFill>
            <a:schemeClr val="tx1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l-GR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004048" y="4291445"/>
            <a:ext cx="1168152" cy="2424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289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709564" y="1980168"/>
            <a:ext cx="152798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θ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312258" y="875874"/>
            <a:ext cx="20425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θ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06633" y="3147910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71048" y="4283235"/>
            <a:ext cx="747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12258" y="2062336"/>
            <a:ext cx="15600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θ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312258" y="3262802"/>
            <a:ext cx="202491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θ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285760" y="4495800"/>
            <a:ext cx="18870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θ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956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782"/>
            <a:ext cx="3810000" cy="26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97" y="2438400"/>
            <a:ext cx="914809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4" y="352531"/>
            <a:ext cx="820296" cy="1885738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2286000" y="228600"/>
            <a:ext cx="3200400" cy="1600200"/>
          </a:xfrm>
          <a:prstGeom prst="wedgeRoundRectCallout">
            <a:avLst>
              <a:gd name="adj1" fmla="val -72574"/>
              <a:gd name="adj2" fmla="val -1235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Βρίσκουμε όλα τα Θ</a:t>
            </a:r>
            <a:r>
              <a:rPr lang="el-GR" sz="4400" b="1" dirty="0" smtClean="0">
                <a:latin typeface="Calibri" panose="020F0502020204030204" pitchFamily="34" charset="0"/>
                <a:ea typeface="AC-Hollow" pitchFamily="2" charset="-95"/>
                <a:cs typeface="Calibri" panose="020F0502020204030204" pitchFamily="34" charset="0"/>
              </a:rPr>
              <a:t> θ</a:t>
            </a:r>
            <a:endParaRPr lang="el-GR" sz="4400" b="1" dirty="0">
              <a:latin typeface="Calibri" panose="020F0502020204030204" pitchFamily="34" charset="0"/>
              <a:ea typeface="AC-Hollow" pitchFamily="2" charset="-95"/>
              <a:cs typeface="Calibri" panose="020F0502020204030204" pitchFamily="34" charset="0"/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752600" y="2819400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1686791" y="3366655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7696200" y="4038600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4119678" y="4953000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6934200" y="4994564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5638800" y="5555673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1752600" y="6172200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4648200" y="6248400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988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330"/>
            <a:ext cx="7696200" cy="627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914400" y="3429000"/>
            <a:ext cx="13716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3435263"/>
            <a:ext cx="14478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53200" y="3350663"/>
            <a:ext cx="12954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5829300"/>
            <a:ext cx="12954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600" y="5829300"/>
            <a:ext cx="23622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>
            <a:hlinkClick r:id="rId4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Έλλειψη 3"/>
          <p:cNvSpPr/>
          <p:nvPr/>
        </p:nvSpPr>
        <p:spPr>
          <a:xfrm>
            <a:off x="4800600" y="2209800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4939145" y="3505200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5334000" y="4419600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6172200" y="5039591"/>
            <a:ext cx="381000" cy="533400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8" y="152400"/>
            <a:ext cx="820296" cy="1885738"/>
          </a:xfrm>
          <a:prstGeom prst="rect">
            <a:avLst/>
          </a:prstGeom>
        </p:spPr>
      </p:pic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3886200" y="277813"/>
            <a:ext cx="4800600" cy="1139825"/>
          </a:xfrm>
          <a:prstGeom prst="wedgeRoundRectCallout">
            <a:avLst>
              <a:gd name="adj1" fmla="val -60079"/>
              <a:gd name="adj2" fmla="val 111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Κυκλώνουμε τα </a:t>
            </a:r>
            <a:r>
              <a:rPr lang="el-GR" sz="3600" b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Θ,θ</a:t>
            </a:r>
            <a:endParaRPr lang="el-GR" sz="36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karagiozis</Template>
  <TotalTime>473</TotalTime>
  <Words>125</Words>
  <Application>Microsoft Office PowerPoint</Application>
  <PresentationFormat>Προβολή στην οθόνη (4:3)</PresentationFormat>
  <Paragraphs>49</Paragraphs>
  <Slides>17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Curtain Call</vt:lpstr>
      <vt:lpstr>Default Design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Κυκλώνουμε τα Θ,θ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chatsikou</dc:creator>
  <cp:lastModifiedBy>Eleftheria Papadimitriou</cp:lastModifiedBy>
  <cp:revision>42</cp:revision>
  <dcterms:created xsi:type="dcterms:W3CDTF">2012-11-21T18:26:46Z</dcterms:created>
  <dcterms:modified xsi:type="dcterms:W3CDTF">2020-10-28T16:56:55Z</dcterms:modified>
</cp:coreProperties>
</file>