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8" r:id="rId4"/>
    <p:sldId id="259" r:id="rId5"/>
    <p:sldId id="264" r:id="rId6"/>
    <p:sldId id="261" r:id="rId7"/>
    <p:sldId id="262" r:id="rId8"/>
    <p:sldId id="263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9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3" r:id="rId30"/>
    <p:sldId id="295" r:id="rId31"/>
    <p:sldId id="29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671B-8D4F-490D-A4DA-258A8400A0B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1A45-22CE-476E-B1F7-81927280C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b/language/glossaB058.swf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://www.jele.gr/activity/b/language/glossaB059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jele.gr/activity/b/language/glossaB060.sw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-1"/>
            <a:ext cx="7056783" cy="662473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9814" y="5805264"/>
            <a:ext cx="7772400" cy="839321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Δασκάλα : Ελευθερία Παπαδημητρίου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15614" y="260648"/>
            <a:ext cx="6400800" cy="17526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Η ΜΕΤΑΚΟΜΙΣΗ</a:t>
            </a:r>
            <a:endParaRPr lang="el-G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75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435928" y="836712"/>
            <a:ext cx="2714612" cy="2928958"/>
          </a:xfrm>
          <a:prstGeom prst="wedgeRoundRectCallout">
            <a:avLst>
              <a:gd name="adj1" fmla="val 25597"/>
              <a:gd name="adj2" fmla="val 7768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TotallyPlain" pitchFamily="2" charset="0"/>
              </a:rPr>
              <a:t>Βρες και βάψε με κίτρινο την οδό Έλλης που πηγαίνει το φορτηγό.</a:t>
            </a:r>
            <a:endParaRPr lang="el-GR" sz="2800" b="1" dirty="0">
              <a:solidFill>
                <a:schemeClr val="tx1"/>
              </a:solidFill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4" y="4572008"/>
            <a:ext cx="1950732" cy="2055368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 rot="1833079">
            <a:off x="1296851" y="5280586"/>
            <a:ext cx="1423830" cy="151062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8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563888" y="285728"/>
            <a:ext cx="4582463" cy="2279176"/>
          </a:xfrm>
          <a:prstGeom prst="wedgeRoundRectCallout">
            <a:avLst>
              <a:gd name="adj1" fmla="val 46071"/>
              <a:gd name="adj2" fmla="val 11033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Aka-AcidGR-TotallyPlain" pitchFamily="2" charset="0"/>
              </a:rPr>
              <a:t>Το φορτηγό έρχεται από τη λεωφόρο Δημοκρατίας. Σημείωσε με πράσινο τη διαδρομή που θα κάνει για να φτάσει στην οδό Έλλης.</a:t>
            </a:r>
            <a:endParaRPr lang="el-GR" sz="2400" b="1" dirty="0">
              <a:solidFill>
                <a:srgbClr val="00B050"/>
              </a:solidFill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98" y="3861047"/>
            <a:ext cx="2332991" cy="2942993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 flipH="1">
            <a:off x="1403648" y="4221088"/>
            <a:ext cx="4248472" cy="20162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H="1" flipV="1">
            <a:off x="467544" y="5661248"/>
            <a:ext cx="936104" cy="5760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467544" y="4725144"/>
            <a:ext cx="468052" cy="9361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8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788024" y="0"/>
            <a:ext cx="4355976" cy="2924944"/>
          </a:xfrm>
          <a:prstGeom prst="wedgeRoundRectCallout">
            <a:avLst>
              <a:gd name="adj1" fmla="val 17520"/>
              <a:gd name="adj2" fmla="val 961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TotallyPlain" pitchFamily="2" charset="0"/>
              </a:rPr>
              <a:t>Ο Ορφέας μένει στην οδό Άγγελου Σικελιανού. Βρες την και χρωμάτισέ την γαλάζια.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0225"/>
            <a:ext cx="2223229" cy="2289842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 rot="18045488">
            <a:off x="-563347" y="2632793"/>
            <a:ext cx="2769704" cy="235092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8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63389" y="4375"/>
            <a:ext cx="5148064" cy="2924944"/>
          </a:xfrm>
          <a:prstGeom prst="wedgeRoundRectCallout">
            <a:avLst>
              <a:gd name="adj1" fmla="val 20422"/>
              <a:gd name="adj2" fmla="val 8006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TotallyPlain" pitchFamily="2" charset="0"/>
              </a:rPr>
              <a:t>Ο </a:t>
            </a:r>
            <a:r>
              <a:rPr lang="el-GR" sz="28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TotallyPlain" pitchFamily="2" charset="0"/>
              </a:rPr>
              <a:t>Σαμπέρ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TotallyPlain" pitchFamily="2" charset="0"/>
              </a:rPr>
              <a:t> μένει στην οδό Ειρήνης. Βρες την και χρωμάτισέ την κόκκινη.</a:t>
            </a:r>
            <a:endParaRPr lang="el-GR" sz="2800" dirty="0">
              <a:solidFill>
                <a:srgbClr val="FF0000"/>
              </a:solidFill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8" y="4005064"/>
            <a:ext cx="2486095" cy="2675835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 rot="18045488">
            <a:off x="-256017" y="5480911"/>
            <a:ext cx="1428404" cy="253896"/>
          </a:xfrm>
          <a:prstGeom prst="rect">
            <a:avLst/>
          </a:prstGeom>
          <a:solidFill>
            <a:srgbClr val="FF0000">
              <a:alpha val="5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040" y="1916832"/>
            <a:ext cx="90555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899592" y="476672"/>
            <a:ext cx="7179140" cy="1440160"/>
          </a:xfrm>
          <a:prstGeom prst="wedgeRoundRectCallout">
            <a:avLst>
              <a:gd name="adj1" fmla="val -53095"/>
              <a:gd name="adj2" fmla="val 2441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-Collage" pitchFamily="2" charset="-95"/>
              </a:rPr>
              <a:t>Οι δρόμοι συνήθως παίρνουν ονόματα από σημαντικές προσωπικότητες , όπως είναι οι καλλιτέχνες (ποιητές , συγγραφείς κ.α.) και οι πολιτικοί.</a:t>
            </a:r>
            <a:endParaRPr lang="el-GR" sz="2400" b="1" dirty="0">
              <a:solidFill>
                <a:srgbClr val="00206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7156" y="4221088"/>
            <a:ext cx="2644012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6534"/>
            <a:ext cx="1893025" cy="1893025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500298" y="1124744"/>
            <a:ext cx="5888126" cy="2232818"/>
          </a:xfrm>
          <a:prstGeom prst="wedgeRoundRectCallout">
            <a:avLst>
              <a:gd name="adj1" fmla="val -59108"/>
              <a:gd name="adj2" fmla="val -821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Θυμάσαι τι σημαίνει η λέξη οδός;</a:t>
            </a:r>
            <a:endParaRPr lang="el-GR" sz="4000" b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331640" y="4077072"/>
            <a:ext cx="66247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omic Sans MS" panose="030F0702030302020204" pitchFamily="66" charset="0"/>
                <a:ea typeface="Aka-AcidGR-Collage" pitchFamily="2" charset="-95"/>
              </a:rPr>
              <a:t>ο</a:t>
            </a:r>
            <a:r>
              <a:rPr lang="el-GR" sz="7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omic Sans MS" panose="030F0702030302020204" pitchFamily="66" charset="0"/>
                <a:ea typeface="Aka-AcidGR-Collage" pitchFamily="2" charset="-95"/>
              </a:rPr>
              <a:t>δός = δρόμος</a:t>
            </a:r>
            <a:endParaRPr lang="el-GR" sz="7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785794"/>
            <a:ext cx="86627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r="80424"/>
          <a:stretch>
            <a:fillRect/>
          </a:stretch>
        </p:blipFill>
        <p:spPr bwMode="auto">
          <a:xfrm>
            <a:off x="0" y="3857628"/>
            <a:ext cx="19287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4868" r="9212"/>
          <a:stretch>
            <a:fillRect/>
          </a:stretch>
        </p:blipFill>
        <p:spPr bwMode="auto">
          <a:xfrm>
            <a:off x="2152713" y="3857627"/>
            <a:ext cx="6705567" cy="132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" y="2153949"/>
            <a:ext cx="1099945" cy="1702107"/>
          </a:xfrm>
          <a:prstGeom prst="rect">
            <a:avLst/>
          </a:prstGeom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2285984" y="2285992"/>
            <a:ext cx="5786478" cy="1000132"/>
          </a:xfrm>
          <a:prstGeom prst="wedgeRoundRectCallout">
            <a:avLst>
              <a:gd name="adj1" fmla="val -59974"/>
              <a:gd name="adj2" fmla="val 1889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Aka-AcidGR-Collage" pitchFamily="2" charset="-95"/>
              </a:rPr>
              <a:t>Τι λέει ο </a:t>
            </a:r>
            <a:r>
              <a:rPr lang="el-G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Aka-AcidGR-Collage" pitchFamily="2" charset="-95"/>
              </a:rPr>
              <a:t>Μολύβιος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ea typeface="Aka-AcidGR-Collage" pitchFamily="2" charset="-95"/>
              </a:rPr>
              <a:t>;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pic>
        <p:nvPicPr>
          <p:cNvPr id="9" name="8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" y="5357826"/>
            <a:ext cx="1202125" cy="1422924"/>
          </a:xfrm>
          <a:prstGeom prst="rect">
            <a:avLst/>
          </a:prstGeom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2357422" y="5214950"/>
            <a:ext cx="6357982" cy="1214446"/>
          </a:xfrm>
          <a:prstGeom prst="wedgeRoundRectCallout">
            <a:avLst>
              <a:gd name="adj1" fmla="val -61080"/>
              <a:gd name="adj2" fmla="val 731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ea typeface="Aka-AcidGR-Collage" pitchFamily="2" charset="-95"/>
              </a:rPr>
              <a:t>Τι θα λένε ο κόκορας κι η κότα;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67869"/>
            <a:ext cx="1571636" cy="157163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699792" y="260647"/>
            <a:ext cx="6336704" cy="3025819"/>
          </a:xfrm>
          <a:prstGeom prst="wedgeRoundRectCallout">
            <a:avLst>
              <a:gd name="adj1" fmla="val -59974"/>
              <a:gd name="adj2" fmla="val 1889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Οι λέξεις που παίρνουν μπροστά το άρθρο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 η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λέγονται θηλυκά.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Μπορεί να τελειώνουν σε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–α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ή σε –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η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98453"/>
            <a:ext cx="1695048" cy="1316542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91" y="4265967"/>
            <a:ext cx="2000873" cy="1428739"/>
          </a:xfrm>
          <a:prstGeom prst="rect">
            <a:avLst/>
          </a:prstGeom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6" y="4553361"/>
            <a:ext cx="1669849" cy="116163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25000" y="3291488"/>
            <a:ext cx="247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Comic Sans MS" panose="030F0702030302020204" pitchFamily="66" charset="0"/>
                <a:ea typeface="Aka-AcidGR-Collage" pitchFamily="2" charset="-95"/>
              </a:rPr>
              <a:t>η βάρκα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66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153580" y="3291488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ollage" pitchFamily="2" charset="-95"/>
                <a:ea typeface="Aka-AcidGR-Collage" pitchFamily="2" charset="-95"/>
              </a:rPr>
              <a:t> 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Comic Sans MS" panose="030F0702030302020204" pitchFamily="66" charset="0"/>
                <a:ea typeface="Aka-AcidGR-Collage" pitchFamily="2" charset="-95"/>
              </a:rPr>
              <a:t>η αυλή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66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14649" y="3286466"/>
            <a:ext cx="2627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Comic Sans MS" panose="030F0702030302020204" pitchFamily="66" charset="0"/>
                <a:ea typeface="Aka-AcidGR-Collage" pitchFamily="2" charset="-95"/>
              </a:rPr>
              <a:t>η χελώνα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66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67869"/>
            <a:ext cx="1571636" cy="157163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051720" y="332655"/>
            <a:ext cx="6552728" cy="3255825"/>
          </a:xfrm>
          <a:prstGeom prst="wedgeRoundRectCallout">
            <a:avLst>
              <a:gd name="adj1" fmla="val -59974"/>
              <a:gd name="adj2" fmla="val 18896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Οι λέξεις που παίρνουν μπροστά το άρθρο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το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 λέγονται ουδέτερα. Μπορεί να τελειώνουν σε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– ο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</a:rPr>
              <a:t>ή σε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–ι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14572" y="3172983"/>
            <a:ext cx="2316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Comic Sans MS" panose="030F0702030302020204" pitchFamily="66" charset="0"/>
                <a:ea typeface="Aka-AcidGR-Collage" pitchFamily="2" charset="-95"/>
              </a:rPr>
              <a:t>το 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Comic Sans MS" panose="030F0702030302020204" pitchFamily="66" charset="0"/>
                <a:ea typeface="Aka-AcidGR-Collage" pitchFamily="2" charset="-95"/>
              </a:rPr>
              <a:t>νερό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999172" y="3241336"/>
            <a:ext cx="2778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Comic Sans MS" panose="030F0702030302020204" pitchFamily="66" charset="0"/>
                <a:ea typeface="Aka-AcidGR-Collage" pitchFamily="2" charset="-95"/>
              </a:rPr>
              <a:t> το ρολόι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10336" y="3241336"/>
            <a:ext cx="25026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Comic Sans MS" panose="030F0702030302020204" pitchFamily="66" charset="0"/>
                <a:ea typeface="Aka-AcidGR-Collage" pitchFamily="2" charset="-95"/>
              </a:rPr>
              <a:t>τ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Comic Sans MS" panose="030F0702030302020204" pitchFamily="66" charset="0"/>
                <a:ea typeface="Aka-AcidGR-Collage" pitchFamily="2" charset="-95"/>
              </a:rPr>
              <a:t>ο μωρό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pic>
        <p:nvPicPr>
          <p:cNvPr id="13" name="12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" y="4465276"/>
            <a:ext cx="2393212" cy="1411995"/>
          </a:xfrm>
          <a:prstGeom prst="rect">
            <a:avLst/>
          </a:prstGeom>
        </p:spPr>
      </p:pic>
      <p:pic>
        <p:nvPicPr>
          <p:cNvPr id="14" name="13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0" y="4405119"/>
            <a:ext cx="1548187" cy="1540901"/>
          </a:xfrm>
          <a:prstGeom prst="rect">
            <a:avLst/>
          </a:prstGeom>
        </p:spPr>
      </p:pic>
      <p:pic>
        <p:nvPicPr>
          <p:cNvPr id="15" name="14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37" y="4418427"/>
            <a:ext cx="1490405" cy="145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1340768"/>
            <a:ext cx="90358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αυρός"/>
          <p:cNvSpPr/>
          <p:nvPr/>
        </p:nvSpPr>
        <p:spPr>
          <a:xfrm rot="2492079">
            <a:off x="862309" y="2778102"/>
            <a:ext cx="309859" cy="297545"/>
          </a:xfrm>
          <a:prstGeom prst="plus">
            <a:avLst>
              <a:gd name="adj" fmla="val 37531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284483" y="423483"/>
            <a:ext cx="694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– ΣΕΛ. 43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805" y="723783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αυρός"/>
          <p:cNvSpPr/>
          <p:nvPr/>
        </p:nvSpPr>
        <p:spPr>
          <a:xfrm rot="2492079">
            <a:off x="6813355" y="1781668"/>
            <a:ext cx="336336" cy="299556"/>
          </a:xfrm>
          <a:prstGeom prst="plus">
            <a:avLst>
              <a:gd name="adj" fmla="val 37531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3356992"/>
            <a:ext cx="82809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omic Sans MS" panose="030F0702030302020204" pitchFamily="66" charset="0"/>
                <a:ea typeface="Aka-AcidGR-TotallyPlain" pitchFamily="2" charset="0"/>
              </a:rPr>
              <a:t>Επειδή στο κείμενο λέει πως κατέβασαν ένα κόκκινο παιδικό ποδήλατο.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Comic Sans MS" panose="030F0702030302020204" pitchFamily="66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5496" y="214290"/>
            <a:ext cx="89963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95936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</a:rPr>
              <a:t>         ΑΣΚΗΣΗ ΓΙΑ ΤΟ ΣΠΙΤΙ</a:t>
            </a:r>
            <a:endParaRPr lang="el-GR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357166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14282" y="4771730"/>
            <a:ext cx="3143272" cy="164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449567" y="2021939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521269" y="2021939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949765" y="2598003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92707" y="3246075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380656" y="2021939"/>
            <a:ext cx="5485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407724" y="250567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ά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451962" y="3246075"/>
            <a:ext cx="5485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292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06123" y="2958043"/>
            <a:ext cx="23406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αράχνες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878034" y="2958043"/>
            <a:ext cx="16513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κόρες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2844" y="3500438"/>
            <a:ext cx="240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βελόνες</a:t>
            </a:r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104982" y="3534107"/>
            <a:ext cx="2333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κλωστές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944545" y="4169639"/>
            <a:ext cx="20558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φωλιές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848382" y="4098201"/>
            <a:ext cx="2724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αποθήκες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637076" y="4669705"/>
            <a:ext cx="1994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σκάλες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" name="1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287880"/>
            <a:ext cx="1702597" cy="171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72"/>
          <a:stretch>
            <a:fillRect/>
          </a:stretch>
        </p:blipFill>
        <p:spPr bwMode="auto">
          <a:xfrm>
            <a:off x="0" y="928670"/>
            <a:ext cx="90150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725833" y="1857364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ί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34003" y="1862728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25899" y="2453987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583353" y="2453987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56775" y="2934298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747987" y="3462099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676549" y="4005868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105441" y="4005868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94521" y="2291356"/>
            <a:ext cx="18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χαλιά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14612" y="2928934"/>
            <a:ext cx="315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μαξιλάρια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488" y="3500438"/>
            <a:ext cx="279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τραπέζια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82057" y="4000504"/>
            <a:ext cx="207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βιβλία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714612" y="4577372"/>
            <a:ext cx="1615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βάζα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9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5565425"/>
            <a:ext cx="1428760" cy="1191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857224" y="1571612"/>
            <a:ext cx="1571636" cy="7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85786" y="2143116"/>
            <a:ext cx="1785950" cy="5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664342" y="2571744"/>
            <a:ext cx="17359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857224" y="3214686"/>
            <a:ext cx="1547819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928662" y="3719516"/>
            <a:ext cx="1700220" cy="5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928662" y="4173459"/>
            <a:ext cx="2166514" cy="6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388525" y="1152621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293397" y="1112059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72070" y="1671670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869105" y="2233047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130768" y="2720366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56973" y="2720365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674013" y="3213871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271353" y="3226227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771683" y="3213870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245781" y="3822139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521665" y="3750131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η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388525" y="4830251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ή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8440873" y="4830251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ί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r="20251" b="71429"/>
          <a:stretch>
            <a:fillRect/>
          </a:stretch>
        </p:blipFill>
        <p:spPr bwMode="auto">
          <a:xfrm>
            <a:off x="0" y="1285860"/>
            <a:ext cx="8786842" cy="12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214414" y="2643182"/>
            <a:ext cx="71269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Με χοντρή κλωστή </a:t>
            </a:r>
          </a:p>
          <a:p>
            <a:pPr algn="ctr"/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5400" b="1" cap="none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υφάνω αδιάβροχο</a:t>
            </a:r>
          </a:p>
          <a:p>
            <a:pPr algn="ctr"/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πανί.</a:t>
            </a:r>
            <a:endParaRPr lang="el-GR" sz="5400" b="1" cap="none" spc="2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51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203848" y="116632"/>
            <a:ext cx="5400600" cy="3816424"/>
          </a:xfrm>
          <a:prstGeom prst="wedgeRoundRectCallout">
            <a:avLst>
              <a:gd name="adj1" fmla="val -64913"/>
              <a:gd name="adj2" fmla="val 43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10 στο γαλάζιο τετράδιο 3 φορές .Φυσικά την έχουμε και για ορθογραφία. Επίσης μη ξεχάσετε να γράψετε την οδό στο βιβλίο και την άσκηση 3 στο τετράδιο εργασιών.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0178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422323" cy="1806646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563697" y="18595"/>
            <a:ext cx="3096343" cy="1296144"/>
          </a:xfrm>
          <a:prstGeom prst="wedgeEllipseCallout">
            <a:avLst>
              <a:gd name="adj1" fmla="val -30411"/>
              <a:gd name="adj2" fmla="val 66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Τι συμβαίνει ;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7544" y="294226"/>
            <a:ext cx="53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44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Επίσης μπορείτε </a:t>
            </a:r>
            <a:r>
              <a:rPr lang="el-GR" b="1" dirty="0">
                <a:solidFill>
                  <a:srgbClr val="FF0000"/>
                </a:solidFill>
              </a:rPr>
              <a:t>ν</a:t>
            </a:r>
            <a:r>
              <a:rPr lang="el-GR" b="1" dirty="0" smtClean="0">
                <a:solidFill>
                  <a:srgbClr val="FF0000"/>
                </a:solidFill>
              </a:rPr>
              <a:t>α παίξετε και τα εξής εκπαιδευτικά παιχνίδια :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www.jele.gr/activity/b/language/glossaB059.swf</a:t>
            </a:r>
            <a:endParaRPr lang="el-GR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www.jele.gr/activity/b/language/glossaB058.swf</a:t>
            </a:r>
            <a:endParaRPr lang="el-GR" sz="2400" dirty="0" smtClean="0"/>
          </a:p>
          <a:p>
            <a:r>
              <a:rPr lang="en-US" sz="2400" dirty="0">
                <a:hlinkClick r:id="rId4"/>
              </a:rPr>
              <a:t>http://www.jele.gr/activity/b/language/glossaB060.swf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73016"/>
            <a:ext cx="2232248" cy="16249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6022"/>
            <a:ext cx="2232248" cy="16189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88" y="3596569"/>
            <a:ext cx="2220575" cy="1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139952" y="4143380"/>
            <a:ext cx="3003816" cy="1285884"/>
          </a:xfrm>
          <a:prstGeom prst="wedgeRoundRectCallout">
            <a:avLst>
              <a:gd name="adj1" fmla="val 78859"/>
              <a:gd name="adj2" fmla="val 4062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DiaryGirl" pitchFamily="2" charset="-95"/>
              </a:rPr>
              <a:t>Ακούμε το κείμενο.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05" y="4595797"/>
            <a:ext cx="1246268" cy="2262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643438" y="4143380"/>
            <a:ext cx="2500330" cy="1285884"/>
          </a:xfrm>
          <a:prstGeom prst="wedgeRoundRectCallout">
            <a:avLst>
              <a:gd name="adj1" fmla="val 77871"/>
              <a:gd name="adj2" fmla="val -10160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DiaryGirl" pitchFamily="2" charset="-95"/>
              </a:rPr>
              <a:t>Τι συνέβη τελικά;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184912"/>
            <a:ext cx="1357322" cy="171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35896" y="4000504"/>
            <a:ext cx="3865062" cy="2000264"/>
          </a:xfrm>
          <a:prstGeom prst="wedgeRoundRectCallout">
            <a:avLst>
              <a:gd name="adj1" fmla="val 61405"/>
              <a:gd name="adj2" fmla="val -66946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Aka-AcidGR-DiaryGirl" pitchFamily="2" charset="-95"/>
              </a:rPr>
              <a:t>Πότε έγιναν αυτά που λέει το κείμενο; Βρες και κύκλωσε.</a:t>
            </a:r>
            <a:endParaRPr lang="el-GR" sz="3200" b="1" dirty="0">
              <a:solidFill>
                <a:srgbClr val="00B05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47" y="3140968"/>
            <a:ext cx="1687011" cy="1859668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179512" y="0"/>
            <a:ext cx="2035034" cy="500042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419872" y="4165040"/>
            <a:ext cx="4366806" cy="2000264"/>
          </a:xfrm>
          <a:prstGeom prst="wedgeRoundRectCallout">
            <a:avLst>
              <a:gd name="adj1" fmla="val 56337"/>
              <a:gd name="adj2" fmla="val -3235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Πόσοι εργάτες έκαναν τη μετακόμιση; Βρες και κύκλωσε.</a:t>
            </a:r>
            <a:endParaRPr lang="el-GR" sz="3200" b="1" dirty="0">
              <a:solidFill>
                <a:srgbClr val="0070C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56213"/>
            <a:ext cx="1357322" cy="1713790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214282" y="1500174"/>
            <a:ext cx="928694" cy="50004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491880" y="4221088"/>
            <a:ext cx="4009078" cy="1944216"/>
          </a:xfrm>
          <a:prstGeom prst="wedgeRoundRectCallout">
            <a:avLst>
              <a:gd name="adj1" fmla="val 59167"/>
              <a:gd name="adj2" fmla="val -38529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Τι κατέβασαν οι εργάτες από το φορτηγό; Βρες και υπογράμμισε.</a:t>
            </a:r>
            <a:endParaRPr lang="el-GR" sz="3200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04" y="3430588"/>
            <a:ext cx="1357322" cy="2221806"/>
          </a:xfrm>
          <a:prstGeom prst="rect">
            <a:avLst/>
          </a:prstGeom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1643042" y="2284404"/>
            <a:ext cx="65008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0" y="2714620"/>
            <a:ext cx="8215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0" y="3071810"/>
            <a:ext cx="81439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0" y="3429000"/>
            <a:ext cx="114297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8501090" cy="68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563888" y="4147246"/>
            <a:ext cx="3003816" cy="1583518"/>
          </a:xfrm>
          <a:prstGeom prst="wedgeRoundRectCallout">
            <a:avLst>
              <a:gd name="adj1" fmla="val 77214"/>
              <a:gd name="adj2" fmla="val -5692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DiaryGirl" pitchFamily="2" charset="-95"/>
              </a:rPr>
              <a:t>Θα το έχουμε για Ανάγνωση.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12976"/>
            <a:ext cx="1168119" cy="2262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382</Words>
  <Application>Microsoft Office PowerPoint</Application>
  <PresentationFormat>Προβολή στην οθόνη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Δασκάλα : Ελευθερία Παπαδημητρίου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Επίσης μπορείτε να παίξετε και τα εξής εκπαιδευτικά παιχνίδια :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8η ενότητα</dc:title>
  <dc:creator>Ιωαννα</dc:creator>
  <cp:lastModifiedBy>Eleftheria Papadimitriou</cp:lastModifiedBy>
  <cp:revision>73</cp:revision>
  <dcterms:created xsi:type="dcterms:W3CDTF">2013-04-09T15:59:33Z</dcterms:created>
  <dcterms:modified xsi:type="dcterms:W3CDTF">2020-05-24T10:34:14Z</dcterms:modified>
</cp:coreProperties>
</file>