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301" r:id="rId5"/>
    <p:sldId id="260" r:id="rId6"/>
    <p:sldId id="302" r:id="rId7"/>
    <p:sldId id="261" r:id="rId8"/>
    <p:sldId id="262" r:id="rId9"/>
    <p:sldId id="263" r:id="rId10"/>
    <p:sldId id="266" r:id="rId11"/>
    <p:sldId id="267" r:id="rId12"/>
    <p:sldId id="269" r:id="rId13"/>
    <p:sldId id="270" r:id="rId14"/>
    <p:sldId id="272" r:id="rId15"/>
    <p:sldId id="273" r:id="rId16"/>
    <p:sldId id="303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h6C6Idj/iM0MX+DI/Z8XLou4pH5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51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259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ιαφάνεια τίτλου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ατακόρυφος τίτλος και Κείμενο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νή" type="blank">
  <p:cSld name="Κενή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38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Περιεχόμενο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Κεφαλίδα ενότητας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Δύο περιεχόμενα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5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5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Σύγκριση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5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5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5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5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Μόνο τίτλο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5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Περιεχόμενο με λεζάντα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5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Εικόνα με λεζάντα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5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Τίτλος και Κατακόρυφο κείμενο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5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956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203981"/>
            <a:ext cx="404590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l-GR" b="1" dirty="0">
                <a:latin typeface="Comic Sans MS" panose="030F0702030302020204" pitchFamily="66" charset="0"/>
                <a:ea typeface="Arial"/>
                <a:cs typeface="Arial"/>
                <a:sym typeface="Arial"/>
              </a:rPr>
              <a:t>Η ευχή</a:t>
            </a:r>
            <a:endParaRPr b="1" dirty="0"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6241710" y="4722311"/>
            <a:ext cx="2800400" cy="149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None/>
            </a:pPr>
            <a:r>
              <a:rPr lang="el-GR" sz="5400" dirty="0">
                <a:solidFill>
                  <a:srgbClr val="7030A0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Ευ ευ</a:t>
            </a:r>
            <a:endParaRPr dirty="0">
              <a:solidFill>
                <a:srgbClr val="7030A0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4712" y="6475956"/>
            <a:ext cx="722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2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"/>
          <p:cNvSpPr/>
          <p:nvPr/>
        </p:nvSpPr>
        <p:spPr>
          <a:xfrm>
            <a:off x="900290" y="2964141"/>
            <a:ext cx="349486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αλεύρι</a:t>
            </a:r>
            <a:endParaRPr sz="72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8" name="Google Shape;168;p11"/>
          <p:cNvSpPr/>
          <p:nvPr/>
        </p:nvSpPr>
        <p:spPr>
          <a:xfrm>
            <a:off x="3752136" y="4892967"/>
            <a:ext cx="370325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ζηλεύω</a:t>
            </a:r>
            <a:endParaRPr sz="72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5007177" y="2392637"/>
            <a:ext cx="336342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7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ρεύμα</a:t>
            </a:r>
            <a:endParaRPr sz="72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0" name="Google Shape;170;p11"/>
          <p:cNvSpPr/>
          <p:nvPr/>
        </p:nvSpPr>
        <p:spPr>
          <a:xfrm>
            <a:off x="894446" y="22492"/>
            <a:ext cx="7119257" cy="2215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3800" b="1" cap="none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ευ = </a:t>
            </a:r>
            <a:r>
              <a:rPr lang="el-GR" sz="13800" b="1" cap="none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εβ</a:t>
            </a:r>
            <a:endParaRPr sz="13800" b="1" cap="none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22000">
              <a:srgbClr val="FFFF00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2"/>
          <p:cNvSpPr/>
          <p:nvPr/>
        </p:nvSpPr>
        <p:spPr>
          <a:xfrm>
            <a:off x="560393" y="2147776"/>
            <a:ext cx="4071949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</a:t>
            </a:r>
            <a:r>
              <a:rPr lang="el-GR" sz="88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ύκολος</a:t>
            </a:r>
            <a:endParaRPr sz="8800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6" name="Google Shape;176;p12"/>
          <p:cNvSpPr/>
          <p:nvPr/>
        </p:nvSpPr>
        <p:spPr>
          <a:xfrm>
            <a:off x="2480305" y="5013176"/>
            <a:ext cx="3518912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λευκός</a:t>
            </a:r>
            <a:endParaRPr sz="6600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7" name="Google Shape;177;p12"/>
          <p:cNvSpPr/>
          <p:nvPr/>
        </p:nvSpPr>
        <p:spPr>
          <a:xfrm>
            <a:off x="5293275" y="3146284"/>
            <a:ext cx="312297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8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πεύκο</a:t>
            </a:r>
            <a:endParaRPr sz="8800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78" name="Google Shape;178;p12"/>
          <p:cNvSpPr/>
          <p:nvPr/>
        </p:nvSpPr>
        <p:spPr>
          <a:xfrm>
            <a:off x="1165041" y="285728"/>
            <a:ext cx="6149440" cy="186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11500" b="1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ευ = εφ</a:t>
            </a:r>
            <a:endParaRPr sz="11500" b="1" cap="none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85951"/>
            <a:ext cx="8572528" cy="567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/>
          <p:nvPr/>
        </p:nvSpPr>
        <p:spPr>
          <a:xfrm>
            <a:off x="2571736" y="-1"/>
            <a:ext cx="6572264" cy="1129009"/>
          </a:xfrm>
          <a:prstGeom prst="wedgeRoundRectCallout">
            <a:avLst>
              <a:gd name="adj1" fmla="val -69568"/>
              <a:gd name="adj2" fmla="val 17596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Κ</a:t>
            </a:r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υκλώνω με κόκκινο 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τις λέξεις με </a:t>
            </a:r>
            <a:r>
              <a:rPr lang="el-GR" sz="2800" b="1" dirty="0" err="1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ευ=εφ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92" name="Google Shape;192;p1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462" y="0"/>
            <a:ext cx="831782" cy="112900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4"/>
          <p:cNvSpPr/>
          <p:nvPr/>
        </p:nvSpPr>
        <p:spPr>
          <a:xfrm>
            <a:off x="2143108" y="2000240"/>
            <a:ext cx="1714512" cy="50006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14"/>
          <p:cNvSpPr/>
          <p:nvPr/>
        </p:nvSpPr>
        <p:spPr>
          <a:xfrm>
            <a:off x="1571604" y="2857496"/>
            <a:ext cx="2143140" cy="50006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14"/>
          <p:cNvSpPr/>
          <p:nvPr/>
        </p:nvSpPr>
        <p:spPr>
          <a:xfrm>
            <a:off x="4929190" y="3286124"/>
            <a:ext cx="1000132" cy="50006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4"/>
          <p:cNvSpPr/>
          <p:nvPr/>
        </p:nvSpPr>
        <p:spPr>
          <a:xfrm>
            <a:off x="285720" y="3643314"/>
            <a:ext cx="2357454" cy="50006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4"/>
          <p:cNvSpPr/>
          <p:nvPr/>
        </p:nvSpPr>
        <p:spPr>
          <a:xfrm>
            <a:off x="3357554" y="4143380"/>
            <a:ext cx="1428760" cy="50006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>
            <a:off x="2714612" y="4500570"/>
            <a:ext cx="1714512" cy="500066"/>
          </a:xfrm>
          <a:prstGeom prst="ellipse">
            <a:avLst/>
          </a:prstGeom>
          <a:noFill/>
          <a:ln w="571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185951"/>
            <a:ext cx="8572528" cy="5672049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5"/>
          <p:cNvSpPr/>
          <p:nvPr/>
        </p:nvSpPr>
        <p:spPr>
          <a:xfrm>
            <a:off x="2571736" y="0"/>
            <a:ext cx="6572264" cy="857232"/>
          </a:xfrm>
          <a:prstGeom prst="wedgeRoundRectCallout">
            <a:avLst>
              <a:gd name="adj1" fmla="val -69568"/>
              <a:gd name="adj2" fmla="val 17596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Με </a:t>
            </a:r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</a:rPr>
              <a:t>μπλε</a:t>
            </a:r>
            <a:r>
              <a:rPr lang="el-GR" sz="2800" b="1" dirty="0" smtClean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</a:t>
            </a:r>
            <a:r>
              <a:rPr lang="el-GR" sz="28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κυκλώνω τις λέξεις με </a:t>
            </a:r>
            <a:r>
              <a:rPr lang="el-GR" sz="2800" b="1" dirty="0" err="1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ευ=εβ</a:t>
            </a:r>
            <a:endParaRPr sz="28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06" name="Google Shape;206;p1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3204" y="0"/>
            <a:ext cx="682297" cy="112900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5"/>
          <p:cNvSpPr/>
          <p:nvPr/>
        </p:nvSpPr>
        <p:spPr>
          <a:xfrm>
            <a:off x="0" y="1643050"/>
            <a:ext cx="1714512" cy="500066"/>
          </a:xfrm>
          <a:prstGeom prst="ellipse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15"/>
          <p:cNvSpPr/>
          <p:nvPr/>
        </p:nvSpPr>
        <p:spPr>
          <a:xfrm>
            <a:off x="2071670" y="2428868"/>
            <a:ext cx="1714512" cy="500066"/>
          </a:xfrm>
          <a:prstGeom prst="ellipse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15"/>
          <p:cNvSpPr/>
          <p:nvPr/>
        </p:nvSpPr>
        <p:spPr>
          <a:xfrm>
            <a:off x="5143504" y="4071942"/>
            <a:ext cx="1500198" cy="500066"/>
          </a:xfrm>
          <a:prstGeom prst="ellipse">
            <a:avLst/>
          </a:prstGeom>
          <a:noFill/>
          <a:ln w="5715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4" name="Google Shape;224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231325" y="0"/>
            <a:ext cx="9144000" cy="614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7"/>
          <p:cNvSpPr/>
          <p:nvPr/>
        </p:nvSpPr>
        <p:spPr>
          <a:xfrm>
            <a:off x="3858830" y="1183825"/>
            <a:ext cx="28713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εύ</a:t>
            </a:r>
            <a:endParaRPr sz="4000" b="1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6" name="Google Shape;226;p17"/>
          <p:cNvSpPr/>
          <p:nvPr/>
        </p:nvSpPr>
        <p:spPr>
          <a:xfrm>
            <a:off x="3737454" y="1935175"/>
            <a:ext cx="130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εύ</a:t>
            </a:r>
            <a:endParaRPr sz="4000" b="1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7" name="Google Shape;227;p17"/>
          <p:cNvSpPr/>
          <p:nvPr/>
        </p:nvSpPr>
        <p:spPr>
          <a:xfrm>
            <a:off x="3858830" y="2683847"/>
            <a:ext cx="1775400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εύ</a:t>
            </a:r>
            <a:endParaRPr sz="4000" b="1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8" name="Google Shape;228;p17"/>
          <p:cNvSpPr/>
          <p:nvPr/>
        </p:nvSpPr>
        <p:spPr>
          <a:xfrm>
            <a:off x="4694450" y="3911572"/>
            <a:ext cx="130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εύ</a:t>
            </a:r>
            <a:endParaRPr sz="4000" b="1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29" name="Google Shape;229;p17"/>
          <p:cNvSpPr/>
          <p:nvPr/>
        </p:nvSpPr>
        <p:spPr>
          <a:xfrm>
            <a:off x="3714750" y="5214950"/>
            <a:ext cx="1589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 dirty="0" err="1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εύ</a:t>
            </a:r>
            <a:endParaRPr sz="4000" b="1" cap="none" dirty="0">
              <a:solidFill>
                <a:schemeClr val="dk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64044" cy="650083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/>
          <p:nvPr/>
        </p:nvSpPr>
        <p:spPr>
          <a:xfrm>
            <a:off x="4572000" y="1142975"/>
            <a:ext cx="1333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sz="40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8"/>
          <p:cNvSpPr/>
          <p:nvPr/>
        </p:nvSpPr>
        <p:spPr>
          <a:xfrm>
            <a:off x="4844150" y="2506800"/>
            <a:ext cx="1061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sz="40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8"/>
          <p:cNvSpPr/>
          <p:nvPr/>
        </p:nvSpPr>
        <p:spPr>
          <a:xfrm>
            <a:off x="1768925" y="3292625"/>
            <a:ext cx="11841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</a:t>
            </a:r>
            <a:r>
              <a:rPr lang="el-GR" sz="4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ύ</a:t>
            </a:r>
            <a:endParaRPr sz="40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8"/>
          <p:cNvSpPr/>
          <p:nvPr/>
        </p:nvSpPr>
        <p:spPr>
          <a:xfrm>
            <a:off x="5554475" y="3292625"/>
            <a:ext cx="990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endParaRPr sz="40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8"/>
          <p:cNvSpPr/>
          <p:nvPr/>
        </p:nvSpPr>
        <p:spPr>
          <a:xfrm>
            <a:off x="2000232" y="4572008"/>
            <a:ext cx="85725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Εύ</a:t>
            </a:r>
            <a:endParaRPr sz="40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8"/>
          <p:cNvSpPr/>
          <p:nvPr/>
        </p:nvSpPr>
        <p:spPr>
          <a:xfrm>
            <a:off x="2000225" y="5061850"/>
            <a:ext cx="1469700" cy="8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ευ</a:t>
            </a:r>
            <a:endParaRPr sz="4000" b="1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75956"/>
          </a:xfrm>
          <a:prstGeom prst="rect">
            <a:avLst/>
          </a:prstGeom>
        </p:spPr>
      </p:pic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0" y="203981"/>
            <a:ext cx="4045907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l-GR" b="1" dirty="0">
                <a:latin typeface="Comic Sans MS" panose="030F0702030302020204" pitchFamily="66" charset="0"/>
                <a:ea typeface="Arial"/>
                <a:cs typeface="Arial"/>
                <a:sym typeface="Arial"/>
              </a:rPr>
              <a:t>Η ευχή</a:t>
            </a:r>
            <a:endParaRPr b="1" dirty="0"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6241710" y="4722311"/>
            <a:ext cx="2800400" cy="149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400"/>
              <a:buNone/>
            </a:pPr>
            <a:r>
              <a:rPr lang="el-GR" sz="5400" dirty="0">
                <a:solidFill>
                  <a:srgbClr val="7030A0"/>
                </a:solidFill>
                <a:latin typeface="Comic Sans MS" panose="030F0702030302020204" pitchFamily="66" charset="0"/>
                <a:ea typeface="Arial"/>
                <a:cs typeface="Arial"/>
                <a:sym typeface="Arial"/>
              </a:rPr>
              <a:t>Ευ ευ</a:t>
            </a:r>
            <a:endParaRPr dirty="0">
              <a:solidFill>
                <a:srgbClr val="7030A0"/>
              </a:solidFill>
              <a:latin typeface="Comic Sans MS" panose="030F0702030302020204" pitchFamily="66" charset="0"/>
              <a:ea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4712" y="6475956"/>
            <a:ext cx="7227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Δασκάλα : Ελευθερία Παπαδημητρίου</a:t>
            </a:r>
            <a:endParaRPr lang="el-GR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5386" y="5837129"/>
            <a:ext cx="3043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Τετράδιο Εργασιών</a:t>
            </a:r>
            <a:endParaRPr lang="el-GR" sz="28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5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156" y="4759504"/>
            <a:ext cx="3655844" cy="2098496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27"/>
          <p:cNvSpPr txBox="1">
            <a:spLocks noGrp="1"/>
          </p:cNvSpPr>
          <p:nvPr>
            <p:ph type="title"/>
          </p:nvPr>
        </p:nvSpPr>
        <p:spPr>
          <a:xfrm>
            <a:off x="2968669" y="157926"/>
            <a:ext cx="3328982" cy="2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l-GR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Διαβάζουμε</a:t>
            </a:r>
            <a:r>
              <a:rPr lang="el-GR" sz="3600" b="1" dirty="0">
                <a:solidFill>
                  <a:srgbClr val="FF0000"/>
                </a:solidFill>
              </a:rPr>
              <a:t>.</a:t>
            </a:r>
            <a:endParaRPr sz="3600" b="1" dirty="0">
              <a:solidFill>
                <a:srgbClr val="FF0000"/>
              </a:solidFill>
            </a:endParaRPr>
          </a:p>
        </p:txBody>
      </p:sp>
      <p:pic>
        <p:nvPicPr>
          <p:cNvPr id="300" name="Google Shape;30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96" y="692696"/>
            <a:ext cx="8640960" cy="6099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1579" y="2571744"/>
            <a:ext cx="1607622" cy="340994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28"/>
          <p:cNvSpPr/>
          <p:nvPr/>
        </p:nvSpPr>
        <p:spPr>
          <a:xfrm>
            <a:off x="5357818" y="476672"/>
            <a:ext cx="3102614" cy="1809320"/>
          </a:xfrm>
          <a:prstGeom prst="wedgeRoundRectCallout">
            <a:avLst>
              <a:gd name="adj1" fmla="val -20833"/>
              <a:gd name="adj2" fmla="val 62500"/>
              <a:gd name="adj3" fmla="val 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 βλέπουμε εδώ;</a:t>
            </a:r>
            <a:endParaRPr sz="36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920" y="856580"/>
            <a:ext cx="3591969" cy="47954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262847" y="0"/>
            <a:ext cx="5881154" cy="5500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49" y="3357562"/>
            <a:ext cx="1848479" cy="28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29"/>
          <p:cNvSpPr/>
          <p:nvPr/>
        </p:nvSpPr>
        <p:spPr>
          <a:xfrm>
            <a:off x="356167" y="836712"/>
            <a:ext cx="2714644" cy="1785950"/>
          </a:xfrm>
          <a:prstGeom prst="wedgeRoundRectCallout">
            <a:avLst>
              <a:gd name="adj1" fmla="val -18760"/>
              <a:gd name="adj2" fmla="val 87329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 είναι αυτό;</a:t>
            </a:r>
            <a:endParaRPr sz="4800" b="1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4" name="Google Shape;314;p29"/>
          <p:cNvSpPr/>
          <p:nvPr/>
        </p:nvSpPr>
        <p:spPr>
          <a:xfrm>
            <a:off x="356167" y="836712"/>
            <a:ext cx="2714644" cy="1785950"/>
          </a:xfrm>
          <a:prstGeom prst="wedgeRoundRectCallout">
            <a:avLst>
              <a:gd name="adj1" fmla="val -18760"/>
              <a:gd name="adj2" fmla="val 87329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 μέρα πέφτει 14 Απριλίου;</a:t>
            </a:r>
            <a:endParaRPr sz="36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15" name="Google Shape;315;p29"/>
          <p:cNvSpPr/>
          <p:nvPr/>
        </p:nvSpPr>
        <p:spPr>
          <a:xfrm>
            <a:off x="356167" y="836712"/>
            <a:ext cx="2714644" cy="1785950"/>
          </a:xfrm>
          <a:prstGeom prst="wedgeRoundRectCallout">
            <a:avLst>
              <a:gd name="adj1" fmla="val -18629"/>
              <a:gd name="adj2" fmla="val 8480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 μέρα πέφτει 25 Απριλίου;</a:t>
            </a:r>
            <a:endParaRPr sz="36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02" name="Google Shape;102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085100" cy="521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819" y="5243878"/>
            <a:ext cx="1177229" cy="1456967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3"/>
          <p:cNvSpPr/>
          <p:nvPr/>
        </p:nvSpPr>
        <p:spPr>
          <a:xfrm>
            <a:off x="3929058" y="5243877"/>
            <a:ext cx="4214842" cy="1456967"/>
          </a:xfrm>
          <a:prstGeom prst="wedgeRoundRectCallout">
            <a:avLst>
              <a:gd name="adj1" fmla="val -77573"/>
              <a:gd name="adj2" fmla="val -3610"/>
              <a:gd name="adj3" fmla="val 16667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2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Τι νομίζετε ότι λέει το παραμύθι της Μαρίνας;</a:t>
            </a:r>
            <a:endParaRPr sz="32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3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4876" y="2285992"/>
            <a:ext cx="2595574" cy="249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73" y="3357562"/>
            <a:ext cx="1542632" cy="28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428596" y="764704"/>
            <a:ext cx="2991276" cy="1878478"/>
          </a:xfrm>
          <a:prstGeom prst="wedgeRoundRectCallout">
            <a:avLst>
              <a:gd name="adj1" fmla="val -18760"/>
              <a:gd name="adj2" fmla="val 87329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 νόμισμα είναι αυτό;</a:t>
            </a:r>
            <a:endParaRPr sz="36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82284" y="3108509"/>
            <a:ext cx="1488292" cy="1428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31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74" y="4019557"/>
            <a:ext cx="1823410" cy="2838443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31"/>
          <p:cNvSpPr/>
          <p:nvPr/>
        </p:nvSpPr>
        <p:spPr>
          <a:xfrm>
            <a:off x="428596" y="0"/>
            <a:ext cx="2714644" cy="3000372"/>
          </a:xfrm>
          <a:prstGeom prst="wedgeRoundRectCallout">
            <a:avLst>
              <a:gd name="adj1" fmla="val -17376"/>
              <a:gd name="adj2" fmla="val 75639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Έχοντας αυτό μόνο το νόμισμα τι μπορώ να πάρω από τον κατάλογο;</a:t>
            </a:r>
            <a:endParaRPr sz="28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30" name="Google Shape;330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1854" y="35505"/>
            <a:ext cx="5722146" cy="6146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36" name="Google Shape;336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7786710" cy="672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2"/>
          <p:cNvSpPr/>
          <p:nvPr/>
        </p:nvSpPr>
        <p:spPr>
          <a:xfrm>
            <a:off x="4643438" y="2428868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32"/>
          <p:cNvSpPr/>
          <p:nvPr/>
        </p:nvSpPr>
        <p:spPr>
          <a:xfrm>
            <a:off x="4786314" y="3429000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2"/>
          <p:cNvSpPr/>
          <p:nvPr/>
        </p:nvSpPr>
        <p:spPr>
          <a:xfrm>
            <a:off x="5500694" y="2975320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2"/>
          <p:cNvSpPr/>
          <p:nvPr/>
        </p:nvSpPr>
        <p:spPr>
          <a:xfrm>
            <a:off x="4929190" y="4000504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2"/>
          <p:cNvSpPr/>
          <p:nvPr/>
        </p:nvSpPr>
        <p:spPr>
          <a:xfrm>
            <a:off x="5143504" y="4500570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2"/>
          <p:cNvSpPr/>
          <p:nvPr/>
        </p:nvSpPr>
        <p:spPr>
          <a:xfrm>
            <a:off x="5072066" y="5000636"/>
            <a:ext cx="7521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εύ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348" name="Google Shape;348;p3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2907" t="14140"/>
          <a:stretch/>
        </p:blipFill>
        <p:spPr>
          <a:xfrm>
            <a:off x="-125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37;p32"/>
          <p:cNvSpPr/>
          <p:nvPr/>
        </p:nvSpPr>
        <p:spPr>
          <a:xfrm>
            <a:off x="1624664" y="3994622"/>
            <a:ext cx="202040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ευχή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339;p32"/>
          <p:cNvSpPr/>
          <p:nvPr/>
        </p:nvSpPr>
        <p:spPr>
          <a:xfrm>
            <a:off x="5110619" y="3977402"/>
            <a:ext cx="2743199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απόγευμα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338;p32"/>
          <p:cNvSpPr/>
          <p:nvPr/>
        </p:nvSpPr>
        <p:spPr>
          <a:xfrm>
            <a:off x="1699820" y="4456134"/>
            <a:ext cx="208304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πεύκο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340;p32"/>
          <p:cNvSpPr/>
          <p:nvPr/>
        </p:nvSpPr>
        <p:spPr>
          <a:xfrm>
            <a:off x="5192236" y="4450259"/>
            <a:ext cx="2649057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χορεύω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341;p32"/>
          <p:cNvSpPr/>
          <p:nvPr/>
        </p:nvSpPr>
        <p:spPr>
          <a:xfrm>
            <a:off x="1776267" y="4938981"/>
            <a:ext cx="196901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ψεύτης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342;p32"/>
          <p:cNvSpPr/>
          <p:nvPr/>
        </p:nvSpPr>
        <p:spPr>
          <a:xfrm>
            <a:off x="5072065" y="4925480"/>
            <a:ext cx="25688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αλεύρι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342;p32"/>
          <p:cNvSpPr/>
          <p:nvPr/>
        </p:nvSpPr>
        <p:spPr>
          <a:xfrm>
            <a:off x="1456934" y="5413708"/>
            <a:ext cx="25688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dirty="0" smtClean="0">
                <a:latin typeface="Calibri"/>
                <a:ea typeface="Calibri"/>
                <a:cs typeface="Calibri"/>
                <a:sym typeface="Calibri"/>
              </a:rPr>
              <a:t>χορ</a:t>
            </a: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ευτής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342;p32"/>
          <p:cNvSpPr/>
          <p:nvPr/>
        </p:nvSpPr>
        <p:spPr>
          <a:xfrm>
            <a:off x="5192236" y="5430504"/>
            <a:ext cx="25688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ευρώ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342;p32"/>
          <p:cNvSpPr/>
          <p:nvPr/>
        </p:nvSpPr>
        <p:spPr>
          <a:xfrm>
            <a:off x="1350462" y="5836552"/>
            <a:ext cx="256881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Δευτέρα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342;p32"/>
          <p:cNvSpPr/>
          <p:nvPr/>
        </p:nvSpPr>
        <p:spPr>
          <a:xfrm>
            <a:off x="4972832" y="5836551"/>
            <a:ext cx="2943615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dirty="0" smtClean="0">
                <a:latin typeface="Calibri"/>
                <a:ea typeface="Calibri"/>
                <a:cs typeface="Calibri"/>
                <a:sym typeface="Calibri"/>
              </a:rPr>
              <a:t>Πα</a:t>
            </a:r>
            <a:r>
              <a:rPr lang="el-GR" sz="4400" b="1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ρασκευή</a:t>
            </a:r>
            <a:endParaRPr sz="4400" b="1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3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771366"/>
            <a:ext cx="9189912" cy="2786082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4"/>
          <p:cNvSpPr/>
          <p:nvPr/>
        </p:nvSpPr>
        <p:spPr>
          <a:xfrm>
            <a:off x="-17825" y="3150021"/>
            <a:ext cx="1800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Ευ</a:t>
            </a:r>
            <a:endParaRPr sz="4800" b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65" name="Google Shape;365;p34"/>
          <p:cNvSpPr/>
          <p:nvPr/>
        </p:nvSpPr>
        <p:spPr>
          <a:xfrm>
            <a:off x="5932725" y="3127477"/>
            <a:ext cx="14562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ευ</a:t>
            </a:r>
            <a:endParaRPr sz="4800" b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66" name="Google Shape;366;p34" descr="agentososui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2976" y="3843068"/>
            <a:ext cx="1990725" cy="22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</a:pP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3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714356"/>
            <a:ext cx="9192001" cy="400052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5"/>
          <p:cNvSpPr/>
          <p:nvPr/>
        </p:nvSpPr>
        <p:spPr>
          <a:xfrm>
            <a:off x="357007" y="2786058"/>
            <a:ext cx="344357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Ευχαριστώ</a:t>
            </a:r>
            <a:endParaRPr sz="4800" b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4" name="Google Shape;374;p35"/>
          <p:cNvSpPr/>
          <p:nvPr/>
        </p:nvSpPr>
        <p:spPr>
          <a:xfrm>
            <a:off x="4115264" y="2802435"/>
            <a:ext cx="37513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sz="4800" b="1" cap="none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ίσαι   </a:t>
            </a:r>
            <a:r>
              <a:rPr lang="el-GR" sz="4800" b="1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πολύ</a:t>
            </a:r>
            <a:endParaRPr sz="4800" b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375" name="Google Shape;375;p35"/>
          <p:cNvSpPr/>
          <p:nvPr/>
        </p:nvSpPr>
        <p:spPr>
          <a:xfrm>
            <a:off x="2247713" y="3714752"/>
            <a:ext cx="310854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ευγενικός</a:t>
            </a:r>
            <a:endParaRPr sz="4800" b="1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156" y="4759504"/>
            <a:ext cx="3655844" cy="20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6279" y="-27384"/>
            <a:ext cx="9107721" cy="6883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88156" y="4759504"/>
            <a:ext cx="3655844" cy="2098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6279" y="428604"/>
            <a:ext cx="9107721" cy="642939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6"/>
          <p:cNvSpPr txBox="1"/>
          <p:nvPr/>
        </p:nvSpPr>
        <p:spPr>
          <a:xfrm>
            <a:off x="0" y="0"/>
            <a:ext cx="5724128" cy="36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l-GR" sz="3200" b="1" i="0" u="none" strike="noStrike" cap="none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Διαβάζουμε όλοι μαζί.</a:t>
            </a:r>
            <a:endParaRPr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00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16" name="Google Shape;116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8072462" cy="53411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5"/>
          <p:cNvSpPr/>
          <p:nvPr/>
        </p:nvSpPr>
        <p:spPr>
          <a:xfrm>
            <a:off x="3809533" y="5157192"/>
            <a:ext cx="5334467" cy="1343642"/>
          </a:xfrm>
          <a:prstGeom prst="wedgeRoundRectCallout">
            <a:avLst>
              <a:gd name="adj1" fmla="val -58145"/>
              <a:gd name="adj2" fmla="val 2403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Τι έλεγε το παραμύθι της Μαρίνας;</a:t>
            </a:r>
            <a:endParaRPr sz="3600" b="1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8" name="Google Shape;118;p5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59291" y="5021591"/>
            <a:ext cx="1054639" cy="1641722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5"/>
          <p:cNvSpPr/>
          <p:nvPr/>
        </p:nvSpPr>
        <p:spPr>
          <a:xfrm>
            <a:off x="3809533" y="5170631"/>
            <a:ext cx="5334467" cy="1343642"/>
          </a:xfrm>
          <a:prstGeom prst="wedgeRoundRectCallout">
            <a:avLst>
              <a:gd name="adj1" fmla="val -56107"/>
              <a:gd name="adj2" fmla="val 22708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400" b="1" dirty="0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Πώς θα συνέχιζες το παραμύθι;</a:t>
            </a:r>
            <a:endParaRPr sz="4400" b="1" dirty="0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9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80068"/>
            <a:ext cx="2664296" cy="3047086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19"/>
          <p:cNvSpPr/>
          <p:nvPr/>
        </p:nvSpPr>
        <p:spPr>
          <a:xfrm>
            <a:off x="4572000" y="764704"/>
            <a:ext cx="4464496" cy="2880320"/>
          </a:xfrm>
          <a:prstGeom prst="wedgeRoundRectCallout">
            <a:avLst>
              <a:gd name="adj1" fmla="val -65844"/>
              <a:gd name="adj2" fmla="val 20001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800" b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Εσείς τι θα ευχόσασταν;</a:t>
            </a:r>
            <a:endParaRPr sz="4800" b="1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365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7686" y="2000240"/>
            <a:ext cx="2990864" cy="857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72171">
            <a:off x="4444965" y="5365042"/>
            <a:ext cx="4693469" cy="6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60534">
            <a:off x="6567598" y="1022186"/>
            <a:ext cx="1590684" cy="78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0232" y="3143248"/>
            <a:ext cx="6332533" cy="112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314562">
            <a:off x="500034" y="1500174"/>
            <a:ext cx="3297256" cy="957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37156">
            <a:off x="269373" y="4430980"/>
            <a:ext cx="4283252" cy="98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6"/>
          <p:cNvPicPr preferRelativeResize="0"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08" y="162346"/>
            <a:ext cx="905062" cy="1389773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6"/>
          <p:cNvSpPr/>
          <p:nvPr/>
        </p:nvSpPr>
        <p:spPr>
          <a:xfrm>
            <a:off x="2786050" y="0"/>
            <a:ext cx="6072230" cy="642918"/>
          </a:xfrm>
          <a:prstGeom prst="wedgeRoundRectCallout">
            <a:avLst>
              <a:gd name="adj1" fmla="val -71668"/>
              <a:gd name="adj2" fmla="val 20867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3600" b="1">
                <a:solidFill>
                  <a:schemeClr val="tx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Διαβάζουμε τις λέξεις.</a:t>
            </a:r>
            <a:endParaRPr sz="3600" b="1">
              <a:solidFill>
                <a:schemeClr val="tx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7"/>
          <p:cNvPicPr preferRelativeResize="0">
            <a:picLocks noGr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58" y="516682"/>
            <a:ext cx="1044065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94990">
            <a:off x="571472" y="3143248"/>
            <a:ext cx="4511172" cy="103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14414" y="5214950"/>
            <a:ext cx="4060054" cy="885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70048">
            <a:off x="4547649" y="4051466"/>
            <a:ext cx="4486302" cy="1495434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/>
          <p:nvPr/>
        </p:nvSpPr>
        <p:spPr>
          <a:xfrm>
            <a:off x="2571736" y="0"/>
            <a:ext cx="5695442" cy="2348880"/>
          </a:xfrm>
          <a:prstGeom prst="wedgeRoundRectCallout">
            <a:avLst>
              <a:gd name="adj1" fmla="val -73983"/>
              <a:gd name="adj2" fmla="val -10822"/>
              <a:gd name="adj3" fmla="val 16667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4000" b="1" dirty="0">
                <a:solidFill>
                  <a:schemeClr val="dk1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Διαβάζουμε και αυτές τις λέξεις.</a:t>
            </a:r>
            <a:endParaRPr sz="4000" b="1" dirty="0">
              <a:solidFill>
                <a:schemeClr val="dk1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159" y="150313"/>
            <a:ext cx="4809994" cy="660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161</Words>
  <Application>Microsoft Office PowerPoint</Application>
  <PresentationFormat>Προβολή στην οθόνη (4:3)</PresentationFormat>
  <Paragraphs>64</Paragraphs>
  <Slides>25</Slides>
  <Notes>25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Η ευχή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ευχή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ευχή</dc:title>
  <dc:creator>Ιωάννα</dc:creator>
  <cp:lastModifiedBy>Eleftheria Papadimitriou</cp:lastModifiedBy>
  <cp:revision>17</cp:revision>
  <dcterms:created xsi:type="dcterms:W3CDTF">2015-03-07T08:23:39Z</dcterms:created>
  <dcterms:modified xsi:type="dcterms:W3CDTF">2021-01-24T10:20:13Z</dcterms:modified>
</cp:coreProperties>
</file>