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5" r:id="rId12"/>
    <p:sldId id="296" r:id="rId13"/>
    <p:sldId id="298" r:id="rId14"/>
    <p:sldId id="270" r:id="rId15"/>
    <p:sldId id="271" r:id="rId16"/>
    <p:sldId id="272" r:id="rId17"/>
    <p:sldId id="273" r:id="rId18"/>
    <p:sldId id="276" r:id="rId19"/>
    <p:sldId id="277" r:id="rId20"/>
    <p:sldId id="286" r:id="rId21"/>
    <p:sldId id="287" r:id="rId22"/>
    <p:sldId id="288" r:id="rId23"/>
    <p:sldId id="289" r:id="rId24"/>
    <p:sldId id="290" r:id="rId25"/>
    <p:sldId id="299" r:id="rId26"/>
    <p:sldId id="301" r:id="rId27"/>
    <p:sldId id="30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006600"/>
    <a:srgbClr val="9E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8F18C-2490-4B28-BA9A-7B2BFAAF4E09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356C-7495-4393-9D17-9DAF3F4781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0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7D57-81A4-4218-8CD9-B865BA5D4C93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9A84-E175-4629-9AAE-A994000131E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taksiasterati.blogspot.g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39.swf" TargetMode="External"/><Relationship Id="rId2" Type="http://schemas.openxmlformats.org/officeDocument/2006/relationships/hyperlink" Target="http://www.jele.gr/activity/a/language/glossa063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05057"/>
            <a:ext cx="7788045" cy="5334355"/>
          </a:xfrm>
          <a:prstGeom prst="rect">
            <a:avLst/>
          </a:prstGeom>
          <a:noFill/>
        </p:spPr>
      </p:pic>
      <p:sp>
        <p:nvSpPr>
          <p:cNvPr id="2" name="Ορθογώνιο 1"/>
          <p:cNvSpPr/>
          <p:nvPr/>
        </p:nvSpPr>
        <p:spPr>
          <a:xfrm>
            <a:off x="2684796" y="0"/>
            <a:ext cx="3785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Αγγελική</a:t>
            </a:r>
            <a:endParaRPr lang="el-G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827584" y="6218446"/>
            <a:ext cx="7772400" cy="62329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4669415"/>
            <a:ext cx="1571604" cy="1844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380312" y="1412776"/>
            <a:ext cx="1763688" cy="2808312"/>
          </a:xfrm>
          <a:prstGeom prst="wedgeRoundRectCallout">
            <a:avLst>
              <a:gd name="adj1" fmla="val 14614"/>
              <a:gd name="adj2" fmla="val 65898"/>
              <a:gd name="adj3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Fristgrade" pitchFamily="2" charset="0"/>
              </a:rPr>
              <a:t>Και μετά ο Άρης 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3071810"/>
            <a:ext cx="9286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214282" y="2714620"/>
            <a:ext cx="29289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428596" y="2428868"/>
            <a:ext cx="26432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500034" y="6215082"/>
            <a:ext cx="65008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500034" y="4929198"/>
            <a:ext cx="564360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071670" y="3071810"/>
            <a:ext cx="150019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0" y="3429000"/>
            <a:ext cx="314324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0" y="3714752"/>
            <a:ext cx="15001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0" y="6572272"/>
            <a:ext cx="700089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0" y="6856412"/>
            <a:ext cx="414337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535" y="0"/>
            <a:ext cx="5005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Ορθογώνιο 1"/>
          <p:cNvSpPr/>
          <p:nvPr/>
        </p:nvSpPr>
        <p:spPr>
          <a:xfrm>
            <a:off x="755576" y="0"/>
            <a:ext cx="6816820" cy="350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168352" cy="269896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043608" y="3643490"/>
            <a:ext cx="7740352" cy="934964"/>
          </a:xfrm>
          <a:prstGeom prst="wedgeRoundRectCallout">
            <a:avLst>
              <a:gd name="adj1" fmla="val 5494"/>
              <a:gd name="adj2" fmla="val -205332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Fristgrade" pitchFamily="2" charset="0"/>
              </a:rPr>
              <a:t>Ας διαβάσουμε κι αυτό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281"/>
            <a:ext cx="1773066" cy="3087224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403648" y="404664"/>
            <a:ext cx="6715140" cy="2232248"/>
          </a:xfrm>
          <a:prstGeom prst="wedgeRoundRectCallout">
            <a:avLst>
              <a:gd name="adj1" fmla="val -55988"/>
              <a:gd name="adj2" fmla="val 401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Οι λέξεις που παίρνουν μπροστά το άρθρο ο λέγονται </a:t>
            </a: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αρσενικά. </a:t>
            </a:r>
          </a:p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Π.χ. ο δάσκαλος , ο μαθητής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10 - Ορθογώνιο"/>
          <p:cNvSpPr/>
          <p:nvPr/>
        </p:nvSpPr>
        <p:spPr>
          <a:xfrm>
            <a:off x="1619671" y="4725144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ο σκύλος</a:t>
            </a:r>
            <a:endParaRPr lang="el-GR" sz="5400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9" name="7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3" y="3012643"/>
            <a:ext cx="1712501" cy="1712501"/>
          </a:xfrm>
          <a:prstGeom prst="rect">
            <a:avLst/>
          </a:prstGeom>
        </p:spPr>
      </p:pic>
      <p:pic>
        <p:nvPicPr>
          <p:cNvPr id="10" name="8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36794"/>
            <a:ext cx="1635190" cy="1599972"/>
          </a:xfrm>
          <a:prstGeom prst="rect">
            <a:avLst/>
          </a:prstGeom>
        </p:spPr>
      </p:pic>
      <p:sp>
        <p:nvSpPr>
          <p:cNvPr id="11" name="12 - Ορθογώνιο"/>
          <p:cNvSpPr/>
          <p:nvPr/>
        </p:nvSpPr>
        <p:spPr>
          <a:xfrm>
            <a:off x="5304327" y="4725144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atin typeface="Comic Sans MS" panose="030F0702030302020204" pitchFamily="66" charset="0"/>
                <a:ea typeface="Aka-AcidGR-DiaryGirl" pitchFamily="2" charset="-95"/>
              </a:rPr>
              <a:t>ο</a:t>
            </a:r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 ταύρος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425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7900" y="2564904"/>
            <a:ext cx="91440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400" dirty="0" smtClean="0">
                <a:ea typeface="Aka-AcidGR-DiaryGirl" pitchFamily="2" charset="-95"/>
              </a:rPr>
              <a:t>ο δάσκαλ</a:t>
            </a:r>
            <a:r>
              <a:rPr lang="el-GR" sz="5400" b="1" dirty="0" smtClean="0">
                <a:solidFill>
                  <a:srgbClr val="FF0000"/>
                </a:solidFill>
                <a:ea typeface="Aka-AcidGR-DiaryGirl" pitchFamily="2" charset="-95"/>
              </a:rPr>
              <a:t>ος </a:t>
            </a:r>
            <a:r>
              <a:rPr lang="el-GR" sz="5400" dirty="0" smtClean="0">
                <a:ea typeface="Aka-AcidGR-DiaryGirl" pitchFamily="2" charset="-95"/>
                <a:sym typeface="Wingdings"/>
              </a:rPr>
              <a:t> οι δάσκαλ</a:t>
            </a:r>
            <a:r>
              <a:rPr lang="el-GR" sz="5400" b="1" dirty="0" smtClean="0">
                <a:solidFill>
                  <a:srgbClr val="FF0000"/>
                </a:solidFill>
                <a:ea typeface="Aka-AcidGR-DiaryGirl" pitchFamily="2" charset="-95"/>
                <a:sym typeface="Wingdings"/>
              </a:rPr>
              <a:t>οι</a:t>
            </a:r>
            <a:endParaRPr lang="el-GR" sz="5400" dirty="0" smtClean="0">
              <a:solidFill>
                <a:srgbClr val="FF0000"/>
              </a:solidFill>
              <a:ea typeface="Aka-AcidGR-DiaryGirl" pitchFamily="2" charset="-95"/>
              <a:sym typeface="Wingdings"/>
            </a:endParaRPr>
          </a:p>
        </p:txBody>
      </p:sp>
      <p:pic>
        <p:nvPicPr>
          <p:cNvPr id="4" name="3 - Θέση περιεχομέν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21979"/>
            <a:ext cx="1371849" cy="2388633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30924" y="132010"/>
            <a:ext cx="6858016" cy="2276872"/>
          </a:xfrm>
          <a:prstGeom prst="wedgeRoundRectCallout">
            <a:avLst>
              <a:gd name="adj1" fmla="val 55998"/>
              <a:gd name="adj2" fmla="val 6341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Τ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 αρσενικά που τελειώνουν σε –</a:t>
            </a:r>
            <a:r>
              <a:rPr lang="el-GR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ος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γράφονται με όμικρον , ενώ αυτά που τελειώνουν σε –</a:t>
            </a:r>
            <a:r>
              <a:rPr lang="el-G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ης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με  ήτα.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40050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5400" dirty="0">
                <a:ea typeface="Aka-AcidGR-DiaryGirl" pitchFamily="2" charset="-95"/>
              </a:rPr>
              <a:t>ο μαθητ</a:t>
            </a:r>
            <a:r>
              <a:rPr lang="el-GR" sz="5400" b="1" dirty="0">
                <a:solidFill>
                  <a:srgbClr val="0070C0"/>
                </a:solidFill>
                <a:ea typeface="Aka-AcidGR-DiaryGirl" pitchFamily="2" charset="-95"/>
              </a:rPr>
              <a:t>ής</a:t>
            </a:r>
            <a:r>
              <a:rPr lang="el-GR" sz="5400" dirty="0">
                <a:ea typeface="Aka-AcidGR-DiaryGirl" pitchFamily="2" charset="-95"/>
              </a:rPr>
              <a:t> </a:t>
            </a:r>
            <a:r>
              <a:rPr lang="el-GR" sz="5400" dirty="0">
                <a:ea typeface="Aka-AcidGR-DiaryGirl" pitchFamily="2" charset="-95"/>
                <a:sym typeface="Wingdings"/>
              </a:rPr>
              <a:t> οι μαθητ</a:t>
            </a:r>
            <a:r>
              <a:rPr lang="el-GR" sz="5400" b="1" dirty="0">
                <a:solidFill>
                  <a:srgbClr val="0070C0"/>
                </a:solidFill>
                <a:ea typeface="Aka-AcidGR-DiaryGirl" pitchFamily="2" charset="-95"/>
                <a:sym typeface="Wingdings"/>
              </a:rPr>
              <a:t>ές</a:t>
            </a:r>
          </a:p>
        </p:txBody>
      </p:sp>
    </p:spTree>
    <p:extLst>
      <p:ext uri="{BB962C8B-B14F-4D97-AF65-F5344CB8AC3E}">
        <p14:creationId xmlns:p14="http://schemas.microsoft.com/office/powerpoint/2010/main" val="29873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64291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4855418"/>
            <a:ext cx="1571604" cy="147292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9512" y="4948936"/>
            <a:ext cx="6964256" cy="1504400"/>
          </a:xfrm>
          <a:prstGeom prst="wedgeRoundRectCallout">
            <a:avLst>
              <a:gd name="adj1" fmla="val 56533"/>
              <a:gd name="adj2" fmla="val 588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Fristgrade" pitchFamily="2" charset="0"/>
              </a:rPr>
              <a:t>Αφού το συμπληρώσουμε ,ας το διαβάσουμε μετά. Κάποιος υποδύεται τον Άρη και κάποια τη μαμά της Ιωάννας</a:t>
            </a:r>
            <a:endParaRPr lang="el-GR" sz="2800" dirty="0">
              <a:solidFill>
                <a:srgbClr val="FF0066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42428" y="2721114"/>
            <a:ext cx="1375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Ποιος</a:t>
            </a:r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670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260735" y="-37079"/>
            <a:ext cx="1329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ποια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30640" y="931367"/>
            <a:ext cx="1354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Ποια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17948" y="4675783"/>
            <a:ext cx="13067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ποιο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195665" y="5611887"/>
            <a:ext cx="1330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Ποιο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9" name="8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22" y="2288693"/>
            <a:ext cx="1571604" cy="2016098"/>
          </a:xfrm>
          <a:prstGeom prst="rect">
            <a:avLst/>
          </a:prstGeom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3779912" y="5229200"/>
            <a:ext cx="5291984" cy="1435105"/>
          </a:xfrm>
          <a:prstGeom prst="wedgeRoundRectCallout">
            <a:avLst>
              <a:gd name="adj1" fmla="val 27479"/>
              <a:gd name="adj2" fmla="val -980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6600"/>
                </a:solidFill>
                <a:latin typeface="Comic Sans MS" panose="030F0702030302020204" pitchFamily="66" charset="0"/>
                <a:ea typeface="Aka-AcidGR-DiaryGirl" pitchFamily="2" charset="-95"/>
              </a:rPr>
              <a:t>Ας συνεχίσουμε. Τώρα κάποιος υποδύεται τον Άρη και κάποια την Ιωάννα</a:t>
            </a:r>
            <a:endParaRPr lang="el-GR" sz="2800" dirty="0">
              <a:solidFill>
                <a:srgbClr val="0066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1857364"/>
            <a:ext cx="90890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" y="3500438"/>
            <a:ext cx="2086559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71868" y="3286124"/>
            <a:ext cx="4500594" cy="2571768"/>
          </a:xfrm>
          <a:prstGeom prst="wedgeRoundRectCallout">
            <a:avLst>
              <a:gd name="adj1" fmla="val -63968"/>
              <a:gd name="adj2" fmla="val 3970"/>
              <a:gd name="adj3" fmla="val 16667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hubby" pitchFamily="2" charset="-95"/>
              </a:rPr>
              <a:t>Διάβασε τι λέει ο </a:t>
            </a:r>
            <a:r>
              <a:rPr lang="el-GR" sz="28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Aka-AcidGR-Chubby" pitchFamily="2" charset="-95"/>
              </a:rPr>
              <a:t>Μολύβιος</a:t>
            </a:r>
            <a:r>
              <a:rPr lang="el-GR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hubby" pitchFamily="2" charset="-95"/>
              </a:rPr>
              <a:t>. Παρατηρείς κάτι ασυνήθιστο σε κάποια λέξη;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572264" y="2214554"/>
            <a:ext cx="1643074" cy="78581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4978" y="571480"/>
            <a:ext cx="90890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311"/>
            <a:ext cx="1537248" cy="153724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979712" y="1628800"/>
            <a:ext cx="7164288" cy="3225540"/>
          </a:xfrm>
          <a:prstGeom prst="wedgeRoundRectCallout">
            <a:avLst>
              <a:gd name="adj1" fmla="val -58069"/>
              <a:gd name="adj2" fmla="val -8881"/>
              <a:gd name="adj3" fmla="val 16667"/>
            </a:avLst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ka-AcidGR-Chubby" pitchFamily="2" charset="-95"/>
              </a:rPr>
              <a:t>Όταν μετά από μια μεγάλη λέξη ακολουθούν οι λεξούλες</a:t>
            </a:r>
          </a:p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ka-AcidGR-Chubby" pitchFamily="2" charset="-95"/>
              </a:rPr>
              <a:t> μου , σου , του , μας , σας , τους (που δείχνουν ποιανού είναι κάτι),</a:t>
            </a:r>
          </a:p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ka-AcidGR-Chubby" pitchFamily="2" charset="-95"/>
              </a:rPr>
              <a:t>τότε η μεγάλη λέξη παίρνει δύο τόνους.</a:t>
            </a:r>
            <a:endParaRPr lang="el-GR" sz="2800" b="1" dirty="0">
              <a:solidFill>
                <a:srgbClr val="C00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37248" y="4653136"/>
            <a:ext cx="62751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3600" b="1" dirty="0" smtClean="0">
                <a:ea typeface="Aka-AcidGR-DiaryGirl" pitchFamily="2" charset="-95"/>
              </a:rPr>
              <a:t>Π. χ</a:t>
            </a:r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3600" b="1" dirty="0" smtClean="0">
                <a:ea typeface="Aka-AcidGR-DiaryGirl" pitchFamily="2" charset="-95"/>
              </a:rPr>
              <a:t>το δωμάτιό μου</a:t>
            </a:r>
          </a:p>
          <a:p>
            <a:pPr algn="ctr"/>
            <a:r>
              <a:rPr lang="el-GR" sz="3600" b="1" dirty="0">
                <a:ea typeface="Aka-AcidGR-DiaryGirl" pitchFamily="2" charset="-95"/>
              </a:rPr>
              <a:t>τ</a:t>
            </a:r>
            <a:r>
              <a:rPr lang="el-GR" sz="3600" b="1" dirty="0" smtClean="0">
                <a:ea typeface="Aka-AcidGR-DiaryGirl" pitchFamily="2" charset="-95"/>
              </a:rPr>
              <a:t>ο αυτοκίνητό σου</a:t>
            </a:r>
          </a:p>
          <a:p>
            <a:pPr algn="ctr"/>
            <a:r>
              <a:rPr lang="el-GR" sz="3600" b="1" dirty="0">
                <a:ea typeface="Aka-AcidGR-DiaryGirl" pitchFamily="2" charset="-95"/>
              </a:rPr>
              <a:t>τ</a:t>
            </a:r>
            <a:r>
              <a:rPr lang="el-GR" sz="3600" b="1" dirty="0" smtClean="0">
                <a:ea typeface="Aka-AcidGR-DiaryGirl" pitchFamily="2" charset="-95"/>
              </a:rPr>
              <a:t>ο τετράδιό του</a:t>
            </a:r>
          </a:p>
          <a:p>
            <a:pPr algn="ctr"/>
            <a:r>
              <a:rPr lang="el-GR" sz="3600" b="1" dirty="0" smtClean="0">
                <a:ea typeface="Aka-AcidGR-DiaryGirl" pitchFamily="2" charset="-95"/>
              </a:rPr>
              <a:t> </a:t>
            </a:r>
            <a:endParaRPr lang="el-GR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r="4878"/>
          <a:stretch>
            <a:fillRect/>
          </a:stretch>
        </p:blipFill>
        <p:spPr bwMode="auto">
          <a:xfrm>
            <a:off x="1344" y="1214422"/>
            <a:ext cx="91426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71604" y="179129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96087" y="178592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262293" y="179129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001024" y="179129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33005" y="2719984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953277" y="271462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596087" y="322005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524781" y="321468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547385" y="4220182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714744" y="4214818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5" name="5 - Ορθογώνιο"/>
          <p:cNvSpPr/>
          <p:nvPr/>
        </p:nvSpPr>
        <p:spPr>
          <a:xfrm>
            <a:off x="4427984" y="1796654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6" name="5 - Ορθογώνιο"/>
          <p:cNvSpPr/>
          <p:nvPr/>
        </p:nvSpPr>
        <p:spPr>
          <a:xfrm>
            <a:off x="611560" y="2247591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7" name="5 - Ορθογώνιο"/>
          <p:cNvSpPr/>
          <p:nvPr/>
        </p:nvSpPr>
        <p:spPr>
          <a:xfrm>
            <a:off x="2583547" y="2279315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8" name="5 - Ορθογώνιο"/>
          <p:cNvSpPr/>
          <p:nvPr/>
        </p:nvSpPr>
        <p:spPr>
          <a:xfrm>
            <a:off x="5319851" y="228964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9" name="5 - Ορθογώνιο"/>
          <p:cNvSpPr/>
          <p:nvPr/>
        </p:nvSpPr>
        <p:spPr>
          <a:xfrm>
            <a:off x="6156176" y="2247591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0" name="5 - Ορθογώνιο"/>
          <p:cNvSpPr/>
          <p:nvPr/>
        </p:nvSpPr>
        <p:spPr>
          <a:xfrm>
            <a:off x="7840131" y="2276872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1" name="5 - Ορθογώνιο"/>
          <p:cNvSpPr/>
          <p:nvPr/>
        </p:nvSpPr>
        <p:spPr>
          <a:xfrm>
            <a:off x="4427984" y="2719984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2" name="5 - Ορθογώνιο"/>
          <p:cNvSpPr/>
          <p:nvPr/>
        </p:nvSpPr>
        <p:spPr>
          <a:xfrm>
            <a:off x="5535875" y="270892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3" name="5 - Ορθογώνιο"/>
          <p:cNvSpPr/>
          <p:nvPr/>
        </p:nvSpPr>
        <p:spPr>
          <a:xfrm>
            <a:off x="6832019" y="270892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4" name="5 - Ορθογώνιο"/>
          <p:cNvSpPr/>
          <p:nvPr/>
        </p:nvSpPr>
        <p:spPr>
          <a:xfrm>
            <a:off x="8056155" y="2721694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5" name="5 - Ορθογώνιο"/>
          <p:cNvSpPr/>
          <p:nvPr/>
        </p:nvSpPr>
        <p:spPr>
          <a:xfrm>
            <a:off x="5292080" y="322575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6" name="5 - Ορθογώνιο"/>
          <p:cNvSpPr/>
          <p:nvPr/>
        </p:nvSpPr>
        <p:spPr>
          <a:xfrm>
            <a:off x="6543987" y="322575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7" name="5 - Ορθογώνιο"/>
          <p:cNvSpPr/>
          <p:nvPr/>
        </p:nvSpPr>
        <p:spPr>
          <a:xfrm>
            <a:off x="8272179" y="322575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8" name="5 - Ορθογώνιο"/>
          <p:cNvSpPr/>
          <p:nvPr/>
        </p:nvSpPr>
        <p:spPr>
          <a:xfrm>
            <a:off x="1763688" y="372980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29" name="5 - Ορθογώνιο"/>
          <p:cNvSpPr/>
          <p:nvPr/>
        </p:nvSpPr>
        <p:spPr>
          <a:xfrm>
            <a:off x="3491880" y="372980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0" name="5 - Ορθογώνιο"/>
          <p:cNvSpPr/>
          <p:nvPr/>
        </p:nvSpPr>
        <p:spPr>
          <a:xfrm>
            <a:off x="4067944" y="3717032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1" name="5 - Ορθογώνιο"/>
          <p:cNvSpPr/>
          <p:nvPr/>
        </p:nvSpPr>
        <p:spPr>
          <a:xfrm>
            <a:off x="6012160" y="3645024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2" name="5 - Ορθογώνιο"/>
          <p:cNvSpPr/>
          <p:nvPr/>
        </p:nvSpPr>
        <p:spPr>
          <a:xfrm>
            <a:off x="8704227" y="3729806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΄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4483" y="423483"/>
            <a:ext cx="694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– ΣΕΛ. 46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0667" y="-12176"/>
            <a:ext cx="7234834" cy="64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1043608" y="1340768"/>
            <a:ext cx="1296144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6336196" y="3140968"/>
            <a:ext cx="2700300" cy="2736304"/>
          </a:xfrm>
          <a:prstGeom prst="wedgeRoundRectCallout">
            <a:avLst>
              <a:gd name="adj1" fmla="val -55309"/>
              <a:gd name="adj2" fmla="val -1938"/>
              <a:gd name="adj3" fmla="val 1666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DiaryGirl" pitchFamily="2" charset="-95"/>
              </a:rPr>
              <a:t>   </a:t>
            </a:r>
            <a:r>
              <a:rPr lang="el-GR" sz="32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Βρίσκουμε και κυκλώνουμε στο κείμενο λέξεις με δυο τόνους</a:t>
            </a:r>
            <a:r>
              <a:rPr lang="el-GR" sz="4400" b="1" dirty="0" smtClean="0">
                <a:solidFill>
                  <a:srgbClr val="0070C0"/>
                </a:solidFill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4000" b="1" dirty="0">
              <a:solidFill>
                <a:srgbClr val="0070C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6 - Έλλειψη"/>
          <p:cNvSpPr/>
          <p:nvPr/>
        </p:nvSpPr>
        <p:spPr>
          <a:xfrm>
            <a:off x="5868144" y="3645024"/>
            <a:ext cx="821521" cy="5303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6 - Έλλειψη"/>
          <p:cNvSpPr/>
          <p:nvPr/>
        </p:nvSpPr>
        <p:spPr>
          <a:xfrm>
            <a:off x="2195736" y="5373216"/>
            <a:ext cx="1224136" cy="5040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7 - Έλλειψη"/>
          <p:cNvSpPr/>
          <p:nvPr/>
        </p:nvSpPr>
        <p:spPr>
          <a:xfrm>
            <a:off x="5868144" y="5694687"/>
            <a:ext cx="936104" cy="5303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8 - Έλλειψη"/>
          <p:cNvSpPr/>
          <p:nvPr/>
        </p:nvSpPr>
        <p:spPr>
          <a:xfrm>
            <a:off x="0" y="6016158"/>
            <a:ext cx="755576" cy="41779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8 - Έλλειψη"/>
          <p:cNvSpPr/>
          <p:nvPr/>
        </p:nvSpPr>
        <p:spPr>
          <a:xfrm>
            <a:off x="0" y="3966495"/>
            <a:ext cx="755576" cy="41779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202"/>
            <a:ext cx="1571604" cy="163716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907704" y="5143488"/>
            <a:ext cx="5663552" cy="1714512"/>
          </a:xfrm>
          <a:prstGeom prst="wedgeRoundRectCallout">
            <a:avLst>
              <a:gd name="adj1" fmla="val -55952"/>
              <a:gd name="adj2" fmla="val 9627"/>
              <a:gd name="adj3" fmla="val 16667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  <a:ea typeface="Aka-AcidGR-Fristgrade" pitchFamily="2" charset="0"/>
              </a:rPr>
              <a:t>Ας περιγράψουμε την εικόνα. Τι βλέπουμε ;</a:t>
            </a:r>
            <a:endParaRPr lang="el-G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189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46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357166"/>
            <a:ext cx="915884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775526" y="2039039"/>
            <a:ext cx="716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err="1" smtClean="0">
                <a:ea typeface="Aka-AcidGR-DiaryGirl" pitchFamily="2" charset="-95"/>
              </a:rPr>
              <a:t>ος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991038" y="2011487"/>
            <a:ext cx="720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err="1" smtClean="0">
                <a:ea typeface="Aka-AcidGR-DiaryGirl" pitchFamily="2" charset="-95"/>
              </a:rPr>
              <a:t>ής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32584" y="3610675"/>
            <a:ext cx="716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err="1" smtClean="0">
                <a:ea typeface="Aka-AcidGR-DiaryGirl" pitchFamily="2" charset="-95"/>
              </a:rPr>
              <a:t>ος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46965" y="4149080"/>
            <a:ext cx="716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err="1" smtClean="0">
                <a:ea typeface="Aka-AcidGR-DiaryGirl" pitchFamily="2" charset="-95"/>
              </a:rPr>
              <a:t>ός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490576" y="3091607"/>
            <a:ext cx="720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err="1" smtClean="0">
                <a:ea typeface="Aka-AcidGR-DiaryGirl" pitchFamily="2" charset="-95"/>
              </a:rPr>
              <a:t>ής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919336" y="3616039"/>
            <a:ext cx="720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ης</a:t>
            </a:r>
            <a:endParaRPr lang="el-GR" sz="44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238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07815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01889" y="1844824"/>
            <a:ext cx="564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οι</a:t>
            </a:r>
            <a:endParaRPr lang="el-GR" sz="3600" b="1" dirty="0"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8571" y="1844824"/>
            <a:ext cx="3386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ποδοσφαιριστές</a:t>
            </a:r>
            <a:endParaRPr lang="el-GR" sz="3600" b="1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27442" y="2780928"/>
            <a:ext cx="2507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προπονητές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971274" y="3284984"/>
            <a:ext cx="564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οι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23204" y="3284984"/>
            <a:ext cx="165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παίκτες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316008" y="3770168"/>
            <a:ext cx="1749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αρχηγοί</a:t>
            </a:r>
            <a:endParaRPr lang="el-GR" sz="44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141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" y="0"/>
            <a:ext cx="909565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680429" y="1802303"/>
            <a:ext cx="28284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ea typeface="Aka-AcidGR-DiaryGirl" pitchFamily="2" charset="-95"/>
              </a:rPr>
              <a:t>π</a:t>
            </a:r>
            <a:r>
              <a:rPr lang="el-GR" sz="4400" b="1" dirty="0" smtClean="0">
                <a:ea typeface="Aka-AcidGR-DiaryGirl" pitchFamily="2" charset="-95"/>
              </a:rPr>
              <a:t>αλαιστής.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657998" y="2588121"/>
            <a:ext cx="2931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ποδηλάτης.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894744" y="3373939"/>
            <a:ext cx="2887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γυμναστής.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86447" y="4159757"/>
            <a:ext cx="3149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ea typeface="Aka-AcidGR-DiaryGirl" pitchFamily="2" charset="-95"/>
              </a:rPr>
              <a:t>κ</a:t>
            </a:r>
            <a:r>
              <a:rPr lang="el-GR" sz="4400" b="1" dirty="0" smtClean="0">
                <a:ea typeface="Aka-AcidGR-DiaryGirl" pitchFamily="2" charset="-95"/>
              </a:rPr>
              <a:t>ολυμβητής.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00629" y="5715016"/>
            <a:ext cx="2563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ea typeface="Aka-AcidGR-DiaryGirl" pitchFamily="2" charset="-95"/>
              </a:rPr>
              <a:t>δ</a:t>
            </a:r>
            <a:r>
              <a:rPr lang="el-GR" sz="4400" b="1" dirty="0" smtClean="0">
                <a:ea typeface="Aka-AcidGR-DiaryGirl" pitchFamily="2" charset="-95"/>
              </a:rPr>
              <a:t>ιαιτητής.</a:t>
            </a:r>
            <a:endParaRPr lang="el-GR" sz="44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325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101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22713" y="3643314"/>
            <a:ext cx="16582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Είμαι</a:t>
            </a:r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865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386521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714876" y="3659691"/>
            <a:ext cx="2301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αθλητής.</a:t>
            </a:r>
            <a:endParaRPr lang="el-GR" sz="4400" b="1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22713" y="4231195"/>
            <a:ext cx="1796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ea typeface="Aka-AcidGR-DiaryGirl" pitchFamily="2" charset="-95"/>
              </a:rPr>
              <a:t>Ρίχνω</a:t>
            </a:r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3865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386521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916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9070"/>
          <a:stretch>
            <a:fillRect/>
          </a:stretch>
        </p:blipFill>
        <p:spPr bwMode="auto">
          <a:xfrm>
            <a:off x="200678" y="116632"/>
            <a:ext cx="87893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292480" y="714380"/>
            <a:ext cx="65590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ea typeface="Aka-AcidGR-DiaryGirl" pitchFamily="2" charset="-95"/>
              </a:rPr>
              <a:t>Είμαι κι εγώ αθλητής.</a:t>
            </a:r>
          </a:p>
          <a:p>
            <a:pPr algn="ctr"/>
            <a:r>
              <a:rPr lang="el-GR" sz="5400" b="1" dirty="0" smtClean="0">
                <a:ea typeface="Aka-AcidGR-DiaryGirl" pitchFamily="2" charset="-95"/>
              </a:rPr>
              <a:t>Ρίχνω το ακόντιό μου </a:t>
            </a:r>
          </a:p>
          <a:p>
            <a:pPr algn="ctr"/>
            <a:r>
              <a:rPr lang="el-GR" sz="5400" b="1" dirty="0" smtClean="0">
                <a:ea typeface="Aka-AcidGR-DiaryGirl" pitchFamily="2" charset="-95"/>
              </a:rPr>
              <a:t>μακριά. </a:t>
            </a:r>
            <a:endParaRPr lang="el-GR" sz="54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53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71744"/>
            <a:ext cx="2102896" cy="3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275856" y="692696"/>
            <a:ext cx="5400600" cy="2160240"/>
          </a:xfrm>
          <a:prstGeom prst="wedgeRoundRectCallout">
            <a:avLst>
              <a:gd name="adj1" fmla="val -48897"/>
              <a:gd name="adj2" fmla="val 891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6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την έχουμε και για ορθογραφία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Μπορούμε να παίξουμε και τα εξής </a:t>
            </a:r>
            <a:r>
              <a:rPr lang="el-GR" smtClean="0"/>
              <a:t>εκπαιδευτικά παιχνίδια :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www.jele.gr/activity/a/language/glossa063.swf</a:t>
            </a:r>
            <a:endParaRPr lang="el-GR" sz="2400" dirty="0" smtClean="0"/>
          </a:p>
          <a:p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://www.jele.gr/activity/a/language/glossa039.swf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9326"/>
            <a:ext cx="3672408" cy="241079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824180" cy="24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1000">
              <a:schemeClr val="accent1">
                <a:tint val="44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41" y="5030030"/>
            <a:ext cx="1755368" cy="149531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779912" y="4221088"/>
            <a:ext cx="5112568" cy="502916"/>
          </a:xfrm>
          <a:prstGeom prst="wedgeRoundRectCallout">
            <a:avLst>
              <a:gd name="adj1" fmla="val 32385"/>
              <a:gd name="adj2" fmla="val 93528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Fristgrade" pitchFamily="2" charset="0"/>
              </a:rPr>
              <a:t>Ακούμε προσεκτικά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Aka-AcidGR-Fristgrade" pitchFamily="2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Fristgrade" pitchFamily="2" charset="0"/>
              </a:rPr>
              <a:t>το κείμενο</a:t>
            </a:r>
            <a:endParaRPr lang="el-GR" sz="2800" dirty="0">
              <a:solidFill>
                <a:srgbClr val="FF0000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376" y="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Ανάγνωση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11" y="5157192"/>
            <a:ext cx="1886586" cy="144563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76256" y="3356992"/>
            <a:ext cx="1925374" cy="1071570"/>
          </a:xfrm>
          <a:prstGeom prst="wedgeRoundRectCallout">
            <a:avLst>
              <a:gd name="adj1" fmla="val 10978"/>
              <a:gd name="adj2" fmla="val 10024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Fristgrade" pitchFamily="2" charset="0"/>
              </a:rPr>
              <a:t>Τι συνέβη;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01" y="4658783"/>
            <a:ext cx="1304584" cy="151783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403648" y="4221088"/>
            <a:ext cx="7594537" cy="432048"/>
          </a:xfrm>
          <a:prstGeom prst="wedgeRoundRectCallout">
            <a:avLst>
              <a:gd name="adj1" fmla="val 40516"/>
              <a:gd name="adj2" fmla="val 85247"/>
              <a:gd name="adj3" fmla="val 16667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Aka-AcidGR-Fristgrade" pitchFamily="2" charset="0"/>
              </a:rPr>
              <a:t>Παρατηρούμε το κείμενο. Οι παύλες τι σημαίνουν ;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1683"/>
            <a:ext cx="1571604" cy="1695295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092280" y="2564904"/>
            <a:ext cx="2051720" cy="1632092"/>
          </a:xfrm>
          <a:prstGeom prst="wedgeRoundRectCallout">
            <a:avLst>
              <a:gd name="adj1" fmla="val 10978"/>
              <a:gd name="adj2" fmla="val 100243"/>
              <a:gd name="adj3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Fristgrade" pitchFamily="2" charset="0"/>
              </a:rPr>
              <a:t>Κυκλώνουμε όλες τις παύλες διαλόγου.</a:t>
            </a:r>
            <a:endParaRPr lang="el-GR" sz="2400" b="1" dirty="0">
              <a:solidFill>
                <a:schemeClr val="tx1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42844" y="2143116"/>
            <a:ext cx="428628" cy="285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14282" y="4071942"/>
            <a:ext cx="428628" cy="285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14282" y="4643446"/>
            <a:ext cx="428628" cy="285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14282" y="5286388"/>
            <a:ext cx="428628" cy="285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14282" y="5929330"/>
            <a:ext cx="428628" cy="285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92" y="4797152"/>
            <a:ext cx="1571604" cy="1844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04248" y="3068960"/>
            <a:ext cx="2046036" cy="1365872"/>
          </a:xfrm>
          <a:prstGeom prst="wedgeRoundRectCallout">
            <a:avLst>
              <a:gd name="adj1" fmla="val 10978"/>
              <a:gd name="adj2" fmla="val 100243"/>
              <a:gd name="adj3" fmla="val 16667"/>
            </a:avLst>
          </a:prstGeom>
          <a:noFill/>
          <a:ln w="19050">
            <a:solidFill>
              <a:srgbClr val="9E2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Fristgrade" pitchFamily="2" charset="0"/>
              </a:rPr>
              <a:t>Ποιοι μιλάνε στο κείμενο;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29198"/>
            <a:ext cx="1571604" cy="149660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96136" y="2492896"/>
            <a:ext cx="3347864" cy="1507608"/>
          </a:xfrm>
          <a:prstGeom prst="wedgeRoundRectCallout">
            <a:avLst>
              <a:gd name="adj1" fmla="val 15502"/>
              <a:gd name="adj2" fmla="val 98517"/>
              <a:gd name="adj3" fmla="val 16667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Aka-AcidGR-Fristgrade" pitchFamily="2" charset="0"/>
              </a:rPr>
              <a:t>Υπογραμμίζουμε αυτά που λένε οι αφηγητές.</a:t>
            </a:r>
            <a:endParaRPr lang="el-GR" sz="2800" b="1" dirty="0">
              <a:solidFill>
                <a:srgbClr val="C00000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214282" y="500042"/>
            <a:ext cx="29289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0" y="857232"/>
            <a:ext cx="350043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0" y="1214422"/>
            <a:ext cx="342899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0" y="2071678"/>
            <a:ext cx="29289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0" y="1500174"/>
            <a:ext cx="328611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0" y="1785926"/>
            <a:ext cx="292895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58" y="4000504"/>
            <a:ext cx="642942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928662" y="3071810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1714480" y="4286256"/>
            <a:ext cx="178595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6215074" y="4929198"/>
            <a:ext cx="85725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0" y="5286388"/>
            <a:ext cx="78578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4286248" y="6784998"/>
            <a:ext cx="18573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7702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73596"/>
            <a:ext cx="1571604" cy="166532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042480" y="2492896"/>
            <a:ext cx="3059832" cy="1296144"/>
          </a:xfrm>
          <a:prstGeom prst="wedgeRoundRectCallout">
            <a:avLst>
              <a:gd name="adj1" fmla="val 22031"/>
              <a:gd name="adj2" fmla="val 11087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Fristgrade" pitchFamily="2" charset="0"/>
              </a:rPr>
              <a:t>Υπογραμμίζουμε τι λέει η Αγγελική.</a:t>
            </a:r>
            <a:endParaRPr lang="el-GR" sz="2800" dirty="0">
              <a:solidFill>
                <a:srgbClr val="FF0066"/>
              </a:solidFill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714744" y="4286256"/>
            <a:ext cx="321471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142844" y="4572008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357158" y="4286256"/>
            <a:ext cx="128588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0" y="5857892"/>
            <a:ext cx="85725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571472" y="5572140"/>
            <a:ext cx="635798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360</Words>
  <Application>Microsoft Office PowerPoint</Application>
  <PresentationFormat>Προβολή στην οθόνη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Δασκάλα : Ελευθερία Παπαδημητρίου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Μπορούμε να παίξουμε και τα εξής εκπαιδευτικά παιχνίδια :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Αγγελική</dc:title>
  <dc:creator>Ιωαννα</dc:creator>
  <cp:lastModifiedBy>Eleftheria Papadimitriou</cp:lastModifiedBy>
  <cp:revision>57</cp:revision>
  <dcterms:created xsi:type="dcterms:W3CDTF">2013-04-14T07:53:37Z</dcterms:created>
  <dcterms:modified xsi:type="dcterms:W3CDTF">2020-05-24T12:05:58Z</dcterms:modified>
</cp:coreProperties>
</file>