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6" r:id="rId5"/>
    <p:sldId id="263" r:id="rId6"/>
    <p:sldId id="278" r:id="rId7"/>
    <p:sldId id="287" r:id="rId8"/>
    <p:sldId id="261" r:id="rId9"/>
    <p:sldId id="279" r:id="rId10"/>
    <p:sldId id="283" r:id="rId11"/>
    <p:sldId id="284" r:id="rId12"/>
    <p:sldId id="285" r:id="rId13"/>
    <p:sldId id="282" r:id="rId14"/>
    <p:sldId id="28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97CF-2A7B-4D52-AB92-F88C2C17AB4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a/language/glossa036.swf" TargetMode="External"/><Relationship Id="rId7" Type="http://schemas.openxmlformats.org/officeDocument/2006/relationships/image" Target="../media/image23.jpg"/><Relationship Id="rId2" Type="http://schemas.openxmlformats.org/officeDocument/2006/relationships/hyperlink" Target="https://www.youtube.com/watch?v=QHOmSNOtSnk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://www.jele.gr/activity/a/language/glossa037.swf" TargetMode="External"/><Relationship Id="rId4" Type="http://schemas.openxmlformats.org/officeDocument/2006/relationships/hyperlink" Target="http://www.jele.gr/activity/a/language/glossa028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a/language/glossa034.swf" TargetMode="External"/><Relationship Id="rId2" Type="http://schemas.openxmlformats.org/officeDocument/2006/relationships/hyperlink" Target="https://www.youtube.com/watch?v=QHOmSNOtSnk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hyperlink" Target="http://www.jele.gr/activity/a/language/glossa035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sjolltak/moodledata/ataksi/to_eu/story_html5.html" TargetMode="External"/><Relationship Id="rId2" Type="http://schemas.openxmlformats.org/officeDocument/2006/relationships/hyperlink" Target="https://www.youtube.com/watch?v=QHOmSNOtSnk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users.sch.gr/sjolltak/moodledata/ataksi/to_au/story_html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lUPSrE610&amp;feature=emb_logo" TargetMode="External"/><Relationship Id="rId2" Type="http://schemas.openxmlformats.org/officeDocument/2006/relationships/hyperlink" Target="https://www.youtube.com/watch?v=wQ5UzMETjZ8&amp;feature=emb_lo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Ey9ZOnAJshM&amp;feature=emb_log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tNcgra1No&amp;feature=emb_logo" TargetMode="External"/><Relationship Id="rId2" Type="http://schemas.openxmlformats.org/officeDocument/2006/relationships/hyperlink" Target="https://www.youtube.com/watch?v=wQ5UzMETjZ8&amp;feature=emb_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676477"/>
            <a:ext cx="3740668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Calligram" pitchFamily="2" charset="0"/>
              </a:rPr>
              <a:t>ΟΙ ΣΥΝΔΥΑΣΜΟΙ</a:t>
            </a:r>
            <a:endParaRPr lang="el-G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-Calligram" pitchFamily="2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400800" cy="766936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Calligram" pitchFamily="2" charset="0"/>
              </a:rPr>
              <a:t>ΓΛΩΣΣΑ Α΄ΤΑΞΗ – ΕΝΟΤΗΤΑ 6</a:t>
            </a:r>
          </a:p>
          <a:p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alligram" pitchFamily="2" charset="0"/>
              <a:ea typeface="Aka-AcidGR-Calligra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043755"/>
            <a:ext cx="579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148064" y="4018564"/>
            <a:ext cx="25149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Αυ</a:t>
            </a:r>
            <a:endParaRPr lang="el-G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75656" y="1628800"/>
            <a:ext cx="19442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Ευ</a:t>
            </a:r>
            <a:endParaRPr lang="el-GR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40" y="1052652"/>
            <a:ext cx="3292643" cy="189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68" y="3478624"/>
            <a:ext cx="3171303" cy="2105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Παίζουμε τα παρακάτω παιχνίδια για το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ευ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hlinkClick r:id="rId2"/>
              </a:rPr>
              <a:t> </a:t>
            </a: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http://www.jele.gr/activity/a/language/glossa036.swf</a:t>
            </a:r>
            <a:endParaRPr lang="el-GR" sz="1800" dirty="0" smtClean="0">
              <a:hlinkClick r:id="rId4"/>
            </a:endParaRPr>
          </a:p>
          <a:p>
            <a:pPr marL="0" indent="0" algn="ctr">
              <a:buNone/>
            </a:pPr>
            <a:r>
              <a:rPr lang="en-US" sz="1800" dirty="0">
                <a:hlinkClick r:id="rId5"/>
              </a:rPr>
              <a:t>http://www.jele.gr/activity/a/language/glossa037.swf</a:t>
            </a:r>
            <a:endParaRPr lang="el-GR" sz="1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3" y="2588234"/>
            <a:ext cx="3204184" cy="232960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5978"/>
            <a:ext cx="3124986" cy="22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Παίζουμε επίσης τα παρακάτω παιχνίδια για το </a:t>
            </a:r>
            <a:r>
              <a:rPr lang="el-G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αυ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hlinkClick r:id="rId2"/>
              </a:rPr>
              <a:t> </a:t>
            </a: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http://www.jele.gr/activity/a/language/glossa034.swf</a:t>
            </a:r>
            <a:endParaRPr lang="el-GR" sz="1800" dirty="0" smtClean="0">
              <a:hlinkClick r:id="rId4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://www.jele.gr/activity/a/language/glossa035.swf</a:t>
            </a:r>
            <a:endParaRPr lang="el-GR" sz="1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4" y="2596519"/>
            <a:ext cx="3139862" cy="23130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96519"/>
            <a:ext cx="3179466" cy="22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Παίζουμε και τα παρακάτω παιχνίδια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hlinkClick r:id="rId2"/>
              </a:rPr>
              <a:t> </a:t>
            </a: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users.sch.gr/sjolltak/moodledata/ataksi/to_eu/story_html5.html</a:t>
            </a:r>
            <a:endParaRPr lang="el-GR" sz="1800" dirty="0" smtClean="0"/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http://users.sch.gr/sjolltak/moodledata/ataksi/to_au/story_html5.html</a:t>
            </a:r>
            <a:endParaRPr lang="el-GR" sz="1800" dirty="0" smtClean="0">
              <a:hlinkClick r:id="rId2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0320"/>
            <a:ext cx="2729890" cy="232754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74" y="2498473"/>
            <a:ext cx="2729890" cy="23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Τέλος </a:t>
            </a:r>
            <a:r>
              <a:rPr lang="el-GR" sz="3200" dirty="0" smtClean="0">
                <a:solidFill>
                  <a:srgbClr val="FF0000"/>
                </a:solidFill>
              </a:rPr>
              <a:t>, </a:t>
            </a:r>
            <a:r>
              <a:rPr lang="el-GR" sz="3200" dirty="0" smtClean="0">
                <a:solidFill>
                  <a:srgbClr val="FF0000"/>
                </a:solidFill>
              </a:rPr>
              <a:t>ας </a:t>
            </a:r>
            <a:r>
              <a:rPr lang="el-GR" sz="3200" dirty="0" smtClean="0">
                <a:solidFill>
                  <a:srgbClr val="FF0000"/>
                </a:solidFill>
              </a:rPr>
              <a:t>δούμε </a:t>
            </a:r>
            <a:r>
              <a:rPr lang="el-GR" sz="3200" dirty="0" smtClean="0">
                <a:solidFill>
                  <a:srgbClr val="FF0000"/>
                </a:solidFill>
              </a:rPr>
              <a:t>το Θέατρο </a:t>
            </a:r>
            <a:r>
              <a:rPr lang="el-GR" sz="3200" dirty="0" smtClean="0">
                <a:solidFill>
                  <a:srgbClr val="FF0000"/>
                </a:solidFill>
              </a:rPr>
              <a:t>Σ</a:t>
            </a:r>
            <a:r>
              <a:rPr lang="el-GR" sz="3200" dirty="0" smtClean="0">
                <a:solidFill>
                  <a:srgbClr val="FF0000"/>
                </a:solidFill>
              </a:rPr>
              <a:t>κιών του Ευγένιου </a:t>
            </a:r>
            <a:r>
              <a:rPr lang="el-GR" sz="3200" dirty="0" err="1" smtClean="0">
                <a:solidFill>
                  <a:srgbClr val="FF0000"/>
                </a:solidFill>
              </a:rPr>
              <a:t>Σπαθάρη</a:t>
            </a:r>
            <a:r>
              <a:rPr lang="el-GR" sz="3200" dirty="0" smtClean="0">
                <a:solidFill>
                  <a:srgbClr val="FF0000"/>
                </a:solidFill>
              </a:rPr>
              <a:t/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«Ο </a:t>
            </a:r>
            <a:r>
              <a:rPr lang="el-GR" sz="3200" dirty="0" smtClean="0">
                <a:solidFill>
                  <a:srgbClr val="FF0000"/>
                </a:solidFill>
              </a:rPr>
              <a:t>Μέγας Αλέξανδρος και το καταραμένο φίδι</a:t>
            </a:r>
            <a:r>
              <a:rPr lang="el-GR" sz="3200" dirty="0" smtClean="0">
                <a:solidFill>
                  <a:srgbClr val="FF0000"/>
                </a:solidFill>
              </a:rPr>
              <a:t>»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://www.youtube.com/watch?v=xNlUPSrE610&amp;feature=emb_logo</a:t>
            </a:r>
            <a:endParaRPr lang="el-GR" sz="2000" dirty="0" smtClean="0">
              <a:hlinkClick r:id="rId4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38" y="1844824"/>
            <a:ext cx="4694306" cy="31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77750"/>
            <a:ext cx="5154786" cy="38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9 - Επεξήγηση με στρογγυλεμένο παραλληλόγραμμο"/>
          <p:cNvSpPr/>
          <p:nvPr/>
        </p:nvSpPr>
        <p:spPr>
          <a:xfrm>
            <a:off x="5868144" y="1700808"/>
            <a:ext cx="2000232" cy="1931784"/>
          </a:xfrm>
          <a:prstGeom prst="wedgeRoundRectCallout">
            <a:avLst>
              <a:gd name="adj1" fmla="val 35052"/>
              <a:gd name="adj2" fmla="val -727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Διαβάζω ξανά την ιστορία με τον ψαρά.</a:t>
            </a:r>
            <a:endParaRPr lang="el-GR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164499"/>
            <a:ext cx="339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Βιβλίο Γλώσσας– Β’ Τεύχος σελ. </a:t>
            </a:r>
            <a:r>
              <a:rPr lang="el-GR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26</a:t>
            </a:r>
            <a:endParaRPr lang="el-GR" sz="2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9 - Επεξήγηση με στρογγυλεμένο παραλληλόγραμμο"/>
          <p:cNvSpPr/>
          <p:nvPr/>
        </p:nvSpPr>
        <p:spPr>
          <a:xfrm>
            <a:off x="5220072" y="4313673"/>
            <a:ext cx="2000232" cy="1931784"/>
          </a:xfrm>
          <a:prstGeom prst="wedgeRoundRectCallout">
            <a:avLst>
              <a:gd name="adj1" fmla="val -132778"/>
              <a:gd name="adj2" fmla="val 3033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Αν ήσουν ο ψαράς τι ευχή θα έκανες;</a:t>
            </a:r>
            <a:endParaRPr lang="el-GR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11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07" y="277750"/>
            <a:ext cx="1392339" cy="928226"/>
          </a:xfrm>
          <a:prstGeom prst="rect">
            <a:avLst/>
          </a:prstGeom>
        </p:spPr>
      </p:pic>
      <p:pic>
        <p:nvPicPr>
          <p:cNvPr id="12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72941"/>
            <a:ext cx="1889763" cy="1211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547664" y="51670"/>
            <a:ext cx="6300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ΟΙ ΣΥΝΔΥΑΣΜΟΙ</a:t>
            </a:r>
            <a:endParaRPr lang="el-GR" sz="4400" b="1" cap="none" spc="6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61839"/>
            <a:ext cx="1392339" cy="103889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5857" y="961839"/>
            <a:ext cx="4320480" cy="1923148"/>
          </a:xfrm>
          <a:prstGeom prst="wedgeRoundRectCallout">
            <a:avLst>
              <a:gd name="adj1" fmla="val 76176"/>
              <a:gd name="adj2" fmla="val -2124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Ο συνδυασμός </a:t>
            </a:r>
            <a:r>
              <a:rPr lang="el-GR" sz="4000" b="1" dirty="0" smtClean="0">
                <a:solidFill>
                  <a:srgbClr val="FF0000"/>
                </a:solidFill>
              </a:rPr>
              <a:t>ευ </a:t>
            </a:r>
            <a:r>
              <a:rPr lang="el-GR" sz="2800" dirty="0" smtClean="0"/>
              <a:t>προφέρεται</a:t>
            </a:r>
            <a:r>
              <a:rPr lang="el-GR" sz="2800" dirty="0"/>
              <a:t> </a:t>
            </a:r>
            <a:r>
              <a:rPr lang="el-GR" sz="4000" b="1" dirty="0" err="1" smtClean="0">
                <a:solidFill>
                  <a:srgbClr val="FF0000"/>
                </a:solidFill>
              </a:rPr>
              <a:t>εβ</a:t>
            </a:r>
            <a:r>
              <a:rPr lang="el-GR" sz="2800" dirty="0" smtClean="0"/>
              <a:t> ή </a:t>
            </a:r>
            <a:r>
              <a:rPr lang="el-GR" sz="4000" b="1" dirty="0" smtClean="0">
                <a:solidFill>
                  <a:srgbClr val="FF0000"/>
                </a:solidFill>
              </a:rPr>
              <a:t>εφ</a:t>
            </a:r>
            <a:r>
              <a:rPr lang="el-GR" sz="3600" b="1" dirty="0">
                <a:solidFill>
                  <a:srgbClr val="FF0000"/>
                </a:solidFill>
              </a:rPr>
              <a:t> </a:t>
            </a:r>
            <a:r>
              <a:rPr lang="el-GR" sz="3600" dirty="0"/>
              <a:t>   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6" y="3061862"/>
            <a:ext cx="1800200" cy="1800200"/>
          </a:xfrm>
          <a:prstGeom prst="rect">
            <a:avLst/>
          </a:prstGeom>
        </p:spPr>
      </p:pic>
      <p:sp>
        <p:nvSpPr>
          <p:cNvPr id="15" name="5 - Επεξήγηση με στρογγυλεμένο παραλληλόγραμμο"/>
          <p:cNvSpPr/>
          <p:nvPr/>
        </p:nvSpPr>
        <p:spPr>
          <a:xfrm>
            <a:off x="4697725" y="3061862"/>
            <a:ext cx="4338771" cy="1923148"/>
          </a:xfrm>
          <a:prstGeom prst="wedgeRoundRectCallout">
            <a:avLst>
              <a:gd name="adj1" fmla="val 14133"/>
              <a:gd name="adj2" fmla="val -8963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Ο συνδυασμός </a:t>
            </a:r>
            <a:r>
              <a:rPr lang="el-GR" sz="4000" b="1" dirty="0" err="1" smtClean="0">
                <a:solidFill>
                  <a:srgbClr val="FF0000"/>
                </a:solidFill>
              </a:rPr>
              <a:t>αυ</a:t>
            </a:r>
            <a:r>
              <a:rPr lang="el-GR" sz="4000" b="1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προφέρεται</a:t>
            </a:r>
            <a:r>
              <a:rPr lang="el-GR" sz="2800" dirty="0"/>
              <a:t> </a:t>
            </a:r>
            <a:r>
              <a:rPr lang="el-GR" sz="4000" b="1" dirty="0" err="1">
                <a:solidFill>
                  <a:srgbClr val="FF0000"/>
                </a:solidFill>
              </a:rPr>
              <a:t>α</a:t>
            </a:r>
            <a:r>
              <a:rPr lang="el-GR" sz="4000" b="1" dirty="0" err="1" smtClean="0">
                <a:solidFill>
                  <a:srgbClr val="FF0000"/>
                </a:solidFill>
              </a:rPr>
              <a:t>β</a:t>
            </a:r>
            <a:r>
              <a:rPr lang="el-GR" sz="2800" dirty="0" smtClean="0"/>
              <a:t> ή </a:t>
            </a:r>
            <a:r>
              <a:rPr lang="el-GR" sz="4000" b="1" dirty="0">
                <a:solidFill>
                  <a:srgbClr val="FF0000"/>
                </a:solidFill>
              </a:rPr>
              <a:t>α</a:t>
            </a:r>
            <a:r>
              <a:rPr lang="el-GR" sz="4000" b="1" dirty="0" smtClean="0">
                <a:solidFill>
                  <a:srgbClr val="FF0000"/>
                </a:solidFill>
              </a:rPr>
              <a:t>φ</a:t>
            </a:r>
            <a:r>
              <a:rPr lang="el-GR" sz="3600" b="1" dirty="0">
                <a:solidFill>
                  <a:srgbClr val="FF0000"/>
                </a:solidFill>
              </a:rPr>
              <a:t> </a:t>
            </a:r>
            <a:r>
              <a:rPr lang="el-GR" sz="3600" dirty="0"/>
              <a:t>   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0" y="4862062"/>
            <a:ext cx="2184015" cy="1686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4536504" cy="6051041"/>
          </a:xfr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6713777" y="2204864"/>
            <a:ext cx="2160240" cy="1923148"/>
          </a:xfrm>
          <a:prstGeom prst="wedgeRoundRectCallout">
            <a:avLst>
              <a:gd name="adj1" fmla="val 14133"/>
              <a:gd name="adj2" fmla="val -8963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Διάβασε τις λέξεις !</a:t>
            </a:r>
            <a:r>
              <a:rPr lang="el-GR" sz="3600" dirty="0"/>
              <a:t>   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34" y="188640"/>
            <a:ext cx="1835283" cy="11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τρογγυλεμένο παραλληλόγραμμο 2"/>
          <p:cNvSpPr/>
          <p:nvPr/>
        </p:nvSpPr>
        <p:spPr>
          <a:xfrm>
            <a:off x="467544" y="361684"/>
            <a:ext cx="8496944" cy="1320930"/>
          </a:xfrm>
          <a:prstGeom prst="wedgeRoundRectCallout">
            <a:avLst>
              <a:gd name="adj1" fmla="val -4996"/>
              <a:gd name="adj2" fmla="val 1042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50"/>
            <a:ext cx="8463884" cy="1143000"/>
          </a:xfrm>
        </p:spPr>
        <p:txBody>
          <a:bodyPr>
            <a:noAutofit/>
          </a:bodyPr>
          <a:lstStyle/>
          <a:p>
            <a:r>
              <a:rPr lang="el-GR" sz="3600" u="sng" spc="3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ΘΥΜΑΜΑΙ</a:t>
            </a:r>
            <a:r>
              <a:rPr lang="el-GR" sz="3600" spc="300" dirty="0" smtClean="0">
                <a:latin typeface="+mn-lt"/>
                <a:ea typeface="Aka-AcidGR-Chubby" pitchFamily="2" charset="-95"/>
              </a:rPr>
              <a:t> </a:t>
            </a:r>
            <a:r>
              <a:rPr lang="el-GR" sz="3600" spc="300" dirty="0" smtClean="0">
                <a:latin typeface="Comic Sans MS" panose="030F0702030302020204" pitchFamily="66" charset="0"/>
                <a:ea typeface="Aka-AcidGR-Chubby" pitchFamily="2" charset="-95"/>
              </a:rPr>
              <a:t>:</a:t>
            </a:r>
            <a:r>
              <a:rPr lang="el-GR" sz="3600" spc="300" dirty="0" smtClean="0">
                <a:latin typeface="Comic Sans MS" panose="030F0702030302020204" pitchFamily="66" charset="0"/>
                <a:ea typeface="Aka-AcidGR-Chubby" pitchFamily="2" charset="-95"/>
              </a:rPr>
              <a:t>Το </a:t>
            </a:r>
            <a:r>
              <a:rPr lang="el-GR" sz="3600" spc="3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ευ</a:t>
            </a:r>
            <a:r>
              <a:rPr lang="el-GR" sz="3600" spc="300" dirty="0" smtClean="0">
                <a:latin typeface="Comic Sans MS" panose="030F0702030302020204" pitchFamily="66" charset="0"/>
                <a:ea typeface="Aka-AcidGR-Chubby" pitchFamily="2" charset="-95"/>
              </a:rPr>
              <a:t> ή το </a:t>
            </a:r>
            <a:r>
              <a:rPr lang="el-GR" sz="3600" spc="3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αυ</a:t>
            </a:r>
            <a:r>
              <a:rPr lang="el-GR" sz="3600" spc="300" dirty="0" smtClean="0">
                <a:latin typeface="Comic Sans MS" panose="030F0702030302020204" pitchFamily="66" charset="0"/>
                <a:ea typeface="Aka-AcidGR-Chubby" pitchFamily="2" charset="-95"/>
              </a:rPr>
              <a:t> όταν τονίζονται παίρνει τόνο το </a:t>
            </a:r>
            <a:r>
              <a:rPr lang="el-GR" sz="3600" spc="3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υ</a:t>
            </a:r>
            <a:endParaRPr lang="el-GR" sz="3600" spc="300" dirty="0">
              <a:solidFill>
                <a:srgbClr val="FF000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7" y="2486475"/>
            <a:ext cx="2307385" cy="2226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9919" y="49411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Χορ</a:t>
            </a:r>
            <a:r>
              <a:rPr lang="el-GR" sz="3600" b="1" dirty="0" smtClean="0">
                <a:solidFill>
                  <a:srgbClr val="FF0000"/>
                </a:solidFill>
              </a:rPr>
              <a:t>εύ</a:t>
            </a:r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τρια</a:t>
            </a:r>
            <a:endParaRPr lang="el-G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7059" y="491039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</a:t>
            </a:r>
            <a:r>
              <a:rPr lang="el-GR" sz="4000" b="1" dirty="0">
                <a:solidFill>
                  <a:srgbClr val="FF0000"/>
                </a:solidFill>
              </a:rPr>
              <a:t>αύ</a:t>
            </a:r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της</a:t>
            </a:r>
            <a:endParaRPr lang="el-G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5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8231"/>
            <a:ext cx="2410580" cy="2318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7 - Επεξήγηση με στρογγυλεμένο παραλληλόγραμμο"/>
          <p:cNvSpPr/>
          <p:nvPr/>
        </p:nvSpPr>
        <p:spPr>
          <a:xfrm>
            <a:off x="750067" y="428604"/>
            <a:ext cx="3533901" cy="1344212"/>
          </a:xfrm>
          <a:prstGeom prst="wedgeRoundRectCallout">
            <a:avLst>
              <a:gd name="adj1" fmla="val 75998"/>
              <a:gd name="adj2" fmla="val -2941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 Sans MS" panose="030F0702030302020204" pitchFamily="66" charset="0"/>
                <a:ea typeface="Aka-AcidGR-DiaryGirl" pitchFamily="2" charset="-95"/>
              </a:rPr>
              <a:t>Διάβασε τις λεξούλες</a:t>
            </a:r>
            <a:endParaRPr lang="el-GR" sz="36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44824"/>
            <a:ext cx="3267465" cy="41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44824"/>
            <a:ext cx="3097357" cy="413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07" y="332656"/>
            <a:ext cx="1174647" cy="8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7 - Επεξήγηση με στρογγυλεμένο παραλληλόγραμμο"/>
          <p:cNvSpPr/>
          <p:nvPr/>
        </p:nvSpPr>
        <p:spPr>
          <a:xfrm>
            <a:off x="3995936" y="256137"/>
            <a:ext cx="4392488" cy="1344212"/>
          </a:xfrm>
          <a:prstGeom prst="wedgeRoundRectCallout">
            <a:avLst>
              <a:gd name="adj1" fmla="val -83151"/>
              <a:gd name="adj2" fmla="val 972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 Sans MS" panose="030F0702030302020204" pitchFamily="66" charset="0"/>
                <a:ea typeface="Aka-AcidGR-DiaryGirl" pitchFamily="2" charset="-95"/>
              </a:rPr>
              <a:t>Διάβασε και αυτές τις λεξούλες !</a:t>
            </a:r>
            <a:endParaRPr lang="el-GR" sz="36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5" y="1844824"/>
            <a:ext cx="3257106" cy="41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848409"/>
            <a:ext cx="3385389" cy="413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20" y="428604"/>
            <a:ext cx="1598846" cy="9992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7" y="1861308"/>
            <a:ext cx="57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αβ</a:t>
            </a:r>
            <a:endParaRPr lang="el-GR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0418" y="1861308"/>
            <a:ext cx="72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αφ</a:t>
            </a:r>
            <a:endParaRPr lang="el-GR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- Επεξήγηση με στρογγυλεμένο παραλληλόγραμμο"/>
          <p:cNvSpPr/>
          <p:nvPr/>
        </p:nvSpPr>
        <p:spPr>
          <a:xfrm>
            <a:off x="899592" y="260648"/>
            <a:ext cx="7704856" cy="1368152"/>
          </a:xfrm>
          <a:prstGeom prst="wedgeRoundRectCallout">
            <a:avLst>
              <a:gd name="adj1" fmla="val -12944"/>
              <a:gd name="adj2" fmla="val 7805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Μάθε να γράφεις</a:t>
            </a:r>
            <a:r>
              <a:rPr lang="el-GR" sz="4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 απέξω τις λέξεις</a:t>
            </a:r>
            <a:endParaRPr lang="el-GR" sz="4000" b="1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700" y="2492896"/>
            <a:ext cx="57606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002060"/>
                </a:solidFill>
              </a:rPr>
              <a:t>α</a:t>
            </a:r>
            <a:r>
              <a:rPr lang="el-GR" sz="4000" dirty="0" smtClean="0">
                <a:solidFill>
                  <a:srgbClr val="002060"/>
                </a:solidFill>
              </a:rPr>
              <a:t>υλή</a:t>
            </a:r>
          </a:p>
          <a:p>
            <a:pPr algn="ctr"/>
            <a:r>
              <a:rPr lang="el-GR" sz="4000" dirty="0" smtClean="0">
                <a:solidFill>
                  <a:srgbClr val="002060"/>
                </a:solidFill>
              </a:rPr>
              <a:t>ευχή</a:t>
            </a:r>
          </a:p>
          <a:p>
            <a:pPr algn="ctr"/>
            <a:r>
              <a:rPr lang="el-GR" sz="4000" dirty="0">
                <a:solidFill>
                  <a:srgbClr val="002060"/>
                </a:solidFill>
              </a:rPr>
              <a:t>α</a:t>
            </a:r>
            <a:r>
              <a:rPr lang="el-GR" sz="4000" dirty="0" smtClean="0">
                <a:solidFill>
                  <a:srgbClr val="002060"/>
                </a:solidFill>
              </a:rPr>
              <a:t>υτοκίνητο</a:t>
            </a:r>
          </a:p>
          <a:p>
            <a:pPr algn="ctr"/>
            <a:r>
              <a:rPr lang="el-GR" sz="4000" dirty="0" smtClean="0">
                <a:solidFill>
                  <a:srgbClr val="002060"/>
                </a:solidFill>
              </a:rPr>
              <a:t>ταύρος</a:t>
            </a:r>
          </a:p>
          <a:p>
            <a:pPr algn="ctr"/>
            <a:r>
              <a:rPr lang="el-GR" sz="4000" dirty="0" smtClean="0">
                <a:solidFill>
                  <a:srgbClr val="002060"/>
                </a:solidFill>
              </a:rPr>
              <a:t>αλεύρι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77975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ipart car watercolor, Clipart car watercolor Transparent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356992"/>
            <a:ext cx="2631773" cy="11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Ας ακούσουμε  τώρα το τραγουδάκι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 smtClean="0">
              <a:hlinkClick r:id="rId2"/>
            </a:endParaRPr>
          </a:p>
          <a:p>
            <a:pPr marL="0" indent="0">
              <a:buNone/>
            </a:pPr>
            <a:endParaRPr lang="el-GR" sz="2400" dirty="0">
              <a:hlinkClick r:id="rId2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https://www.youtube.com/watch?v=AbtNcgra1No&amp;feature=emb_logo</a:t>
            </a:r>
            <a:endParaRPr lang="el-GR" sz="2000" dirty="0" smtClean="0">
              <a:hlinkClick r:id="rId2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35" y="1412776"/>
            <a:ext cx="4623081" cy="34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158</Words>
  <Application>Microsoft Office PowerPoint</Application>
  <PresentationFormat>Προβολή στην οθόνη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ΟΙ ΣΥΝΔΥΑΣΜΟΙ</vt:lpstr>
      <vt:lpstr>Παρουσίαση του PowerPoint</vt:lpstr>
      <vt:lpstr>Παρουσίαση του PowerPoint</vt:lpstr>
      <vt:lpstr>Παρουσίαση του PowerPoint</vt:lpstr>
      <vt:lpstr>ΘΥΜΑΜΑΙ :Το ευ ή το αυ όταν τονίζονται παίρνει τόνο το υ</vt:lpstr>
      <vt:lpstr>Παρουσίαση του PowerPoint</vt:lpstr>
      <vt:lpstr>Παρουσίαση του PowerPoint</vt:lpstr>
      <vt:lpstr>Παρουσίαση του PowerPoint</vt:lpstr>
      <vt:lpstr>Ας ακούσουμε  τώρα το τραγουδάκι</vt:lpstr>
      <vt:lpstr>Παίζουμε τα παρακάτω παιχνίδια για το ευ</vt:lpstr>
      <vt:lpstr>Παίζουμε επίσης τα παρακάτω παιχνίδια για το αυ </vt:lpstr>
      <vt:lpstr>Παίζουμε και τα παρακάτω παιχνίδια  </vt:lpstr>
      <vt:lpstr>Τέλος , ας δούμε το Θέατρο Σκιών του Ευγένιου Σπαθάρη «Ο Μέγας Αλέξανδρος και το καταραμένο φίδι»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 τ’ αγγελάκια του ουρανού</dc:title>
  <dc:creator>Ιωαννα</dc:creator>
  <cp:lastModifiedBy>Eleftheria Papadimitriou</cp:lastModifiedBy>
  <cp:revision>89</cp:revision>
  <dcterms:created xsi:type="dcterms:W3CDTF">2013-03-20T15:07:31Z</dcterms:created>
  <dcterms:modified xsi:type="dcterms:W3CDTF">2020-03-28T16:53:30Z</dcterms:modified>
</cp:coreProperties>
</file>