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7" r:id="rId19"/>
    <p:sldId id="278" r:id="rId20"/>
    <p:sldId id="275" r:id="rId21"/>
    <p:sldId id="274" r:id="rId22"/>
    <p:sldId id="276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FF99CC"/>
    <a:srgbClr val="FFFF99"/>
    <a:srgbClr val="00FF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3AF9E-92B2-4E72-B5C8-CD4B656E8B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F81DF-C1C6-4302-AE93-B815DD892B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426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F81DF-C1C6-4302-AE93-B815DD892B4D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F81DF-C1C6-4302-AE93-B815DD892B4D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F81DF-C1C6-4302-AE93-B815DD892B4D}" type="slidenum">
              <a:rPr lang="el-GR" smtClean="0"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F81DF-C1C6-4302-AE93-B815DD892B4D}" type="slidenum">
              <a:rPr lang="el-GR" smtClean="0"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F81DF-C1C6-4302-AE93-B815DD892B4D}" type="slidenum">
              <a:rPr lang="el-GR" smtClean="0"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F81DF-C1C6-4302-AE93-B815DD892B4D}" type="slidenum">
              <a:rPr lang="el-GR" smtClean="0"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F81DF-C1C6-4302-AE93-B815DD892B4D}" type="slidenum">
              <a:rPr lang="el-GR" smtClean="0"/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AD49-27D6-49F4-8A2A-94F663F356C7}" type="datetimeFigureOut">
              <a:rPr lang="el-GR" smtClean="0"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95E2-C6B1-4F77-86B5-ADC79107566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774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30588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ΔΩΡΑ ΓΙΑ ΤΗΝ ΙΩΑΝΝΑ</a:t>
            </a:r>
            <a:endParaRPr lang="el-GR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59735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 smtClean="0">
                <a:solidFill>
                  <a:srgbClr val="00B050"/>
                </a:solidFill>
              </a:rPr>
              <a:t>ΔΑΣΚΑΛΑ : Ελευθερία Παπαδημητρίου</a:t>
            </a:r>
            <a:endParaRPr lang="el-G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26" y="4653136"/>
            <a:ext cx="1514256" cy="18573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500826" y="571480"/>
            <a:ext cx="2643174" cy="3500462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Από πού αγόρασε τον Πινόκιο; Κυκλώνουμε την απάντηση.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857488" y="3929066"/>
            <a:ext cx="928694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949" y="4572008"/>
            <a:ext cx="1220377" cy="18573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500826" y="571480"/>
            <a:ext cx="2643174" cy="3500462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Από πού αγόρασε το τύμπανο; Κυκλώνουμε την απάντηση.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786050" y="6143644"/>
            <a:ext cx="928694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54" y="4572018"/>
            <a:ext cx="1857368" cy="1857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500826" y="571480"/>
            <a:ext cx="2643174" cy="3500462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Τι χρώμα έχει το πακέτο με τον Πινόκιο; Κυκλώνουμε την απάντηση.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785786" y="3143248"/>
            <a:ext cx="928694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463" y="4572008"/>
            <a:ext cx="1603350" cy="18573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500826" y="214290"/>
            <a:ext cx="2643174" cy="3857652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Γιατί αγόρασε το τύμπανο ο θείος Παύλος; Κυκλώνουμε την απάντηση.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3643306" y="6143644"/>
            <a:ext cx="2571768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24284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45024"/>
            <a:ext cx="1361189" cy="20717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3000364" y="4000504"/>
            <a:ext cx="5429288" cy="1928826"/>
          </a:xfrm>
          <a:prstGeom prst="wedgeRoundRectCallout">
            <a:avLst>
              <a:gd name="adj1" fmla="val -67380"/>
              <a:gd name="adj2" fmla="val -2939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  <a:ea typeface="Aka-AcidGR5yearsold" pitchFamily="2" charset="-95"/>
              </a:rPr>
              <a:t>Πόσα   </a:t>
            </a:r>
            <a:r>
              <a:rPr lang="el-GR" sz="4400" b="1" dirty="0" smtClean="0">
                <a:solidFill>
                  <a:schemeClr val="tx1"/>
                </a:solidFill>
                <a:ea typeface="Aka-AcidGR5yearsold" pitchFamily="2" charset="-95"/>
              </a:rPr>
              <a:t>η</a:t>
            </a:r>
            <a:r>
              <a:rPr lang="el-GR" sz="3600" b="1" dirty="0" smtClean="0">
                <a:solidFill>
                  <a:schemeClr val="tx1"/>
                </a:solidFill>
                <a:ea typeface="Aka-AcidGR5yearsold" pitchFamily="2" charset="-95"/>
              </a:rPr>
              <a:t>   χρησιμοποίησε ο </a:t>
            </a:r>
            <a:r>
              <a:rPr lang="el-GR" sz="3600" b="1" dirty="0" err="1" smtClean="0">
                <a:solidFill>
                  <a:schemeClr val="tx1"/>
                </a:solidFill>
                <a:ea typeface="Aka-AcidGR5yearsold" pitchFamily="2" charset="-95"/>
              </a:rPr>
              <a:t>Μολύβιος</a:t>
            </a:r>
            <a:r>
              <a:rPr lang="el-GR" sz="3600" b="1" dirty="0" smtClean="0">
                <a:solidFill>
                  <a:schemeClr val="tx1"/>
                </a:solidFill>
                <a:ea typeface="Aka-AcidGR5yearsold" pitchFamily="2" charset="-95"/>
              </a:rPr>
              <a:t>; Είναι όλα ίδια;</a:t>
            </a:r>
            <a:endParaRPr lang="el-GR" sz="36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  <p:sp>
        <p:nvSpPr>
          <p:cNvPr id="3" name="Στρογγυλεμένο ορθογώνιο 2"/>
          <p:cNvSpPr/>
          <p:nvPr/>
        </p:nvSpPr>
        <p:spPr>
          <a:xfrm>
            <a:off x="4499992" y="4200663"/>
            <a:ext cx="576064" cy="599813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24284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887290"/>
            <a:ext cx="1688978" cy="20717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3000364" y="4000504"/>
            <a:ext cx="5429288" cy="1928826"/>
          </a:xfrm>
          <a:prstGeom prst="wedgeRoundRectCallout">
            <a:avLst>
              <a:gd name="adj1" fmla="val -67380"/>
              <a:gd name="adj2" fmla="val -2939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>
                <a:solidFill>
                  <a:schemeClr val="tx1"/>
                </a:solidFill>
                <a:ea typeface="Aka-AcidGR5yearsold" pitchFamily="2" charset="-95"/>
              </a:rPr>
              <a:t>Γιατί </a:t>
            </a:r>
            <a:r>
              <a:rPr lang="el-GR" sz="4000" dirty="0" smtClean="0">
                <a:solidFill>
                  <a:schemeClr val="tx1"/>
                </a:solidFill>
                <a:ea typeface="Aka-AcidGR5yearsold" pitchFamily="2" charset="-95"/>
              </a:rPr>
              <a:t>οι λέξεις </a:t>
            </a:r>
            <a:r>
              <a:rPr lang="el-GR" sz="4000" b="1" dirty="0" smtClean="0">
                <a:solidFill>
                  <a:schemeClr val="tx1"/>
                </a:solidFill>
                <a:ea typeface="Aka-AcidGR5yearsold" pitchFamily="2" charset="-95"/>
              </a:rPr>
              <a:t>ποια, για, η </a:t>
            </a:r>
            <a:r>
              <a:rPr lang="el-GR" sz="4000" dirty="0" smtClean="0">
                <a:solidFill>
                  <a:schemeClr val="tx1"/>
                </a:solidFill>
                <a:ea typeface="Aka-AcidGR5yearsold" pitchFamily="2" charset="-95"/>
              </a:rPr>
              <a:t>δεν έχουν τόνο; </a:t>
            </a:r>
            <a:endParaRPr lang="el-GR" sz="4000" dirty="0">
              <a:solidFill>
                <a:schemeClr val="tx1"/>
              </a:solidFill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21" y="3899282"/>
            <a:ext cx="2124075" cy="2124075"/>
          </a:xfrm>
        </p:spPr>
      </p:pic>
      <p:sp>
        <p:nvSpPr>
          <p:cNvPr id="5" name="4 - Επεξήγηση με στρογγυλεμένο παραλληλόγραμμο"/>
          <p:cNvSpPr/>
          <p:nvPr/>
        </p:nvSpPr>
        <p:spPr>
          <a:xfrm>
            <a:off x="827584" y="908720"/>
            <a:ext cx="6786610" cy="1705962"/>
          </a:xfrm>
          <a:prstGeom prst="wedgeRoundRectCallout">
            <a:avLst>
              <a:gd name="adj1" fmla="val -40250"/>
              <a:gd name="adj2" fmla="val 14164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ea typeface="Aka-AcidGR5yearsold" pitchFamily="2" charset="-95"/>
              </a:rPr>
              <a:t>Το  </a:t>
            </a:r>
            <a:r>
              <a:rPr lang="el-GR" sz="4000" b="1" dirty="0" smtClean="0">
                <a:solidFill>
                  <a:srgbClr val="FF0000"/>
                </a:solidFill>
                <a:ea typeface="Aka-AcidGR5yearsold" pitchFamily="2" charset="-95"/>
              </a:rPr>
              <a:t>η</a:t>
            </a:r>
            <a:r>
              <a:rPr lang="el-GR" sz="4000" b="1" dirty="0" smtClean="0">
                <a:ea typeface="Aka-AcidGR5yearsold" pitchFamily="2" charset="-95"/>
              </a:rPr>
              <a:t> που είναι άρθρο </a:t>
            </a:r>
            <a:r>
              <a:rPr lang="el-GR" sz="4000" b="1" dirty="0" smtClean="0">
                <a:ea typeface="Aka-AcidGR5yearsold" pitchFamily="2" charset="-95"/>
              </a:rPr>
              <a:t>θηλυκό πάντα θέλει να ‘ ναι μοναχό.</a:t>
            </a:r>
            <a:endParaRPr lang="el-GR" sz="4000" b="1" dirty="0" smtClean="0">
              <a:ea typeface="Aka-AcidGR5yearsold" pitchFamily="2" charset="-95"/>
            </a:endParaRPr>
          </a:p>
          <a:p>
            <a:pPr algn="ctr"/>
            <a:endParaRPr lang="el-GR" sz="4000" b="1" dirty="0">
              <a:ea typeface="Aka-AcidGR5yearsold" pitchFamily="2" charset="-95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339752" y="3501008"/>
            <a:ext cx="134203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66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Aka-AcidGR-DiaryGirl" pitchFamily="2" charset="-95"/>
              </a:rPr>
              <a:t>η</a:t>
            </a:r>
            <a:endParaRPr lang="el-GR" sz="166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a typeface="Aka-AcidGR-DiaryGirl" pitchFamily="2" charset="-95"/>
            </a:endParaRPr>
          </a:p>
        </p:txBody>
      </p:sp>
      <p:pic>
        <p:nvPicPr>
          <p:cNvPr id="9" name="8 - Εικόνα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538" y="2786058"/>
            <a:ext cx="2112444" cy="2763373"/>
          </a:xfrm>
          <a:prstGeom prst="rect">
            <a:avLst/>
          </a:prstGeom>
        </p:spPr>
      </p:pic>
      <p:pic>
        <p:nvPicPr>
          <p:cNvPr id="10" name="9 - Εικόνα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991" y="5075242"/>
            <a:ext cx="2401142" cy="1594118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943221"/>
            <a:ext cx="2124075" cy="2124075"/>
          </a:xfrm>
        </p:spPr>
      </p:pic>
      <p:sp>
        <p:nvSpPr>
          <p:cNvPr id="5" name="4 - Επεξήγηση με στρογγυλεμένο παραλληλόγραμμο"/>
          <p:cNvSpPr/>
          <p:nvPr/>
        </p:nvSpPr>
        <p:spPr>
          <a:xfrm>
            <a:off x="1857356" y="428604"/>
            <a:ext cx="6786610" cy="1928826"/>
          </a:xfrm>
          <a:prstGeom prst="wedgeRoundRectCallout">
            <a:avLst>
              <a:gd name="adj1" fmla="val -49109"/>
              <a:gd name="adj2" fmla="val 8143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ea typeface="Aka-AcidGR5yearsold" pitchFamily="2" charset="-95"/>
              </a:rPr>
              <a:t>Το  ή  που θέλει να διαλέγει τον τόνο πάντα επιλέγει.</a:t>
            </a:r>
          </a:p>
          <a:p>
            <a:pPr algn="ctr"/>
            <a:endParaRPr lang="el-GR" sz="4000" b="1" dirty="0">
              <a:ea typeface="Aka-AcidGR5yearsold" pitchFamily="2" charset="-95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579644" y="3292879"/>
            <a:ext cx="134203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6600" b="1" cap="none" spc="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DiaryGirl" pitchFamily="2" charset="-95"/>
              </a:rPr>
              <a:t>ή</a:t>
            </a:r>
          </a:p>
        </p:txBody>
      </p:sp>
      <p:pic>
        <p:nvPicPr>
          <p:cNvPr id="11" name="10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465360"/>
            <a:ext cx="1134854" cy="2499031"/>
          </a:xfrm>
          <a:prstGeom prst="rect">
            <a:avLst/>
          </a:prstGeom>
        </p:spPr>
      </p:pic>
      <p:pic>
        <p:nvPicPr>
          <p:cNvPr id="12" name="11 - Εικόνα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914" y="3717032"/>
            <a:ext cx="2406913" cy="1798572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774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305882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ΔΩΡΑ ΓΙΑ ΤΗΝ ΙΩΑΝΝΑ</a:t>
            </a:r>
          </a:p>
          <a:p>
            <a:pPr algn="ctr"/>
            <a:r>
              <a:rPr lang="el-G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Τετράδιο Εργασιών</a:t>
            </a:r>
            <a:endParaRPr lang="el-GR" sz="24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59735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 smtClean="0">
                <a:solidFill>
                  <a:srgbClr val="00B050"/>
                </a:solidFill>
              </a:rPr>
              <a:t>ΔΑΣΚΑΛΑ : Ελευθερία Παπαδημητρίου</a:t>
            </a:r>
            <a:endParaRPr lang="el-G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00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09" y="4214818"/>
            <a:ext cx="1736675" cy="2643182"/>
          </a:xfrm>
          <a:prstGeom prst="rect">
            <a:avLst/>
          </a:prstGeom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516216" y="836712"/>
            <a:ext cx="2627784" cy="3020916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ea typeface="Aka-AcidGR5yearsold" pitchFamily="2" charset="-95"/>
              </a:rPr>
              <a:t>Διαβάζουμε το κείμενο. Κάθε παιδί έχει ένα ρόλο !</a:t>
            </a:r>
            <a:endParaRPr lang="el-GR" sz="3200" b="1" dirty="0">
              <a:ea typeface="Aka-AcidGR5yearsold" pitchFamily="2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68385167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09" y="4214818"/>
            <a:ext cx="1736675" cy="2643182"/>
          </a:xfrm>
          <a:prstGeom prst="rect">
            <a:avLst/>
          </a:prstGeom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715140" y="1714488"/>
            <a:ext cx="2428860" cy="214314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ea typeface="Aka-AcidGR5yearsold" pitchFamily="2" charset="-95"/>
              </a:rPr>
              <a:t>Ποιος είναι ο τίτλος του </a:t>
            </a:r>
            <a:r>
              <a:rPr lang="el-GR" sz="3200" b="1" dirty="0" smtClean="0">
                <a:ea typeface="Aka-AcidGR5yearsold" pitchFamily="2" charset="-95"/>
              </a:rPr>
              <a:t>μαθήματος;</a:t>
            </a:r>
            <a:endParaRPr lang="el-GR" sz="3200" b="1" dirty="0"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>
              <a:ln>
                <a:solidFill>
                  <a:srgbClr val="FF0066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1571604" y="1928802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714612" y="2000240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812700" y="2425479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170022" y="2425479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929322" y="2425479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7241856" y="2425479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857224" y="2854107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2312634" y="2925545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669956" y="2925545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670352" y="2925545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571604" y="3425611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214678" y="3425611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5670220" y="3425611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6527476" y="3425611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955312" y="3925677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4670088" y="3854239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5929322" y="3997115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785786" y="4354305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4170022" y="4354305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6357950" y="4354305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1724004" y="4854371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6884666" y="4997247"/>
            <a:ext cx="330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΄</a:t>
            </a:r>
            <a:endParaRPr lang="el-GR" sz="3600" b="1" cap="none" spc="0" dirty="0">
              <a:ln w="17780" cmpd="sng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7582"/>
            <a:ext cx="8229600" cy="1143000"/>
          </a:xfrm>
        </p:spPr>
        <p:txBody>
          <a:bodyPr/>
          <a:lstStyle/>
          <a:p>
            <a:endParaRPr lang="el-GR" sz="4000">
              <a:latin typeface="Aka-AcidGR-DiaryGirl" pitchFamily="2" charset="-95"/>
              <a:ea typeface="Aka-AcidGR-DiaryGirl" pitchFamily="2" charset="-95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80936"/>
            <a:ext cx="9095701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3495229" y="2939002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DiaryGirl" pitchFamily="2" charset="-95"/>
              </a:rPr>
              <a:t>ή</a:t>
            </a:r>
            <a:endParaRPr lang="el-GR" sz="4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a typeface="Aka-AcidGR-DiaryGirl" pitchFamily="2" charset="-95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086229" y="4010572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DiaryGirl" pitchFamily="2" charset="-95"/>
              </a:rPr>
              <a:t>ή</a:t>
            </a:r>
            <a:endParaRPr lang="el-GR" sz="4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a typeface="Aka-AcidGR-DiaryGirl" pitchFamily="2" charset="-95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371981" y="5153580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DiaryGirl" pitchFamily="2" charset="-95"/>
              </a:rPr>
              <a:t>ή</a:t>
            </a:r>
            <a:endParaRPr lang="el-GR" sz="4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a typeface="Aka-AcidGR-DiaryGirl" pitchFamily="2" charset="-95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014923" y="2939002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DiaryGirl" pitchFamily="2" charset="-95"/>
              </a:rPr>
              <a:t>η</a:t>
            </a:r>
            <a:endParaRPr lang="el-GR" sz="4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a typeface="Aka-AcidGR-DiaryGirl" pitchFamily="2" charset="-95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872047" y="5179839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DiaryGirl" pitchFamily="2" charset="-95"/>
              </a:rPr>
              <a:t>η</a:t>
            </a:r>
            <a:endParaRPr lang="el-GR" sz="4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a typeface="Aka-AcidGR-DiaryGirl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895207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179512" y="3357562"/>
            <a:ext cx="85049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20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TotallyPlain" pitchFamily="2" charset="0"/>
              </a:rPr>
              <a:t>Ποιος να πάρει το καπέλο;</a:t>
            </a:r>
          </a:p>
          <a:p>
            <a:pPr algn="ctr"/>
            <a:r>
              <a:rPr lang="el-GR" sz="5400" b="1" cap="none" spc="20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a typeface="Aka-AcidGR-TotallyPlain" pitchFamily="2" charset="0"/>
              </a:rPr>
              <a:t>Ο ποντικός ή η κότα;</a:t>
            </a:r>
            <a:endParaRPr lang="el-GR" sz="5400" b="1" cap="none" spc="20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a typeface="Aka-AcidGR-TotallyPlain" pitchFamily="2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012" y="4214818"/>
            <a:ext cx="2281670" cy="2643182"/>
          </a:xfrm>
          <a:prstGeom prst="rect">
            <a:avLst/>
          </a:prstGeom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715140" y="500042"/>
            <a:ext cx="2428860" cy="3571900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Τι βλέπουμε στην εικόνα; Τι νομίζετε ότι έχει συμβεί;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05" y="4797738"/>
            <a:ext cx="1799613" cy="17996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429388" y="500042"/>
            <a:ext cx="2714612" cy="3571900"/>
          </a:xfrm>
          <a:prstGeom prst="wedgeRoundRectCallout">
            <a:avLst>
              <a:gd name="adj1" fmla="val -3732"/>
              <a:gd name="adj2" fmla="val 6131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Τι μορφή έχει το κείμενο; Είναι γράμμα; Από πού το καταλάβατε;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759" y="4581128"/>
            <a:ext cx="1214446" cy="14896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715140" y="2357430"/>
            <a:ext cx="2428860" cy="1714512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Ακούμε προσεκτικά το κείμενο.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79" y="4483547"/>
            <a:ext cx="1214446" cy="1848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715140" y="2214554"/>
            <a:ext cx="2428860" cy="1857388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Τι έχει συμβεί τελικά;.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54" y="4572018"/>
            <a:ext cx="1857368" cy="1857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715140" y="571480"/>
            <a:ext cx="2428860" cy="3500462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  <a:ea typeface="Aka-AcidGR5yearsold" pitchFamily="2" charset="-95"/>
              </a:rPr>
              <a:t>Τώρα ο καθένας σιωπηλά το κείμενο διαβάζει ακόμη μια φορά.</a:t>
            </a:r>
            <a:endParaRPr lang="el-GR" sz="3200" b="1" dirty="0">
              <a:solidFill>
                <a:schemeClr val="tx1"/>
              </a:solidFill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949" y="4572008"/>
            <a:ext cx="1220377" cy="18573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6516216" y="571480"/>
            <a:ext cx="2627784" cy="3500462"/>
          </a:xfrm>
          <a:prstGeom prst="wedgeRound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Aka-AcidGR5yearsold" pitchFamily="2" charset="-95"/>
              </a:rPr>
              <a:t>Τι ρωτάει κάθε φορά ο θείος Παύλος την Ιωάννα;</a:t>
            </a:r>
            <a:endParaRPr lang="el-GR" sz="36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a typeface="Aka-AcidGR5yearsold" pitchFamily="2" charset="-95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00892" cy="68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- Εικόνα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463" y="4572008"/>
            <a:ext cx="1603350" cy="18573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5364088" y="404664"/>
            <a:ext cx="3779912" cy="3500462"/>
          </a:xfrm>
          <a:prstGeom prst="wedgeRoundRectCallout">
            <a:avLst>
              <a:gd name="adj1" fmla="val 13621"/>
              <a:gd name="adj2" fmla="val 6170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Aka-AcidGR5yearsold" pitchFamily="2" charset="-95"/>
              </a:rPr>
              <a:t>Από πού αγόρασε το μεγάλο καπέλο; Κυκλώνουμε την απάντηση.</a:t>
            </a:r>
            <a:endParaRPr lang="el-GR" sz="40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a typeface="Aka-AcidGR5yearsold" pitchFamily="2" charset="-95"/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1785918" y="5072074"/>
            <a:ext cx="928694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241</Words>
  <Application>Microsoft Office PowerPoint</Application>
  <PresentationFormat>Προβολή στην οθόνη (4:3)</PresentationFormat>
  <Paragraphs>60</Paragraphs>
  <Slides>22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Δώρα για την Ιωάννα</dc:title>
  <dc:creator>Ιωαννα</dc:creator>
  <cp:lastModifiedBy>Eleftheria Papadimitriou</cp:lastModifiedBy>
  <cp:revision>25</cp:revision>
  <dcterms:created xsi:type="dcterms:W3CDTF">2013-03-27T15:42:38Z</dcterms:created>
  <dcterms:modified xsi:type="dcterms:W3CDTF">2021-02-20T19:58:19Z</dcterms:modified>
</cp:coreProperties>
</file>