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8" r:id="rId6"/>
    <p:sldId id="260" r:id="rId7"/>
    <p:sldId id="259" r:id="rId8"/>
    <p:sldId id="261" r:id="rId9"/>
    <p:sldId id="267" r:id="rId10"/>
    <p:sldId id="269" r:id="rId11"/>
    <p:sldId id="270" r:id="rId12"/>
    <p:sldId id="272" r:id="rId13"/>
    <p:sldId id="279" r:id="rId14"/>
    <p:sldId id="283" r:id="rId15"/>
    <p:sldId id="284" r:id="rId16"/>
    <p:sldId id="285" r:id="rId17"/>
    <p:sldId id="282" r:id="rId18"/>
    <p:sldId id="28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5UzMETjZ8&amp;feature=emb_log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youtube.com/watch?v=QHOmSNOtSnk&amp;feature=emb_logo" TargetMode="External"/><Relationship Id="rId7" Type="http://schemas.openxmlformats.org/officeDocument/2006/relationships/image" Target="../media/image2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sch.gr/sjolltak/moodledata/ataksi/to_ts/story_html5.html" TargetMode="External"/><Relationship Id="rId5" Type="http://schemas.openxmlformats.org/officeDocument/2006/relationships/hyperlink" Target="http://www.jele.gr/activity/a/language/glossa033.swf" TargetMode="External"/><Relationship Id="rId4" Type="http://schemas.openxmlformats.org/officeDocument/2006/relationships/hyperlink" Target="http://www.jele.gr/activity/a/language/glossa028.sw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youtube.com/watch?v=QHOmSNOtSnk&amp;feature=emb_logo" TargetMode="External"/><Relationship Id="rId7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ele.gr/activity/a/language/glossa028.swf" TargetMode="External"/><Relationship Id="rId5" Type="http://schemas.openxmlformats.org/officeDocument/2006/relationships/hyperlink" Target="http://users.sch.gr/sjolltak/moodledata/ataksi/to_tz/story_html5.html" TargetMode="External"/><Relationship Id="rId4" Type="http://schemas.openxmlformats.org/officeDocument/2006/relationships/hyperlink" Target="http://www.jele.gr/activity/a/language/glossa032.sw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watch?v=QHOmSNOtSnk&amp;feature=emb_logo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sch.gr/sjolltak/moodledata/ataksi/to_gk/story_html5.html" TargetMode="External"/><Relationship Id="rId5" Type="http://schemas.openxmlformats.org/officeDocument/2006/relationships/hyperlink" Target="http://www.jele.gr/activity/a/language/glossa030.swf" TargetMode="External"/><Relationship Id="rId4" Type="http://schemas.openxmlformats.org/officeDocument/2006/relationships/hyperlink" Target="http://www.jele.gr/activity/a/language/glossa031.swf" TargetMode="Externa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5UzMETjZ8&amp;feature=emb_log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hyperlink" Target="https://www.youtube.com/watch?v=Ey9ZOnAJshM&amp;feature=emb_log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0"/>
            <a:ext cx="6876288" cy="687628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37744" y="5421487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Calligram" pitchFamily="2" charset="0"/>
              </a:rPr>
              <a:t>Για τ’ αγγελάκια του ουρανού</a:t>
            </a:r>
            <a:endParaRPr lang="el-G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Calligram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766936"/>
          </a:xfrm>
        </p:spPr>
        <p:txBody>
          <a:bodyPr/>
          <a:lstStyle/>
          <a:p>
            <a:r>
              <a:rPr lang="el-GR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Calligram" pitchFamily="2" charset="0"/>
              </a:rPr>
              <a:t>ΓΛΩΣΣΑ Α΄ΤΑΞΗ – ΕΝΟΤΗΤΑ 6</a:t>
            </a:r>
          </a:p>
          <a:p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alligram" pitchFamily="2" charset="0"/>
              <a:ea typeface="Aka-AcidGR-Calligr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6343567"/>
            <a:ext cx="579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47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785918" y="2357430"/>
            <a:ext cx="2110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β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αλίτσα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897129" y="3214686"/>
            <a:ext cx="21875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στεφάνι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71604" y="4500570"/>
            <a:ext cx="2418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φραντζόλα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72066" y="5286388"/>
            <a:ext cx="2551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π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απούτσια.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8" name="5 - Επεξήγηση με στρογγυλεμένο παραλληλόγραμμο"/>
          <p:cNvSpPr/>
          <p:nvPr/>
        </p:nvSpPr>
        <p:spPr>
          <a:xfrm>
            <a:off x="1856351" y="188640"/>
            <a:ext cx="6892113" cy="592468"/>
          </a:xfrm>
          <a:prstGeom prst="wedgeRoundRectCallout">
            <a:avLst>
              <a:gd name="adj1" fmla="val -1520"/>
              <a:gd name="adj2" fmla="val -3191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Μάθε να γράφεις απέξω αυτές τις λέξεις  !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867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001056" cy="52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0872" y="299148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797" y="24510"/>
            <a:ext cx="91253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348087" y="453114"/>
            <a:ext cx="368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σφουγγαρίστρα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91358" y="953180"/>
            <a:ext cx="2545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παντζούρι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634366" y="1453246"/>
            <a:ext cx="2335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γαλότσες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205738" y="1953312"/>
            <a:ext cx="2924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τσουγκράνα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491623" y="2453378"/>
            <a:ext cx="1865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αλεύρι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776978" y="2953444"/>
            <a:ext cx="16949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πεύκο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48482" y="3511677"/>
            <a:ext cx="3164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αυτοκινητάκι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920119" y="4310766"/>
            <a:ext cx="21461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φεγγάρι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2" name="5 - Επεξήγηση με στρογγυλεμένο παραλληλόγραμμο"/>
          <p:cNvSpPr/>
          <p:nvPr/>
        </p:nvSpPr>
        <p:spPr>
          <a:xfrm>
            <a:off x="5930485" y="332656"/>
            <a:ext cx="2984712" cy="705233"/>
          </a:xfrm>
          <a:prstGeom prst="wedgeRoundRectCallout">
            <a:avLst>
              <a:gd name="adj1" fmla="val -1520"/>
              <a:gd name="adj2" fmla="val -3191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Διάβασε την άσκηση !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Ας ακούσουμε</a:t>
            </a:r>
            <a:r>
              <a:rPr lang="el-GR" dirty="0" smtClean="0">
                <a:solidFill>
                  <a:srgbClr val="FF0000"/>
                </a:solidFill>
              </a:rPr>
              <a:t>  τώρα το τραγουδάκι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://www.youtube.com/watch?v=wQ5UzMETjZ8&amp;feature=emb_logo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6156176" cy="3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τα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παρακάτω παιχνίδια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για το </a:t>
            </a:r>
            <a:r>
              <a:rPr lang="el-G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τσ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hlinkClick r:id="rId3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 algn="ctr">
              <a:buNone/>
            </a:pPr>
            <a:endParaRPr lang="el-GR" sz="1800" dirty="0" smtClean="0">
              <a:hlinkClick r:id="rId3"/>
            </a:endParaRPr>
          </a:p>
          <a:p>
            <a:pPr marL="0" indent="0" algn="ctr">
              <a:buNone/>
            </a:pPr>
            <a:endParaRPr lang="el-GR" sz="1800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www.jele.gr/activity/a/language/glossa033.swf</a:t>
            </a: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6"/>
              </a:rPr>
              <a:t>http://users.sch.gr/sjolltak/moodledata/ataksi/to_ts/story_html5.html</a:t>
            </a:r>
            <a:endParaRPr lang="el-GR" sz="1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" y="2584474"/>
            <a:ext cx="3204184" cy="23371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74319"/>
            <a:ext cx="2764946" cy="2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επίσης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τα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παρακάτω παιχνίδια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για το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τζ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hlinkClick r:id="rId3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 algn="ctr">
              <a:buNone/>
            </a:pPr>
            <a:endParaRPr lang="el-GR" sz="18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www.jele.gr/activity/a/language/glossa032.swf</a:t>
            </a: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5"/>
              </a:rPr>
              <a:t>http://users.sch.gr/sjolltak/moodledata/ataksi/to_tz/story_html5.html</a:t>
            </a:r>
            <a:endParaRPr lang="el-GR" sz="1800" dirty="0" smtClean="0">
              <a:hlinkClick r:id="rId6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" y="2596519"/>
            <a:ext cx="3204184" cy="23130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24" y="2574319"/>
            <a:ext cx="2729890" cy="2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και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τα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παρακάτω παιχνίδια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για το </a:t>
            </a:r>
            <a:r>
              <a:rPr lang="el-G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γκ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, </a:t>
            </a:r>
            <a:r>
              <a:rPr lang="el-G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γγ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hlinkClick r:id="rId3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 algn="ctr">
              <a:buNone/>
            </a:pPr>
            <a:endParaRPr lang="el-GR" sz="18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www.jele.gr/activity/a/language/glossa031.swf</a:t>
            </a: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5"/>
              </a:rPr>
              <a:t>http://www.jele.gr/activity/a/language/glossa030.swf</a:t>
            </a: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6"/>
              </a:rPr>
              <a:t>http://users.sch.gr/sjolltak/moodledata/ataksi/to_gk/story_html5.html</a:t>
            </a:r>
            <a:endParaRPr lang="el-GR" sz="1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1749909" cy="12699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24" y="2581839"/>
            <a:ext cx="2729890" cy="234239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6" y="3663771"/>
            <a:ext cx="1730349" cy="12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Τέλος ας δούμε</a:t>
            </a:r>
            <a:r>
              <a:rPr lang="el-GR" dirty="0" smtClean="0">
                <a:solidFill>
                  <a:srgbClr val="FF0000"/>
                </a:solidFill>
              </a:rPr>
              <a:t> την ταινία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«</a:t>
            </a:r>
            <a:r>
              <a:rPr lang="el-GR" dirty="0" smtClean="0">
                <a:solidFill>
                  <a:srgbClr val="FF0000"/>
                </a:solidFill>
              </a:rPr>
              <a:t>Ο </a:t>
            </a:r>
            <a:r>
              <a:rPr lang="el-GR" dirty="0" smtClean="0">
                <a:solidFill>
                  <a:srgbClr val="FF0000"/>
                </a:solidFill>
              </a:rPr>
              <a:t>τζίτζικας και ο μέρμηγκας»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4"/>
            </a:endParaRP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://www.youtube.com/watch?v=Ey9ZOnAJshM&amp;feature=emb_logo</a:t>
            </a:r>
            <a:endParaRPr lang="el-GR" sz="2000" dirty="0" smtClean="0">
              <a:hlinkClick r:id="rId3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40558" cy="3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6858048" cy="38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34858"/>
          <a:stretch>
            <a:fillRect/>
          </a:stretch>
        </p:blipFill>
        <p:spPr bwMode="auto">
          <a:xfrm>
            <a:off x="4505325" y="2071678"/>
            <a:ext cx="4638675" cy="41385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9 - Επεξήγηση με στρογγυλεμένο παραλληλόγραμμο"/>
          <p:cNvSpPr/>
          <p:nvPr/>
        </p:nvSpPr>
        <p:spPr>
          <a:xfrm>
            <a:off x="7143768" y="0"/>
            <a:ext cx="2000232" cy="1931784"/>
          </a:xfrm>
          <a:prstGeom prst="wedgeRoundRectCallout">
            <a:avLst>
              <a:gd name="adj1" fmla="val -62640"/>
              <a:gd name="adj2" fmla="val -72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Διαβάζω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ξανά το ποίημα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771235"/>
            <a:ext cx="339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Βιβλίο Γλώσσας– Β’ Τεύχος σελ. 30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33492" y="44624"/>
            <a:ext cx="66624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Comic Sans MS" panose="030F0702030302020204" pitchFamily="66" charset="0"/>
                <a:ea typeface="Aka-AcidGR-Chubby" pitchFamily="2" charset="-95"/>
              </a:rPr>
              <a:t>Τα φωνήεντα</a:t>
            </a:r>
            <a:endParaRPr lang="el-GR" sz="7200" b="1" cap="none" spc="60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56" y="1740150"/>
            <a:ext cx="1392339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22355" y="1412776"/>
            <a:ext cx="6368083" cy="3096344"/>
          </a:xfrm>
          <a:prstGeom prst="wedgeRoundRectCallout">
            <a:avLst>
              <a:gd name="adj1" fmla="val 60810"/>
              <a:gd name="adj2" fmla="val -1212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u="sng" dirty="0" smtClean="0">
                <a:solidFill>
                  <a:srgbClr val="FFC000"/>
                </a:solidFill>
                <a:latin typeface="Comic Sans MS" panose="030F0702030302020204" pitchFamily="66" charset="0"/>
                <a:ea typeface="Aka-AcidGR-DiaryGirl" pitchFamily="2" charset="-95"/>
              </a:rPr>
              <a:t>ΘΥΜΑΜΑΙ </a:t>
            </a:r>
            <a:r>
              <a:rPr lang="el-GR" sz="3600" dirty="0" smtClean="0">
                <a:solidFill>
                  <a:srgbClr val="FFC000"/>
                </a:solidFill>
                <a:latin typeface="Comic Sans MS" panose="030F0702030302020204" pitchFamily="66" charset="0"/>
                <a:ea typeface="Aka-AcidGR-DiaryGirl" pitchFamily="2" charset="-95"/>
              </a:rPr>
              <a:t>: 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DiaryGirl" pitchFamily="2" charset="-95"/>
              </a:rPr>
              <a:t>Φωνήεντα ονομάζονται οι φωνούλες . 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71934" y="5572140"/>
            <a:ext cx="556563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ο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04490" y="5572140"/>
            <a:ext cx="59343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α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428728" y="5572140"/>
            <a:ext cx="502061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ε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14546" y="5572140"/>
            <a:ext cx="56137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η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14678" y="5572140"/>
            <a:ext cx="383439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ι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916498" y="5572140"/>
            <a:ext cx="707245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ω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072066" y="5572140"/>
            <a:ext cx="564578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υ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17385" y="4652262"/>
            <a:ext cx="749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Τα φωνήεντα είναι 7 και φωνάζουν δυνατά:</a:t>
            </a:r>
            <a:endParaRPr lang="el-G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467544" y="361684"/>
            <a:ext cx="8496944" cy="1320930"/>
          </a:xfrm>
          <a:prstGeom prst="wedgeRoundRectCallout">
            <a:avLst>
              <a:gd name="adj1" fmla="val -4996"/>
              <a:gd name="adj2" fmla="val 1042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50"/>
            <a:ext cx="8463884" cy="1143000"/>
          </a:xfrm>
        </p:spPr>
        <p:txBody>
          <a:bodyPr>
            <a:noAutofit/>
          </a:bodyPr>
          <a:lstStyle/>
          <a:p>
            <a:r>
              <a:rPr lang="el-GR" sz="3600" u="sng" spc="3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ΘΥΜΑΜΑΙ</a:t>
            </a:r>
            <a:r>
              <a:rPr lang="el-GR" sz="3600" spc="300" dirty="0" smtClean="0">
                <a:latin typeface="+mn-lt"/>
                <a:ea typeface="Aka-AcidGR-Chubby" pitchFamily="2" charset="-95"/>
              </a:rPr>
              <a:t> </a:t>
            </a: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:Τα δίψηφα φωνήεντα:</a:t>
            </a:r>
            <a:b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</a:b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αι, ει, οι, ου</a:t>
            </a:r>
            <a:endParaRPr lang="el-GR" sz="3600" spc="300" dirty="0"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9" y="1955496"/>
            <a:ext cx="1974965" cy="1612216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61" y="1792529"/>
            <a:ext cx="2019300" cy="2019300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9" y="4143380"/>
            <a:ext cx="2502021" cy="1743075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41" y="4214818"/>
            <a:ext cx="1847528" cy="1919627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037338" y="3457886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a typeface="Aka-AcidGR-DiaryGirl" pitchFamily="2" charset="-95"/>
              </a:rPr>
              <a:t>αί</a:t>
            </a:r>
            <a:r>
              <a:rPr lang="el-GR" sz="4000" b="1" dirty="0" smtClean="0">
                <a:ea typeface="Aka-AcidGR-DiaryGirl" pitchFamily="2" charset="-95"/>
              </a:rPr>
              <a:t>θουσα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919961" y="3640067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a typeface="Aka-AcidGR-DiaryGirl" pitchFamily="2" charset="-95"/>
              </a:rPr>
              <a:t>ει</a:t>
            </a:r>
            <a:r>
              <a:rPr lang="el-GR" sz="4000" b="1" dirty="0" smtClean="0">
                <a:ea typeface="Aka-AcidGR-DiaryGirl" pitchFamily="2" charset="-95"/>
              </a:rPr>
              <a:t>κόνα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55576" y="5794691"/>
            <a:ext cx="3135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a typeface="Aka-AcidGR-DiaryGirl" pitchFamily="2" charset="-95"/>
              </a:rPr>
              <a:t>οι</a:t>
            </a:r>
            <a:r>
              <a:rPr lang="el-GR" sz="4000" b="1" dirty="0" smtClean="0">
                <a:ea typeface="Aka-AcidGR-DiaryGirl" pitchFamily="2" charset="-95"/>
              </a:rPr>
              <a:t>κογένεια</a:t>
            </a:r>
            <a:endParaRPr lang="el-GR" sz="4000" b="1" dirty="0"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979421" y="578645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a typeface="Aka-AcidGR-DiaryGirl" pitchFamily="2" charset="-95"/>
              </a:rPr>
              <a:t>ου</a:t>
            </a:r>
            <a:r>
              <a:rPr lang="el-GR" sz="4000" b="1" dirty="0" smtClean="0">
                <a:ea typeface="Aka-AcidGR-DiaryGirl" pitchFamily="2" charset="-95"/>
              </a:rPr>
              <a:t>ρά</a:t>
            </a:r>
            <a:endParaRPr lang="el-GR" sz="4000" b="1" dirty="0">
              <a:ea typeface="Aka-AcidGR-DiaryGirl" pitchFamily="2" charset="-95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45" y="2465627"/>
            <a:ext cx="1862343" cy="234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 - Επεξήγηση με στρογγυλεμένο παραλληλόγραμμο"/>
          <p:cNvSpPr/>
          <p:nvPr/>
        </p:nvSpPr>
        <p:spPr>
          <a:xfrm>
            <a:off x="750067" y="428604"/>
            <a:ext cx="3533901" cy="3500462"/>
          </a:xfrm>
          <a:prstGeom prst="wedgeRoundRectCallout">
            <a:avLst>
              <a:gd name="adj1" fmla="val 75998"/>
              <a:gd name="adj2" fmla="val -2941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  <a:ea typeface="Aka-AcidGR-DiaryGirl" pitchFamily="2" charset="-95"/>
              </a:rPr>
              <a:t>Βάψε όλα τα δίψηφα φωνήεντα με κίτρινο.</a:t>
            </a:r>
            <a:endParaRPr lang="el-GR" sz="36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4858"/>
          <a:stretch>
            <a:fillRect/>
          </a:stretch>
        </p:blipFill>
        <p:spPr bwMode="auto">
          <a:xfrm>
            <a:off x="4505325" y="2071678"/>
            <a:ext cx="4638675" cy="41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36" y="285728"/>
            <a:ext cx="1174647" cy="1643050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2857488" y="4572008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357290" y="500063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500430" y="500063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00034" y="542926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714612" y="5929330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714876" y="435769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357950" y="214311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6786578" y="300037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6215074" y="435769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7572396" y="442913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429256" y="478632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6072198" y="5286388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286512" y="571501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70759" y="14634"/>
            <a:ext cx="6242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Τα σύμφωνα</a:t>
            </a:r>
            <a:endParaRPr lang="el-GR" sz="7200" b="1" cap="none" spc="6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7" y="1844824"/>
            <a:ext cx="1962947" cy="2152650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958973" y="1196752"/>
            <a:ext cx="6005515" cy="2952328"/>
          </a:xfrm>
          <a:prstGeom prst="wedgeRoundRectCallout">
            <a:avLst>
              <a:gd name="adj1" fmla="val -59373"/>
              <a:gd name="adj2" fmla="val -72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u="sng" dirty="0" smtClean="0">
                <a:solidFill>
                  <a:srgbClr val="0070C0"/>
                </a:solidFill>
                <a:ea typeface="Aka-AcidGR-DiaryGirl" pitchFamily="2" charset="-95"/>
              </a:rPr>
              <a:t>ΘΥΜΑΜΑΙ : </a:t>
            </a:r>
            <a:r>
              <a:rPr lang="el-GR" sz="3200" b="1" dirty="0" smtClean="0">
                <a:ea typeface="Aka-AcidGR-DiaryGirl" pitchFamily="2" charset="-95"/>
              </a:rPr>
              <a:t>Σύμφωνα ονομάζονται τα γράμματα που δεν έχουν δυνατή φωνή. 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14480" y="5643578"/>
            <a:ext cx="511679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ν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786578" y="4500570"/>
            <a:ext cx="56137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θ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428992" y="4500570"/>
            <a:ext cx="562975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a typeface="Aka-AcidGR-DiaryGirl" pitchFamily="2" charset="-95"/>
              </a:rPr>
              <a:t>β</a:t>
            </a:r>
            <a:endParaRPr lang="el-GR" sz="5400" b="1" cap="none" spc="0" dirty="0">
              <a:ln w="11430"/>
              <a:solidFill>
                <a:srgbClr val="FFFF00"/>
              </a:solidFill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143372" y="4500570"/>
            <a:ext cx="508473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γ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929190" y="4500570"/>
            <a:ext cx="55335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δ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929322" y="4500570"/>
            <a:ext cx="4363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357818" y="5643578"/>
            <a:ext cx="45717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τ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7000892" y="5643578"/>
            <a:ext cx="49725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χ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643438" y="5643578"/>
            <a:ext cx="56137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000100" y="5643578"/>
            <a:ext cx="57419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μ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81713" y="5643578"/>
            <a:ext cx="52931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λ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428860" y="5643578"/>
            <a:ext cx="45076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ξ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143240" y="5643578"/>
            <a:ext cx="58541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π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929058" y="5643578"/>
            <a:ext cx="55175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ρ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7786711" y="4500570"/>
            <a:ext cx="51648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κ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6062580" y="5643578"/>
            <a:ext cx="688009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φ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7715271" y="5643578"/>
            <a:ext cx="69602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ψ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827584" y="260648"/>
            <a:ext cx="7488832" cy="1525278"/>
          </a:xfrm>
          <a:prstGeom prst="wedgeRoundRectCallout">
            <a:avLst>
              <a:gd name="adj1" fmla="val 28342"/>
              <a:gd name="adj2" fmla="val 748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3200" b="1" u="sng" spc="3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ΘΥΜΑΜΑΙ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 :</a:t>
            </a:r>
            <a:r>
              <a:rPr lang="el-GR" sz="3200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Τα δίψηφα σύμφωνα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: </a:t>
            </a:r>
            <a:b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</a:br>
            <a:r>
              <a:rPr lang="el-GR" sz="3200" b="1" spc="3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μπ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 , ντ, </a:t>
            </a:r>
            <a:r>
              <a:rPr lang="el-GR" sz="3200" b="1" spc="3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γκ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 , </a:t>
            </a:r>
            <a:r>
              <a:rPr lang="el-GR" sz="3200" b="1" spc="3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γγ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, </a:t>
            </a:r>
            <a:r>
              <a:rPr lang="el-GR" sz="3200" b="1" spc="3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τσ</a:t>
            </a:r>
            <a:r>
              <a:rPr lang="el-GR" sz="3200" b="1" spc="3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hubby" pitchFamily="2" charset="-95"/>
              </a:rPr>
              <a:t>, τζ</a:t>
            </a:r>
            <a:endParaRPr lang="el-GR" sz="3200" b="1" spc="3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1" y="1874329"/>
            <a:ext cx="1181419" cy="1411795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93" y="4143380"/>
            <a:ext cx="1751526" cy="1240019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4" y="2066791"/>
            <a:ext cx="823237" cy="1455878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376"/>
            <a:ext cx="1092560" cy="1464256"/>
          </a:xfrm>
          <a:prstGeom prst="rect">
            <a:avLst/>
          </a:prstGeom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148815"/>
            <a:ext cx="1571636" cy="1417889"/>
          </a:xfrm>
          <a:prstGeom prst="rect">
            <a:avLst/>
          </a:prstGeom>
        </p:spPr>
      </p:pic>
      <p:pic>
        <p:nvPicPr>
          <p:cNvPr id="9" name="8 - Εικόνα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90" y="4218791"/>
            <a:ext cx="1824042" cy="137017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55468" y="3214686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μπ</a:t>
            </a:r>
            <a:r>
              <a:rPr lang="el-GR" sz="4000" b="1" dirty="0" smtClean="0">
                <a:ea typeface="Aka-AcidGR-DiaryGirl" pitchFamily="2" charset="-95"/>
              </a:rPr>
              <a:t>ότα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000364" y="3214686"/>
            <a:ext cx="29289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ντ</a:t>
            </a:r>
            <a:r>
              <a:rPr lang="el-GR" sz="4000" b="1" dirty="0" smtClean="0">
                <a:ea typeface="Aka-AcidGR-DiaryGirl" pitchFamily="2" charset="-95"/>
              </a:rPr>
              <a:t>ουλάπι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143636" y="3286124"/>
            <a:ext cx="30003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a typeface="Aka-AcidGR-DiaryGirl" pitchFamily="2" charset="-95"/>
              </a:rPr>
              <a:t>πι</a:t>
            </a:r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γκ</a:t>
            </a:r>
            <a:r>
              <a:rPr lang="el-GR" sz="4000" b="1" dirty="0" smtClean="0">
                <a:ea typeface="Aka-AcidGR-DiaryGirl" pitchFamily="2" charset="-95"/>
              </a:rPr>
              <a:t>ουίνο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ς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7158" y="578645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a typeface="Aka-AcidGR-DiaryGirl" pitchFamily="2" charset="-95"/>
              </a:rPr>
              <a:t>ά</a:t>
            </a:r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γγ</a:t>
            </a:r>
            <a:r>
              <a:rPr lang="el-GR" sz="4000" b="1" dirty="0" smtClean="0">
                <a:ea typeface="Aka-AcidGR-DiaryGirl" pitchFamily="2" charset="-95"/>
              </a:rPr>
              <a:t>ελος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020207" y="578645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τσ</a:t>
            </a:r>
            <a:r>
              <a:rPr lang="el-GR" sz="4000" b="1" dirty="0" smtClean="0">
                <a:ea typeface="Aka-AcidGR-DiaryGirl" pitchFamily="2" charset="-95"/>
              </a:rPr>
              <a:t>ουρέκι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572232" y="5796171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τζ</a:t>
            </a:r>
            <a:r>
              <a:rPr lang="el-GR" sz="4000" b="1" dirty="0" smtClean="0">
                <a:ea typeface="Aka-AcidGR-DiaryGirl" pitchFamily="2" charset="-95"/>
              </a:rPr>
              <a:t>άκι</a:t>
            </a:r>
            <a:endParaRPr lang="el-GR" sz="4000" b="1" dirty="0"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4858"/>
          <a:stretch>
            <a:fillRect/>
          </a:stretch>
        </p:blipFill>
        <p:spPr bwMode="auto">
          <a:xfrm>
            <a:off x="4505324" y="2076485"/>
            <a:ext cx="4638675" cy="41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04" y="1943006"/>
            <a:ext cx="1932676" cy="2614798"/>
          </a:xfrm>
          <a:prstGeom prst="rect">
            <a:avLst/>
          </a:prstGeom>
        </p:spPr>
      </p:pic>
      <p:sp>
        <p:nvSpPr>
          <p:cNvPr id="11" name="10 - Έλλειψη"/>
          <p:cNvSpPr/>
          <p:nvPr/>
        </p:nvSpPr>
        <p:spPr>
          <a:xfrm>
            <a:off x="7215206" y="5715016"/>
            <a:ext cx="50006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7643834" y="3000372"/>
            <a:ext cx="50006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000232" y="5929330"/>
            <a:ext cx="50006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7 - Επεξήγηση με στρογγυλεμένο παραλληλόγραμμο"/>
          <p:cNvSpPr/>
          <p:nvPr/>
        </p:nvSpPr>
        <p:spPr>
          <a:xfrm>
            <a:off x="899592" y="260648"/>
            <a:ext cx="7704856" cy="1368152"/>
          </a:xfrm>
          <a:prstGeom prst="wedgeRoundRectCallout">
            <a:avLst>
              <a:gd name="adj1" fmla="val -12944"/>
              <a:gd name="adj2" fmla="val 7805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Κύκλωσε όλα τα δίψηφα σύμφωνα με κόκκινο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47" r="2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643307" y="1643050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714613" y="2071678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2365" y="2071678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57951" y="2071678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14481" y="257174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ε</a:t>
            </a:r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143505" y="257174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ε</a:t>
            </a:r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29323" y="3071810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214546" y="3571876"/>
            <a:ext cx="5741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992695" y="3571876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143504" y="4071942"/>
            <a:ext cx="495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τζ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786050" y="4572008"/>
            <a:ext cx="5741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715141" y="4572008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857489" y="5572140"/>
            <a:ext cx="651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141076" y="6058935"/>
            <a:ext cx="5741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8" name="5 - Επεξήγηση με στρογγυλεμένο παραλληλόγραμμο"/>
          <p:cNvSpPr/>
          <p:nvPr/>
        </p:nvSpPr>
        <p:spPr>
          <a:xfrm>
            <a:off x="5639153" y="604284"/>
            <a:ext cx="3276044" cy="1643074"/>
          </a:xfrm>
          <a:prstGeom prst="wedgeRoundRectCallout">
            <a:avLst>
              <a:gd name="adj1" fmla="val -1520"/>
              <a:gd name="adj2" fmla="val -3191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Θυμήσου αυτή την άσκηση. Διάβασέ την  !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307" y="5013749"/>
            <a:ext cx="482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Τετράδιο Γλώσσας– Β’ Τεύχος σελ. 30</a:t>
            </a:r>
            <a:endParaRPr lang="el-GR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257</Words>
  <Application>Microsoft Office PowerPoint</Application>
  <PresentationFormat>Προβολή στην οθόνη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Για τ’ αγγελάκια του ουρανού</vt:lpstr>
      <vt:lpstr>Παρουσίαση του PowerPoint</vt:lpstr>
      <vt:lpstr>Παρουσίαση του PowerPoint</vt:lpstr>
      <vt:lpstr>ΘΥΜΑΜΑΙ :Τα δίψηφα φωνήεντα: αι, ει, οι, ου</vt:lpstr>
      <vt:lpstr>Παρουσίαση του PowerPoint</vt:lpstr>
      <vt:lpstr>Παρουσίαση του PowerPoint</vt:lpstr>
      <vt:lpstr>ΘΥΜΑΜΑΙ :Τα δίψηφα σύμφωνα:  μπ , ντ, γκ , γγ, τσ, τζ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ακούσουμε  τώρα το τραγουδάκι</vt:lpstr>
      <vt:lpstr>Παίζουμε τα παρακάτω παιχνίδια για το τσ </vt:lpstr>
      <vt:lpstr>Παίζουμε επίσης τα παρακάτω παιχνίδια για το τζ </vt:lpstr>
      <vt:lpstr>Παίζουμε και τα παρακάτω παιχνίδια για το γκ, γγ </vt:lpstr>
      <vt:lpstr>Τέλος ας δούμε την ταινία  «Ο τζίτζικας και ο μέρμηγκας»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τ’ αγγελάκια του ουρανού</dc:title>
  <dc:creator>Ιωαννα</dc:creator>
  <cp:lastModifiedBy>Eleftheria Papadimitriou</cp:lastModifiedBy>
  <cp:revision>68</cp:revision>
  <dcterms:created xsi:type="dcterms:W3CDTF">2013-03-20T15:07:31Z</dcterms:created>
  <dcterms:modified xsi:type="dcterms:W3CDTF">2020-03-28T10:50:53Z</dcterms:modified>
</cp:coreProperties>
</file>