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85" r:id="rId10"/>
    <p:sldId id="287" r:id="rId11"/>
    <p:sldId id="277" r:id="rId12"/>
    <p:sldId id="278" r:id="rId13"/>
    <p:sldId id="279" r:id="rId14"/>
    <p:sldId id="280" r:id="rId15"/>
    <p:sldId id="291" r:id="rId16"/>
    <p:sldId id="292" r:id="rId17"/>
    <p:sldId id="257" r:id="rId18"/>
    <p:sldId id="258" r:id="rId19"/>
    <p:sldId id="288" r:id="rId20"/>
    <p:sldId id="260" r:id="rId21"/>
    <p:sldId id="261" r:id="rId22"/>
    <p:sldId id="26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3DFC3-2E0C-4FB2-A4A9-FE510F45B7C0}" type="datetimeFigureOut">
              <a:rPr lang="el-GR" smtClean="0"/>
              <a:t>1/11/2020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B55B2-4699-48C9-B68D-9A0C59DA42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2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Π</a:t>
            </a:r>
            <a:r>
              <a:rPr lang="en-US" sz="1200" dirty="0" err="1" smtClean="0"/>
              <a:t>οιοι</a:t>
            </a:r>
            <a:r>
              <a:rPr lang="en-US" sz="1200" dirty="0" smtClean="0"/>
              <a:t> </a:t>
            </a:r>
            <a:r>
              <a:rPr lang="en-US" sz="1200" dirty="0" err="1" smtClean="0"/>
              <a:t>μιλάν</a:t>
            </a:r>
            <a:r>
              <a:rPr lang="en-US" sz="1200" dirty="0" smtClean="0"/>
              <a:t>; </a:t>
            </a:r>
            <a:r>
              <a:rPr lang="en-US" sz="1200" dirty="0" err="1" smtClean="0"/>
              <a:t>Πόσες</a:t>
            </a:r>
            <a:r>
              <a:rPr lang="en-US" sz="1200" dirty="0" smtClean="0"/>
              <a:t> </a:t>
            </a:r>
            <a:r>
              <a:rPr lang="en-US" sz="1200" dirty="0" err="1" smtClean="0"/>
              <a:t>φορές</a:t>
            </a:r>
            <a:r>
              <a:rPr lang="en-US" sz="1200" dirty="0" smtClean="0"/>
              <a:t> ο κα</a:t>
            </a:r>
            <a:r>
              <a:rPr lang="en-US" sz="1200" dirty="0" err="1" smtClean="0"/>
              <a:t>θέν</a:t>
            </a:r>
            <a:r>
              <a:rPr lang="en-US" sz="1200" dirty="0" smtClean="0"/>
              <a:t>ας; Από πού το καταλαβαίνουμε; Τι μορφή έχει το κείμενό μας;</a:t>
            </a:r>
            <a:br>
              <a:rPr lang="en-US" sz="1200" dirty="0" smtClean="0"/>
            </a:br>
            <a:r>
              <a:rPr lang="en-US" sz="1200" dirty="0" smtClean="0"/>
              <a:t>Διαβάζω 1η φορά.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B55B2-4699-48C9-B68D-9A0C59DA423C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542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</a:t>
            </a:r>
            <a:r>
              <a:rPr lang="en-US" sz="1200" dirty="0" smtClean="0"/>
              <a:t>ιαβ</a:t>
            </a:r>
            <a:r>
              <a:rPr lang="en-US" sz="1200" dirty="0" err="1" smtClean="0"/>
              <a:t>άζω</a:t>
            </a:r>
            <a:r>
              <a:rPr lang="en-US" sz="1200" dirty="0" smtClean="0"/>
              <a:t> 2η </a:t>
            </a:r>
            <a:r>
              <a:rPr lang="en-US" sz="1200" dirty="0" err="1" smtClean="0"/>
              <a:t>φορά</a:t>
            </a:r>
            <a:r>
              <a:rPr lang="en-US" sz="1200" dirty="0" smtClean="0"/>
              <a:t> . </a:t>
            </a:r>
            <a:r>
              <a:rPr lang="en-US" sz="1200" dirty="0" err="1" smtClean="0"/>
              <a:t>Βρίσκουμε</a:t>
            </a:r>
            <a:r>
              <a:rPr lang="en-US" sz="1200" dirty="0" smtClean="0"/>
              <a:t> τα </a:t>
            </a:r>
            <a:r>
              <a:rPr lang="en-US" sz="1200" dirty="0" err="1" smtClean="0"/>
              <a:t>σημεί</a:t>
            </a:r>
            <a:r>
              <a:rPr lang="en-US" sz="1200" dirty="0" smtClean="0"/>
              <a:t>α στίξης.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B55B2-4699-48C9-B68D-9A0C59DA423C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5843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A08E2-247E-4677-A4F8-1C6B5A94D53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128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Ανοίγουμε τα βιβλία. Δ</a:t>
            </a:r>
            <a:r>
              <a:rPr lang="en-US" sz="1200" dirty="0" smtClean="0"/>
              <a:t>ιαβ</a:t>
            </a:r>
            <a:r>
              <a:rPr lang="en-US" sz="1200" dirty="0" err="1" smtClean="0"/>
              <a:t>άζουμε</a:t>
            </a:r>
            <a:r>
              <a:rPr lang="en-US" sz="1200" dirty="0" smtClean="0"/>
              <a:t> 3η </a:t>
            </a:r>
            <a:r>
              <a:rPr lang="en-US" sz="1200" dirty="0" err="1" smtClean="0"/>
              <a:t>φορά</a:t>
            </a:r>
            <a:r>
              <a:rPr lang="en-US" sz="1200" dirty="0" smtClean="0"/>
              <a:t> </a:t>
            </a:r>
            <a:r>
              <a:rPr lang="en-US" sz="1200" dirty="0" err="1" smtClean="0"/>
              <a:t>όλοι</a:t>
            </a:r>
            <a:r>
              <a:rPr lang="en-US" sz="1200" dirty="0" smtClean="0"/>
              <a:t> μα</a:t>
            </a:r>
            <a:r>
              <a:rPr lang="en-US" sz="1200" dirty="0" err="1" smtClean="0"/>
              <a:t>ζί</a:t>
            </a:r>
            <a:r>
              <a:rPr lang="en-US" sz="1200" dirty="0" smtClean="0"/>
              <a:t>.  </a:t>
            </a:r>
            <a:r>
              <a:rPr lang="en-US" sz="1200" dirty="0" err="1" smtClean="0"/>
              <a:t>Κυκλώνουμε</a:t>
            </a:r>
            <a:r>
              <a:rPr lang="en-US" sz="1200" dirty="0" smtClean="0"/>
              <a:t> τα   γ.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B55B2-4699-48C9-B68D-9A0C59DA423C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8168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Π</a:t>
            </a:r>
            <a:r>
              <a:rPr lang="en-US" sz="1200" dirty="0" err="1" smtClean="0"/>
              <a:t>οιοι</a:t>
            </a:r>
            <a:r>
              <a:rPr lang="en-US" sz="1200" dirty="0" smtClean="0"/>
              <a:t> </a:t>
            </a:r>
            <a:r>
              <a:rPr lang="en-US" sz="1200" dirty="0" err="1" smtClean="0"/>
              <a:t>μιλάν</a:t>
            </a:r>
            <a:r>
              <a:rPr lang="en-US" sz="1200" dirty="0" smtClean="0"/>
              <a:t>; </a:t>
            </a:r>
            <a:r>
              <a:rPr lang="en-US" sz="1200" dirty="0" err="1" smtClean="0"/>
              <a:t>Πόσες</a:t>
            </a:r>
            <a:r>
              <a:rPr lang="en-US" sz="1200" dirty="0" smtClean="0"/>
              <a:t> </a:t>
            </a:r>
            <a:r>
              <a:rPr lang="en-US" sz="1200" dirty="0" err="1" smtClean="0"/>
              <a:t>φορές</a:t>
            </a:r>
            <a:r>
              <a:rPr lang="en-US" sz="1200" dirty="0" smtClean="0"/>
              <a:t> ο κα</a:t>
            </a:r>
            <a:r>
              <a:rPr lang="en-US" sz="1200" dirty="0" err="1" smtClean="0"/>
              <a:t>θέν</a:t>
            </a:r>
            <a:r>
              <a:rPr lang="en-US" sz="1200" dirty="0" smtClean="0"/>
              <a:t>ας; Από πού το καταλαβαίνουμε; Τι μορφή έχει το κείμενό μας;</a:t>
            </a:r>
            <a:br>
              <a:rPr lang="en-US" sz="1200" dirty="0" smtClean="0"/>
            </a:br>
            <a:r>
              <a:rPr lang="en-US" sz="1200" dirty="0" smtClean="0"/>
              <a:t>Διαβάζω 1η φορά.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B55B2-4699-48C9-B68D-9A0C59DA423C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542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E026-47FA-409C-A31C-110656DE4C95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EC75-2EF5-44A6-A0BF-B6889BFB5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E026-47FA-409C-A31C-110656DE4C95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EC75-2EF5-44A6-A0BF-B6889BFB5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E026-47FA-409C-A31C-110656DE4C95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EC75-2EF5-44A6-A0BF-B6889BFB5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E026-47FA-409C-A31C-110656DE4C95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EC75-2EF5-44A6-A0BF-B6889BFB5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E026-47FA-409C-A31C-110656DE4C95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EC75-2EF5-44A6-A0BF-B6889BFB5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E026-47FA-409C-A31C-110656DE4C95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EC75-2EF5-44A6-A0BF-B6889BFB5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E026-47FA-409C-A31C-110656DE4C95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EC75-2EF5-44A6-A0BF-B6889BFB5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E026-47FA-409C-A31C-110656DE4C95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EC75-2EF5-44A6-A0BF-B6889BFB5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E026-47FA-409C-A31C-110656DE4C95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EC75-2EF5-44A6-A0BF-B6889BFB5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E026-47FA-409C-A31C-110656DE4C95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EC75-2EF5-44A6-A0BF-B6889BFB5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E026-47FA-409C-A31C-110656DE4C95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EC75-2EF5-44A6-A0BF-B6889BFB5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8E026-47FA-409C-A31C-110656DE4C95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5EC75-2EF5-44A6-A0BF-B6889BFB5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file:///C:\Users\&#921;&#969;&#940;&#957;&#957;&#945;\Music\Free%20YouTube%20Downloader\&#915;&#940;&#964;&#945;%20&#954;&#945;&#953;%20&#960;&#945;&#960;&#945;&#947;&#940;&#955;&#959;&#962;-%20&#915;&#947;%20-%20&#915;&#955;&#974;&#963;&#963;&#945;%20&#913;&#900;%20&#916;&#951;&#956;&#959;&#964;&#953;&#954;&#959;&#973;.mp3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C-Hollow" pitchFamily="2" charset="-95"/>
              </a:rPr>
              <a:t>Γάτα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C-Hollow" pitchFamily="2" charset="-95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C-Hollow" pitchFamily="2" charset="-95"/>
              </a:rPr>
              <a:t>και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C-Hollow" pitchFamily="2" charset="-95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C-Hollow" pitchFamily="2" charset="-95"/>
              </a:rPr>
              <a:t>παπαγάλος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AC-Hollow" pitchFamily="2" charset="-95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743200"/>
            <a:ext cx="6400800" cy="1752600"/>
          </a:xfrm>
        </p:spPr>
        <p:txBody>
          <a:bodyPr>
            <a:normAutofit/>
          </a:bodyPr>
          <a:lstStyle/>
          <a:p>
            <a:r>
              <a:rPr lang="el-GR" sz="6000" b="1" dirty="0" err="1" smtClean="0">
                <a:latin typeface="Comic Sans MS" panose="030F0702030302020204" pitchFamily="66" charset="0"/>
                <a:ea typeface="Aka-AcidGR-Fristgrade" pitchFamily="2" charset="0"/>
              </a:rPr>
              <a:t>Γγ</a:t>
            </a:r>
            <a:endParaRPr lang="en-US" sz="6000" b="1" dirty="0">
              <a:latin typeface="Comic Sans MS" panose="030F0702030302020204" pitchFamily="66" charset="0"/>
              <a:ea typeface="Aka-AcidGR-Fristgrad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835134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Δασκάλα : Ελευθερία Παπαδημητρίου</a:t>
            </a:r>
            <a:r>
              <a:rPr lang="el-GR" b="1" u="sng" dirty="0" smtClean="0"/>
              <a:t> </a:t>
            </a:r>
            <a:endParaRPr lang="el-GR" b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67375"/>
            <a:ext cx="1816418" cy="2567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Εικόνα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584571" y="2163921"/>
            <a:ext cx="176843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γ</a:t>
            </a:r>
            <a:endParaRPr lang="el-GR" sz="16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cxnSp>
        <p:nvCxnSpPr>
          <p:cNvPr id="3" name="Ευθύγραμμο βέλος σύνδεσης 2"/>
          <p:cNvCxnSpPr/>
          <p:nvPr/>
        </p:nvCxnSpPr>
        <p:spPr>
          <a:xfrm flipV="1">
            <a:off x="2447721" y="1806898"/>
            <a:ext cx="1152128" cy="936104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/>
          <p:cNvSpPr/>
          <p:nvPr/>
        </p:nvSpPr>
        <p:spPr>
          <a:xfrm>
            <a:off x="3529953" y="1022068"/>
            <a:ext cx="9124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a typeface="Aka-AcidGR-DiaryGirl" pitchFamily="2" charset="-95"/>
              </a:rPr>
              <a:t>α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V="1">
            <a:off x="2482947" y="3009024"/>
            <a:ext cx="1091074" cy="341298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>
            <a:off x="2472711" y="3609016"/>
            <a:ext cx="977091" cy="218145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2421893" y="4283235"/>
            <a:ext cx="1096797" cy="466098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/>
          <p:cNvSpPr/>
          <p:nvPr/>
        </p:nvSpPr>
        <p:spPr>
          <a:xfrm>
            <a:off x="5236529" y="620688"/>
            <a:ext cx="18293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γ</a:t>
            </a:r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a typeface="Aka-AcidGR-DiaryGirl" pitchFamily="2" charset="-95"/>
              </a:rPr>
              <a:t>α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717503" y="2053855"/>
            <a:ext cx="5373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a typeface="Aka-AcidGR-DiaryGirl" pitchFamily="2" charset="-95"/>
              </a:rPr>
              <a:t>ι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588214" y="2946624"/>
            <a:ext cx="8467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a typeface="Aka-AcidGR-DiaryGirl" pitchFamily="2" charset="-95"/>
              </a:rPr>
              <a:t>ο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553791" y="3961450"/>
            <a:ext cx="7473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a typeface="Aka-AcidGR-DiaryGirl" pitchFamily="2" charset="-95"/>
              </a:rPr>
              <a:t>ε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5368811" y="1806898"/>
            <a:ext cx="14542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γ</a:t>
            </a:r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a typeface="Aka-AcidGR-DiaryGirl" pitchFamily="2" charset="-95"/>
              </a:rPr>
              <a:t>ι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269390" y="2852540"/>
            <a:ext cx="17636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γ</a:t>
            </a:r>
            <a:r>
              <a:rPr lang="el-GR" sz="96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a typeface="Aka-AcidGR-DiaryGirl" pitchFamily="2" charset="-95"/>
              </a:rPr>
              <a:t>ο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5302230" y="3978219"/>
            <a:ext cx="16642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γ</a:t>
            </a:r>
            <a:r>
              <a:rPr lang="el-GR" sz="96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a typeface="Aka-AcidGR-DiaryGirl" pitchFamily="2" charset="-95"/>
              </a:rPr>
              <a:t>ε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cxnSp>
        <p:nvCxnSpPr>
          <p:cNvPr id="23" name="Ευθύγραμμο βέλος σύνδεσης 22"/>
          <p:cNvCxnSpPr/>
          <p:nvPr/>
        </p:nvCxnSpPr>
        <p:spPr>
          <a:xfrm>
            <a:off x="2353005" y="4726375"/>
            <a:ext cx="1096797" cy="1369625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Ορθογώνιο 24"/>
          <p:cNvSpPr/>
          <p:nvPr/>
        </p:nvSpPr>
        <p:spPr>
          <a:xfrm>
            <a:off x="3700734" y="5181600"/>
            <a:ext cx="8547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a typeface="Aka-AcidGR-DiaryGirl" pitchFamily="2" charset="-95"/>
              </a:rPr>
              <a:t>η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26" name="Ορθογώνιο 25"/>
          <p:cNvSpPr/>
          <p:nvPr/>
        </p:nvSpPr>
        <p:spPr>
          <a:xfrm>
            <a:off x="5304202" y="5411187"/>
            <a:ext cx="17716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γ</a:t>
            </a:r>
            <a:r>
              <a:rPr lang="el-GR" sz="96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a typeface="Aka-AcidGR-DiaryGirl" pitchFamily="2" charset="-95"/>
              </a:rPr>
              <a:t>η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22388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Εικόνα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2181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676554"/>
            <a:ext cx="84772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Έλλειψη 5"/>
          <p:cNvSpPr/>
          <p:nvPr/>
        </p:nvSpPr>
        <p:spPr>
          <a:xfrm>
            <a:off x="3297587" y="3025397"/>
            <a:ext cx="360040" cy="576064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3810000" y="3752713"/>
            <a:ext cx="360040" cy="576064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7467600" y="4953000"/>
            <a:ext cx="360040" cy="576064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Έλλειψη 8"/>
          <p:cNvSpPr/>
          <p:nvPr/>
        </p:nvSpPr>
        <p:spPr>
          <a:xfrm>
            <a:off x="1959155" y="5327394"/>
            <a:ext cx="360040" cy="576064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λλειψη 9"/>
          <p:cNvSpPr/>
          <p:nvPr/>
        </p:nvSpPr>
        <p:spPr>
          <a:xfrm>
            <a:off x="6091884" y="5483619"/>
            <a:ext cx="360040" cy="576064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ounded Rectangular Callout 7"/>
          <p:cNvSpPr/>
          <p:nvPr/>
        </p:nvSpPr>
        <p:spPr>
          <a:xfrm>
            <a:off x="4772025" y="228600"/>
            <a:ext cx="3822123" cy="1981200"/>
          </a:xfrm>
          <a:prstGeom prst="wedgeRoundRectCallout">
            <a:avLst>
              <a:gd name="adj1" fmla="val -92109"/>
              <a:gd name="adj2" fmla="val 31634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ea typeface="Aka-AcidGR5yearsold" pitchFamily="2" charset="-95"/>
              </a:rPr>
              <a:t>Ας βρούμε όλα τα </a:t>
            </a:r>
            <a:r>
              <a:rPr lang="el-GR" sz="3600" b="1" dirty="0" err="1" smtClean="0">
                <a:ea typeface="Aka-AcidGR-DiaryGirl" pitchFamily="2" charset="-95"/>
              </a:rPr>
              <a:t>Γ,</a:t>
            </a:r>
            <a:r>
              <a:rPr lang="el-GR" sz="3600" b="1" dirty="0" err="1" smtClean="0">
                <a:ea typeface="Aka-AcidGR5yearsold" pitchFamily="2" charset="-95"/>
              </a:rPr>
              <a:t>γ</a:t>
            </a:r>
            <a:r>
              <a:rPr lang="el-GR" sz="3600" b="1" dirty="0" smtClean="0">
                <a:ea typeface="Aka-AcidGR5yearsold" pitchFamily="2" charset="-95"/>
              </a:rPr>
              <a:t> και ας τα κοκκινίσουμε.</a:t>
            </a:r>
            <a:endParaRPr lang="en-US" sz="3600" b="1" dirty="0">
              <a:ea typeface="Aka-AcidGR5yearsold" pitchFamily="2" charset="-95"/>
            </a:endParaRPr>
          </a:p>
        </p:txBody>
      </p:sp>
      <p:sp>
        <p:nvSpPr>
          <p:cNvPr id="15" name="Έλλειψη 14"/>
          <p:cNvSpPr/>
          <p:nvPr/>
        </p:nvSpPr>
        <p:spPr>
          <a:xfrm>
            <a:off x="1955063" y="4127867"/>
            <a:ext cx="360040" cy="576064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526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Δ</a:t>
            </a:r>
            <a:r>
              <a:rPr lang="el-GR" b="1" dirty="0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ιαβάζουμε και …</a:t>
            </a:r>
            <a:endParaRPr lang="en-US" b="1" dirty="0">
              <a:solidFill>
                <a:srgbClr val="FF0000"/>
              </a:solidFill>
              <a:latin typeface="+mn-lt"/>
              <a:ea typeface="Aka-AcidGR-DiaryGirl" pitchFamily="2" charset="-95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57200" y="1392382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b="1" dirty="0" smtClean="0">
                <a:ea typeface="Aka-AcidGR-DiaryGirl" pitchFamily="2" charset="-95"/>
              </a:rPr>
              <a:t>Γιατί έσκισες το πανί;</a:t>
            </a:r>
            <a:endParaRPr lang="el-GR" sz="7200" b="1" dirty="0">
              <a:ea typeface="Aka-AcidGR-DiaryGirl" pitchFamily="2" charset="-95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81000" y="1208038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b="1" dirty="0" smtClean="0">
                <a:ea typeface="Aka-AcidGR-DiaryGirl" pitchFamily="2" charset="-95"/>
              </a:rPr>
              <a:t>Η παράσταση της γάτας.</a:t>
            </a:r>
            <a:endParaRPr lang="el-GR" sz="7200" b="1" dirty="0">
              <a:ea typeface="Aka-AcidGR-DiaryGirl" pitchFamily="2" charset="-95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83296" y="1225783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b="1" dirty="0" smtClean="0">
                <a:ea typeface="Aka-AcidGR-DiaryGirl" pitchFamily="2" charset="-95"/>
              </a:rPr>
              <a:t>Μας έκανες και γελάσαμε.</a:t>
            </a:r>
            <a:endParaRPr lang="el-GR" sz="7200" b="1" dirty="0"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95199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173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Ορθογώνιο 3"/>
          <p:cNvSpPr/>
          <p:nvPr/>
        </p:nvSpPr>
        <p:spPr>
          <a:xfrm>
            <a:off x="2667000" y="2325469"/>
            <a:ext cx="3738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a typeface="Aka-AcidGR-DiaryGirl" pitchFamily="2" charset="-95"/>
              </a:rPr>
              <a:t>Γ</a:t>
            </a:r>
            <a:endParaRPr lang="el-GR" sz="3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605526" y="2463225"/>
            <a:ext cx="4908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γ</a:t>
            </a:r>
            <a:endParaRPr lang="el-GR" sz="32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6172200" y="6400800"/>
            <a:ext cx="2971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784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Έλλειψη">
            <a:hlinkClick r:id="rId4" action="ppaction://hlinksldjump"/>
          </p:cNvPr>
          <p:cNvSpPr/>
          <p:nvPr/>
        </p:nvSpPr>
        <p:spPr>
          <a:xfrm>
            <a:off x="381000" y="381000"/>
            <a:ext cx="8382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56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C-Hollow" pitchFamily="2" charset="-95"/>
              </a:rPr>
              <a:t>Γάτα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C-Hollow" pitchFamily="2" charset="-95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C-Hollow" pitchFamily="2" charset="-95"/>
              </a:rPr>
              <a:t>και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C-Hollow" pitchFamily="2" charset="-95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C-Hollow" pitchFamily="2" charset="-95"/>
              </a:rPr>
              <a:t>παπαγάλος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AC-Hollow" pitchFamily="2" charset="-95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743200"/>
            <a:ext cx="6400800" cy="1752600"/>
          </a:xfrm>
        </p:spPr>
        <p:txBody>
          <a:bodyPr>
            <a:normAutofit/>
          </a:bodyPr>
          <a:lstStyle/>
          <a:p>
            <a:r>
              <a:rPr lang="el-GR" sz="6000" b="1" dirty="0" err="1" smtClean="0">
                <a:latin typeface="Comic Sans MS" panose="030F0702030302020204" pitchFamily="66" charset="0"/>
                <a:ea typeface="Aka-AcidGR-Fristgrade" pitchFamily="2" charset="0"/>
              </a:rPr>
              <a:t>Γγ</a:t>
            </a:r>
            <a:endParaRPr lang="en-US" sz="6000" b="1" dirty="0">
              <a:latin typeface="Comic Sans MS" panose="030F0702030302020204" pitchFamily="66" charset="0"/>
              <a:ea typeface="Aka-AcidGR-Fristgrad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835134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Δασκάλα : Ελευθερία Παπαδημητρίου</a:t>
            </a:r>
            <a:r>
              <a:rPr lang="el-GR" b="1" u="sng" dirty="0" smtClean="0"/>
              <a:t> </a:t>
            </a:r>
            <a:endParaRPr lang="el-GR" b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67375"/>
            <a:ext cx="1816418" cy="2567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0" y="43434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Τετράδιο Εργασιών</a:t>
            </a:r>
            <a:endParaRPr lang="el-G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2181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26" y="3124200"/>
            <a:ext cx="6858000" cy="3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4670760" y="304800"/>
            <a:ext cx="3886201" cy="2286000"/>
          </a:xfrm>
          <a:prstGeom prst="wedgeRoundRectCallout">
            <a:avLst>
              <a:gd name="adj1" fmla="val 24019"/>
              <a:gd name="adj2" fmla="val 132161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a typeface="Aka-AcidGR5yearsold" pitchFamily="2" charset="-95"/>
              </a:rPr>
              <a:t>Διαβάζουμε!</a:t>
            </a:r>
            <a:endParaRPr lang="en-US" sz="4000" b="1" dirty="0"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4454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Εικόνα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Τ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ι β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λέ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πουμε;</a:t>
            </a:r>
            <a:br>
              <a:rPr lang="en-US" b="1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</a:br>
            <a:r>
              <a:rPr lang="en-US" b="1" dirty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Κ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υκλώνουμε τα 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Γ</a:t>
            </a:r>
            <a:r>
              <a:rPr lang="el-GR" b="1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,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γ</a:t>
            </a:r>
            <a:endParaRPr lang="en-US" b="1" dirty="0">
              <a:solidFill>
                <a:srgbClr val="FF0000"/>
              </a:solidFill>
              <a:latin typeface="+mn-lt"/>
              <a:ea typeface="Aka-AcidGR5yearsold" pitchFamily="2" charset="-95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Έλλειψη 3"/>
          <p:cNvSpPr/>
          <p:nvPr/>
        </p:nvSpPr>
        <p:spPr>
          <a:xfrm>
            <a:off x="914400" y="2420888"/>
            <a:ext cx="360040" cy="5760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Έλλειψη 4"/>
          <p:cNvSpPr/>
          <p:nvPr/>
        </p:nvSpPr>
        <p:spPr>
          <a:xfrm>
            <a:off x="1108185" y="2962672"/>
            <a:ext cx="360040" cy="5760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4114800" y="3713731"/>
            <a:ext cx="360040" cy="5760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Έλλειψη 8"/>
          <p:cNvSpPr/>
          <p:nvPr/>
        </p:nvSpPr>
        <p:spPr>
          <a:xfrm>
            <a:off x="8001000" y="4001763"/>
            <a:ext cx="180020" cy="41783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λλειψη 9"/>
          <p:cNvSpPr/>
          <p:nvPr/>
        </p:nvSpPr>
        <p:spPr>
          <a:xfrm>
            <a:off x="7668580" y="4648200"/>
            <a:ext cx="180020" cy="2880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75"/>
            <a:ext cx="9144000" cy="6858000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2913911" y="2462"/>
            <a:ext cx="4271169" cy="221599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γ</a:t>
            </a:r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άτα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Aka-AcidGR-DiaryGirl" pitchFamily="2" charset="-95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162497" y="2218453"/>
            <a:ext cx="254749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err="1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γ</a:t>
            </a:r>
            <a:r>
              <a:rPr lang="el-GR" sz="13800" b="1" spc="0" dirty="0" err="1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ά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6256286" y="2185796"/>
            <a:ext cx="190834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τα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Aka-AcidGR-DiaryGirl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443390" y="4817172"/>
            <a:ext cx="150233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5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γ</a:t>
            </a:r>
            <a:endParaRPr lang="el-GR" sz="135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2480165" y="4817172"/>
            <a:ext cx="12298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ά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Aka-AcidGR-DiaryGirl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4499958" y="4817172"/>
            <a:ext cx="87876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τ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Aka-AcidGR-DiaryGirl" pitchFamily="2" charset="-95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5641374" y="4850392"/>
            <a:ext cx="12298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α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40130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1828800"/>
            <a:ext cx="5562600" cy="40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5029200" y="457200"/>
            <a:ext cx="3429000" cy="1521566"/>
          </a:xfrm>
          <a:prstGeom prst="wedgeRoundRectCallout">
            <a:avLst>
              <a:gd name="adj1" fmla="val 16533"/>
              <a:gd name="adj2" fmla="val 22021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ea typeface="Aka-AcidGR5yearsold" pitchFamily="2" charset="-95"/>
              </a:rPr>
              <a:t>Τ</a:t>
            </a:r>
            <a:r>
              <a:rPr lang="en-US" sz="4400" b="1" dirty="0">
                <a:ea typeface="Aka-AcidGR5yearsold" pitchFamily="2" charset="-95"/>
              </a:rPr>
              <a:t>ι β</a:t>
            </a:r>
            <a:r>
              <a:rPr lang="en-US" sz="4400" b="1" dirty="0" err="1">
                <a:ea typeface="Aka-AcidGR5yearsold" pitchFamily="2" charset="-95"/>
              </a:rPr>
              <a:t>λέ</a:t>
            </a:r>
            <a:r>
              <a:rPr lang="en-US" sz="4400" b="1" dirty="0">
                <a:ea typeface="Aka-AcidGR5yearsold" pitchFamily="2" charset="-95"/>
              </a:rPr>
              <a:t>πουμε</a:t>
            </a:r>
            <a:r>
              <a:rPr lang="en-US" sz="4400" b="1" dirty="0">
                <a:latin typeface="Comic Sans MS" panose="030F0702030302020204" pitchFamily="66" charset="0"/>
                <a:ea typeface="Aka-AcidGR5yearsold" pitchFamily="2" charset="-95"/>
              </a:rPr>
              <a:t>;</a:t>
            </a:r>
            <a:endParaRPr lang="el-GR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6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066800" y="3581400"/>
            <a:ext cx="23622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05200" y="3581400"/>
            <a:ext cx="23622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90600" y="5791200"/>
            <a:ext cx="23622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2800" y="5791200"/>
            <a:ext cx="23622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45543"/>
            <a:ext cx="8229600" cy="660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Ορθογώνιο 4"/>
          <p:cNvSpPr/>
          <p:nvPr/>
        </p:nvSpPr>
        <p:spPr>
          <a:xfrm>
            <a:off x="3429000" y="6019800"/>
            <a:ext cx="3886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π</a:t>
            </a:r>
            <a:r>
              <a:rPr lang="el-GR" sz="3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   α    γ   ό    ν    ι</a:t>
            </a:r>
            <a:endParaRPr lang="el-GR" sz="3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75" y="3657600"/>
            <a:ext cx="912266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Ορθογώνιο 4"/>
          <p:cNvSpPr/>
          <p:nvPr/>
        </p:nvSpPr>
        <p:spPr>
          <a:xfrm>
            <a:off x="0" y="4763869"/>
            <a:ext cx="5943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a typeface="Aka-AcidGR-DiaryGirl" pitchFamily="2" charset="-95"/>
              </a:rPr>
              <a:t>Το            π α γ ό ν ι</a:t>
            </a:r>
            <a:endParaRPr lang="el-GR" sz="3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97560"/>
            <a:ext cx="6597374" cy="478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5137" y="5397415"/>
            <a:ext cx="3530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a typeface="Aka-AcidGR-DiaryGirl" pitchFamily="2" charset="-95"/>
              </a:rPr>
              <a:t>Ιωάννα</a:t>
            </a:r>
            <a:endParaRPr lang="en-US" sz="3600" b="1" dirty="0">
              <a:ea typeface="Aka-AcidGR-DiaryGirl" pitchFamily="2" charset="-95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298" y="1810434"/>
            <a:ext cx="3912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a typeface="Aka-AcidGR-DiaryGirl" pitchFamily="2" charset="-95"/>
              </a:rPr>
              <a:t>Σπαθάρης</a:t>
            </a:r>
            <a:endParaRPr lang="en-US" sz="3600" b="1" dirty="0">
              <a:ea typeface="Aka-AcidGR-DiaryGirl" pitchFamily="2" charset="-95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4437965"/>
            <a:ext cx="3530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a typeface="Aka-AcidGR-DiaryGirl" pitchFamily="2" charset="-95"/>
              </a:rPr>
              <a:t>Σαμπέρ</a:t>
            </a:r>
            <a:endParaRPr lang="en-US" sz="3600" b="1" dirty="0">
              <a:ea typeface="Aka-AcidGR-DiaryGirl" pitchFamily="2" charset="-95"/>
            </a:endParaRPr>
          </a:p>
        </p:txBody>
      </p:sp>
      <p:sp>
        <p:nvSpPr>
          <p:cNvPr id="11" name="Επεξήγηση με στρογγυλεμένο παραλληλόγραμμο 10"/>
          <p:cNvSpPr/>
          <p:nvPr/>
        </p:nvSpPr>
        <p:spPr>
          <a:xfrm>
            <a:off x="2684318" y="296656"/>
            <a:ext cx="6438900" cy="990600"/>
          </a:xfrm>
          <a:prstGeom prst="wedgeRoundRectCallout">
            <a:avLst>
              <a:gd name="adj1" fmla="val 24993"/>
              <a:gd name="adj2" fmla="val 31662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ea typeface="Aka-AcidGR5yearsold" pitchFamily="2" charset="-95"/>
              </a:rPr>
              <a:t>Π</a:t>
            </a:r>
            <a:r>
              <a:rPr lang="en-US" sz="4400" b="1" dirty="0" err="1">
                <a:ea typeface="Aka-AcidGR5yearsold" pitchFamily="2" charset="-95"/>
              </a:rPr>
              <a:t>οι</a:t>
            </a:r>
            <a:r>
              <a:rPr lang="en-US" sz="4400" b="1" dirty="0">
                <a:ea typeface="Aka-AcidGR5yearsold" pitchFamily="2" charset="-95"/>
              </a:rPr>
              <a:t>α είναι τα </a:t>
            </a:r>
            <a:r>
              <a:rPr lang="en-US" sz="4400" b="1" dirty="0" smtClean="0">
                <a:ea typeface="Aka-AcidGR5yearsold" pitchFamily="2" charset="-95"/>
              </a:rPr>
              <a:t>πρόσωπα;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13682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055" y="1752600"/>
            <a:ext cx="6425904" cy="465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981200"/>
            <a:ext cx="4953000" cy="99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err="1" smtClean="0">
                <a:ea typeface="Aka-AcidGR-DiaryGirl" pitchFamily="2" charset="-95"/>
              </a:rPr>
              <a:t>παπαγάλος</a:t>
            </a:r>
            <a:endParaRPr lang="en-US" sz="3600" b="1" dirty="0">
              <a:ea typeface="Aka-AcidGR-DiaryGirl" pitchFamily="2" charset="-95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19600" y="3328270"/>
            <a:ext cx="26670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ka-AcidGR-DiaryGirl" pitchFamily="2" charset="-95"/>
              </a:rPr>
              <a:t>γάτα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Aka-AcidGR-DiaryGirl" pitchFamily="2" charset="-95"/>
            </a:endParaRPr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2684318" y="296656"/>
            <a:ext cx="6438900" cy="990600"/>
          </a:xfrm>
          <a:prstGeom prst="wedgeRoundRectCallout">
            <a:avLst>
              <a:gd name="adj1" fmla="val 30829"/>
              <a:gd name="adj2" fmla="val 32926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ea typeface="Aka-AcidGR5yearsold" pitchFamily="2" charset="-95"/>
              </a:rPr>
              <a:t>Π</a:t>
            </a:r>
            <a:r>
              <a:rPr lang="en-US" sz="4400" b="1" dirty="0" err="1">
                <a:ea typeface="Aka-AcidGR5yearsold" pitchFamily="2" charset="-95"/>
              </a:rPr>
              <a:t>οι</a:t>
            </a:r>
            <a:r>
              <a:rPr lang="en-US" sz="4400" b="1" dirty="0">
                <a:ea typeface="Aka-AcidGR5yearsold" pitchFamily="2" charset="-95"/>
              </a:rPr>
              <a:t>α είναι τα ζώα;</a:t>
            </a:r>
            <a:endParaRPr lang="el-GR" sz="4400" b="1" dirty="0"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47727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641466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2684318" y="296656"/>
            <a:ext cx="6438900" cy="990600"/>
          </a:xfrm>
          <a:prstGeom prst="wedgeRoundRectCallout">
            <a:avLst>
              <a:gd name="adj1" fmla="val 23437"/>
              <a:gd name="adj2" fmla="val 33938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a typeface="Aka-AcidGR5yearsold" pitchFamily="2" charset="-95"/>
              </a:rPr>
              <a:t>Τι νομίζετε ότι έχει συμβεί;</a:t>
            </a:r>
            <a:endParaRPr lang="el-GR" sz="4000" b="1" dirty="0"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42135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2181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26" y="3124200"/>
            <a:ext cx="6858000" cy="3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4724400" y="304800"/>
            <a:ext cx="3886201" cy="2286000"/>
          </a:xfrm>
          <a:prstGeom prst="wedgeRoundRectCallout">
            <a:avLst>
              <a:gd name="adj1" fmla="val 24019"/>
              <a:gd name="adj2" fmla="val 132161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a typeface="Aka-AcidGR5yearsold" pitchFamily="2" charset="-95"/>
              </a:rPr>
              <a:t>Τ</a:t>
            </a:r>
            <a:r>
              <a:rPr lang="en-US" sz="4000" b="1" dirty="0" smtClean="0">
                <a:ea typeface="Aka-AcidGR5yearsold" pitchFamily="2" charset="-95"/>
              </a:rPr>
              <a:t>ι </a:t>
            </a:r>
            <a:r>
              <a:rPr lang="en-US" sz="4000" b="1" dirty="0" err="1" smtClean="0">
                <a:ea typeface="Aka-AcidGR5yearsold" pitchFamily="2" charset="-95"/>
              </a:rPr>
              <a:t>συνέ</a:t>
            </a:r>
            <a:r>
              <a:rPr lang="en-US" sz="4000" b="1" dirty="0" smtClean="0">
                <a:ea typeface="Aka-AcidGR5yearsold" pitchFamily="2" charset="-95"/>
              </a:rPr>
              <a:t>βη τελικά</a:t>
            </a:r>
            <a:r>
              <a:rPr lang="en-US" sz="4000" b="1" dirty="0" smtClean="0">
                <a:ea typeface="Aka-AcidGR5yearsold" pitchFamily="2" charset="-95"/>
              </a:rPr>
              <a:t>;</a:t>
            </a:r>
            <a:endParaRPr lang="el-GR" sz="4000" b="1" dirty="0" smtClean="0">
              <a:ea typeface="Aka-AcidGR5yearsold" pitchFamily="2" charset="-95"/>
            </a:endParaRPr>
          </a:p>
          <a:p>
            <a:pPr algn="ctr"/>
            <a:r>
              <a:rPr lang="el-GR" sz="4000" b="1" dirty="0" smtClean="0">
                <a:ea typeface="Aka-AcidGR5yearsold" pitchFamily="2" charset="-95"/>
              </a:rPr>
              <a:t>Ακούμε !</a:t>
            </a:r>
            <a:endParaRPr lang="en-US" sz="4000" b="1" dirty="0"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56668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Εικόνα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2181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875" y="2116507"/>
            <a:ext cx="84772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181600" y="2508337"/>
            <a:ext cx="228600" cy="4572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24600" y="3204575"/>
            <a:ext cx="228600" cy="4572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48200" y="3276600"/>
            <a:ext cx="228600" cy="4572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53100" y="3661775"/>
            <a:ext cx="2286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534400" y="4393505"/>
            <a:ext cx="228600" cy="4572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24200" y="4873669"/>
            <a:ext cx="228600" cy="4572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848600" y="4873669"/>
            <a:ext cx="228600" cy="4572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370529" y="5600178"/>
            <a:ext cx="228600" cy="4572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7"/>
          <p:cNvSpPr/>
          <p:nvPr/>
        </p:nvSpPr>
        <p:spPr>
          <a:xfrm>
            <a:off x="2260907" y="0"/>
            <a:ext cx="6883093" cy="1219200"/>
          </a:xfrm>
          <a:prstGeom prst="wedgeRoundRectCallout">
            <a:avLst>
              <a:gd name="adj1" fmla="val 32314"/>
              <a:gd name="adj2" fmla="val 279899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a typeface="Aka-AcidGR5yearsold" pitchFamily="2" charset="-95"/>
              </a:rPr>
              <a:t>Ας βρούμε όλα τα </a:t>
            </a:r>
            <a:r>
              <a:rPr lang="el-GR" sz="4000" b="1" dirty="0" smtClean="0">
                <a:ea typeface="Aka-AcidGR5yearsold" pitchFamily="2" charset="-95"/>
              </a:rPr>
              <a:t>σημαδάκια της στίξης!</a:t>
            </a:r>
            <a:endParaRPr lang="en-US" sz="4000" b="1" dirty="0">
              <a:ea typeface="Aka-AcidGR5yearsold" pitchFamily="2" charset="-95"/>
            </a:endParaRPr>
          </a:p>
        </p:txBody>
      </p:sp>
      <p:sp>
        <p:nvSpPr>
          <p:cNvPr id="16" name="Oval 5"/>
          <p:cNvSpPr/>
          <p:nvPr/>
        </p:nvSpPr>
        <p:spPr>
          <a:xfrm>
            <a:off x="1676400" y="2514600"/>
            <a:ext cx="2286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5"/>
          <p:cNvSpPr/>
          <p:nvPr/>
        </p:nvSpPr>
        <p:spPr>
          <a:xfrm>
            <a:off x="1676400" y="3200400"/>
            <a:ext cx="2286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5"/>
          <p:cNvSpPr/>
          <p:nvPr/>
        </p:nvSpPr>
        <p:spPr>
          <a:xfrm>
            <a:off x="1676400" y="4415425"/>
            <a:ext cx="2286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5"/>
          <p:cNvSpPr/>
          <p:nvPr/>
        </p:nvSpPr>
        <p:spPr>
          <a:xfrm>
            <a:off x="1676400" y="5562600"/>
            <a:ext cx="2286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Εικόνα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9" y="5410199"/>
            <a:ext cx="1762125" cy="146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Ποιο 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γράμμ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α θα 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μάθουμε 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σήμερα;</a:t>
            </a:r>
            <a:endParaRPr lang="en-US" b="1" dirty="0">
              <a:solidFill>
                <a:srgbClr val="FF0000"/>
              </a:solidFill>
              <a:latin typeface="+mn-lt"/>
              <a:ea typeface="Aka-AcidGR5yearsold" pitchFamily="2" charset="-95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310" y="2629522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ea typeface="Aka-AcidGR5yearsold" pitchFamily="2" charset="-95"/>
              </a:rPr>
              <a:t>γάτα</a:t>
            </a:r>
            <a:endParaRPr lang="en-US" sz="5400" b="1" dirty="0">
              <a:ea typeface="Aka-AcidGR5yearsold" pitchFamily="2" charset="-95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4102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ea typeface="Aka-AcidGR5yearsold" pitchFamily="2" charset="-95"/>
              </a:rPr>
              <a:t>γατάκι</a:t>
            </a:r>
            <a:endParaRPr lang="en-US" sz="5400" b="1" dirty="0">
              <a:ea typeface="Aka-AcidGR5yearsold" pitchFamily="2" charset="-95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56388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ea typeface="Aka-AcidGR5yearsold" pitchFamily="2" charset="-95"/>
              </a:rPr>
              <a:t>γιατί</a:t>
            </a:r>
            <a:endParaRPr lang="en-US" sz="5400" b="1" dirty="0">
              <a:ea typeface="Aka-AcidGR5yearsold" pitchFamily="2" charset="-95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1706192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ea typeface="Aka-AcidGR5yearsold" pitchFamily="2" charset="-95"/>
              </a:rPr>
              <a:t>γελάσαμε</a:t>
            </a:r>
            <a:endParaRPr lang="en-US" sz="5400" b="1" dirty="0">
              <a:ea typeface="Aka-AcidGR5yearsold" pitchFamily="2" charset="-95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1172266"/>
            <a:ext cx="67818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30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+mj-lt"/>
              <a:ea typeface="Aka-AcidGR5yearsold" pitchFamily="2" charset="-95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056632" y="2971800"/>
            <a:ext cx="2996334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2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ka-AcidGR5yearsold" pitchFamily="2" charset="-95"/>
                <a:ea typeface="Aka-AcidGR5yearsold" pitchFamily="2" charset="-95"/>
              </a:rPr>
              <a:t>Γ γ</a:t>
            </a:r>
            <a:endParaRPr lang="el-GR" sz="12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72428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latin typeface="Comic Sans MS" panose="030F0702030302020204" pitchFamily="66" charset="0"/>
                <a:ea typeface="Aka-AcidGR-DiaryGirl" pitchFamily="2" charset="-95"/>
              </a:rPr>
              <a:t>Πώς</a:t>
            </a:r>
            <a:r>
              <a:rPr lang="en-US" sz="8000" b="1" dirty="0" smtClean="0">
                <a:latin typeface="Comic Sans MS" panose="030F0702030302020204" pitchFamily="66" charset="0"/>
                <a:ea typeface="Aka-AcidGR-DiaryGirl" pitchFamily="2" charset="-95"/>
              </a:rPr>
              <a:t> </a:t>
            </a:r>
            <a:r>
              <a:rPr lang="en-US" sz="8000" b="1" dirty="0" err="1" smtClean="0">
                <a:latin typeface="Comic Sans MS" panose="030F0702030302020204" pitchFamily="66" charset="0"/>
                <a:ea typeface="Aka-AcidGR-DiaryGirl" pitchFamily="2" charset="-95"/>
              </a:rPr>
              <a:t>γράφω</a:t>
            </a:r>
            <a:r>
              <a:rPr lang="en-US" sz="8000" b="1" dirty="0" smtClean="0">
                <a:latin typeface="Comic Sans MS" panose="030F0702030302020204" pitchFamily="66" charset="0"/>
                <a:ea typeface="Aka-AcidGR-DiaryGirl" pitchFamily="2" charset="-95"/>
              </a:rPr>
              <a:t> </a:t>
            </a:r>
            <a:r>
              <a:rPr lang="el-GR" sz="8000" b="1" dirty="0" err="1" smtClean="0">
                <a:latin typeface="Comic Sans MS" panose="030F0702030302020204" pitchFamily="66" charset="0"/>
                <a:ea typeface="Aka-AcidGR-DiaryGirl" pitchFamily="2" charset="-95"/>
              </a:rPr>
              <a:t>Γγ</a:t>
            </a:r>
            <a:endParaRPr lang="en-US" sz="8000" b="1" dirty="0"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1043608" y="1772816"/>
            <a:ext cx="576064" cy="338437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3" name="Στρογγυλεμένο ορθογώνιο 12"/>
          <p:cNvSpPr/>
          <p:nvPr/>
        </p:nvSpPr>
        <p:spPr>
          <a:xfrm rot="5400000">
            <a:off x="1910172" y="940497"/>
            <a:ext cx="576064" cy="230919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0" y="5116646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-12073" y="1775898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/>
          <p:cNvSpPr/>
          <p:nvPr/>
        </p:nvSpPr>
        <p:spPr>
          <a:xfrm>
            <a:off x="3339135" y="2967335"/>
            <a:ext cx="2465740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39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ka-AcidGR5yearsold" pitchFamily="2" charset="-95"/>
                <a:ea typeface="Aka-AcidGR5yearsold" pitchFamily="2" charset="-95"/>
              </a:rPr>
              <a:t>γ</a:t>
            </a:r>
            <a:endParaRPr lang="el-GR" sz="239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73348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215</Words>
  <Application>Microsoft Office PowerPoint</Application>
  <PresentationFormat>Προβολή στην οθόνη (4:3)</PresentationFormat>
  <Paragraphs>65</Paragraphs>
  <Slides>22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Office Theme</vt:lpstr>
      <vt:lpstr>Γάτα και παπαγάλος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Ποιο γράμμα θα μάθουμε σήμερα;</vt:lpstr>
      <vt:lpstr>Παρουσίαση του PowerPoint</vt:lpstr>
      <vt:lpstr>Παρουσίαση του PowerPoint</vt:lpstr>
      <vt:lpstr>Παρουσίαση του PowerPoint</vt:lpstr>
      <vt:lpstr>Διαβάζουμε και …</vt:lpstr>
      <vt:lpstr>Παρουσίαση του PowerPoint</vt:lpstr>
      <vt:lpstr>Παρουσίαση του PowerPoint</vt:lpstr>
      <vt:lpstr>Γάτα και παπαγάλος</vt:lpstr>
      <vt:lpstr>Παρουσίαση του PowerPoint</vt:lpstr>
      <vt:lpstr>Τι βλέπουμε; Κυκλώνουμε τα Γ, γ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Γάτα και παπαγάλος</dc:title>
  <dc:creator>chatsikou</dc:creator>
  <cp:lastModifiedBy>Eleftheria Papadimitriou</cp:lastModifiedBy>
  <cp:revision>47</cp:revision>
  <dcterms:created xsi:type="dcterms:W3CDTF">2012-12-03T14:35:23Z</dcterms:created>
  <dcterms:modified xsi:type="dcterms:W3CDTF">2020-11-01T14:37:56Z</dcterms:modified>
</cp:coreProperties>
</file>