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74" r:id="rId13"/>
    <p:sldId id="269" r:id="rId14"/>
    <p:sldId id="272" r:id="rId15"/>
    <p:sldId id="276" r:id="rId16"/>
    <p:sldId id="278" r:id="rId17"/>
    <p:sldId id="279" r:id="rId18"/>
    <p:sldId id="280" r:id="rId19"/>
    <p:sldId id="281" r:id="rId20"/>
    <p:sldId id="282" r:id="rId21"/>
    <p:sldId id="284" r:id="rId22"/>
    <p:sldId id="283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D13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EF90-278E-4978-8E30-71E565E758E2}" type="datetimeFigureOut">
              <a:rPr lang="el-GR" smtClean="0"/>
              <a:pPr/>
              <a:t>24/5/2020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8790-DA84-47CC-8256-0FAFD426B67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EF90-278E-4978-8E30-71E565E758E2}" type="datetimeFigureOut">
              <a:rPr lang="el-GR" smtClean="0"/>
              <a:pPr/>
              <a:t>24/5/2020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8790-DA84-47CC-8256-0FAFD426B67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EF90-278E-4978-8E30-71E565E758E2}" type="datetimeFigureOut">
              <a:rPr lang="el-GR" smtClean="0"/>
              <a:pPr/>
              <a:t>24/5/2020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8790-DA84-47CC-8256-0FAFD426B67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EF90-278E-4978-8E30-71E565E758E2}" type="datetimeFigureOut">
              <a:rPr lang="el-GR" smtClean="0"/>
              <a:pPr/>
              <a:t>24/5/2020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8790-DA84-47CC-8256-0FAFD426B67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EF90-278E-4978-8E30-71E565E758E2}" type="datetimeFigureOut">
              <a:rPr lang="el-GR" smtClean="0"/>
              <a:pPr/>
              <a:t>24/5/2020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8790-DA84-47CC-8256-0FAFD426B67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EF90-278E-4978-8E30-71E565E758E2}" type="datetimeFigureOut">
              <a:rPr lang="el-GR" smtClean="0"/>
              <a:pPr/>
              <a:t>24/5/2020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8790-DA84-47CC-8256-0FAFD426B67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EF90-278E-4978-8E30-71E565E758E2}" type="datetimeFigureOut">
              <a:rPr lang="el-GR" smtClean="0"/>
              <a:pPr/>
              <a:t>24/5/2020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8790-DA84-47CC-8256-0FAFD426B67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EF90-278E-4978-8E30-71E565E758E2}" type="datetimeFigureOut">
              <a:rPr lang="el-GR" smtClean="0"/>
              <a:pPr/>
              <a:t>24/5/2020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8790-DA84-47CC-8256-0FAFD426B67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EF90-278E-4978-8E30-71E565E758E2}" type="datetimeFigureOut">
              <a:rPr lang="el-GR" smtClean="0"/>
              <a:pPr/>
              <a:t>24/5/2020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8790-DA84-47CC-8256-0FAFD426B67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EF90-278E-4978-8E30-71E565E758E2}" type="datetimeFigureOut">
              <a:rPr lang="el-GR" smtClean="0"/>
              <a:pPr/>
              <a:t>24/5/2020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8790-DA84-47CC-8256-0FAFD426B67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EF90-278E-4978-8E30-71E565E758E2}" type="datetimeFigureOut">
              <a:rPr lang="el-GR" smtClean="0"/>
              <a:pPr/>
              <a:t>24/5/2020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8790-DA84-47CC-8256-0FAFD426B67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1EF90-278E-4978-8E30-71E565E758E2}" type="datetimeFigureOut">
              <a:rPr lang="el-GR" smtClean="0"/>
              <a:pPr/>
              <a:t>24/5/2020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08790-DA84-47CC-8256-0FAFD426B67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le.gr/activity/a/language/glossa080.swf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hyperlink" Target="http://www.jele.gr/activity/a/language/glossa084.sw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18"/>
            <a:ext cx="9144000" cy="6837965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83968" y="188641"/>
            <a:ext cx="4680520" cy="576063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FF00"/>
                </a:solidFill>
                <a:latin typeface="+mn-lt"/>
                <a:ea typeface="Aka-AcidGR5yearsold" pitchFamily="2" charset="-95"/>
              </a:rPr>
              <a:t>Βόλτα στο βουνό</a:t>
            </a:r>
            <a:endParaRPr lang="el-GR" b="1" dirty="0">
              <a:solidFill>
                <a:srgbClr val="00FF00"/>
              </a:solidFill>
              <a:latin typeface="+mn-lt"/>
              <a:ea typeface="Aka-AcidGR5yearsold" pitchFamily="2" charset="-95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6711" y="6362045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ΔΑΣΚΑΛΑ : ΕΛΕΥΘΕΡΙΑ ΠΑΠΑΔΗΜΗΤΡΙΟΥ</a:t>
            </a:r>
            <a:endParaRPr lang="el-G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+mn-lt"/>
                <a:ea typeface="Aka-AcidGR5yearsold" pitchFamily="2" charset="-95"/>
              </a:rPr>
              <a:t>Ας διαβάσουμε τι λένε ο </a:t>
            </a:r>
            <a:r>
              <a:rPr lang="el-GR" sz="3600" b="1" dirty="0" err="1" smtClean="0">
                <a:solidFill>
                  <a:srgbClr val="FF0000"/>
                </a:solidFill>
                <a:latin typeface="+mn-lt"/>
                <a:ea typeface="Aka-AcidGR5yearsold" pitchFamily="2" charset="-95"/>
              </a:rPr>
              <a:t>Μολύβιος</a:t>
            </a:r>
            <a:r>
              <a:rPr lang="el-GR" sz="3600" b="1" dirty="0" smtClean="0">
                <a:solidFill>
                  <a:srgbClr val="FF0000"/>
                </a:solidFill>
                <a:latin typeface="+mn-lt"/>
                <a:ea typeface="Aka-AcidGR5yearsold" pitchFamily="2" charset="-95"/>
              </a:rPr>
              <a:t> και το σκυλάκι;</a:t>
            </a:r>
            <a:endParaRPr lang="el-GR" sz="3600" b="1" dirty="0">
              <a:solidFill>
                <a:srgbClr val="FF0000"/>
              </a:solidFill>
              <a:latin typeface="+mn-lt"/>
              <a:ea typeface="Aka-AcidGR5yearsold" pitchFamily="2" charset="-95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0" y="1714488"/>
            <a:ext cx="91440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697129" y="285728"/>
            <a:ext cx="5667128" cy="61863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600" dirty="0" smtClean="0">
                <a:ea typeface="Aka-AcidGR-Collage" pitchFamily="2" charset="-95"/>
              </a:rPr>
              <a:t>εγώ </a:t>
            </a:r>
            <a:r>
              <a:rPr lang="el-GR" sz="6600" dirty="0" smtClean="0">
                <a:solidFill>
                  <a:srgbClr val="FF0000"/>
                </a:solidFill>
                <a:ea typeface="Aka-AcidGR-Collage" pitchFamily="2" charset="-95"/>
              </a:rPr>
              <a:t>κρύβω</a:t>
            </a:r>
          </a:p>
          <a:p>
            <a:pPr algn="ctr"/>
            <a:r>
              <a:rPr lang="el-GR" sz="6600" dirty="0" smtClean="0">
                <a:ea typeface="Aka-AcidGR-Collage" pitchFamily="2" charset="-95"/>
              </a:rPr>
              <a:t>εσύ </a:t>
            </a:r>
            <a:r>
              <a:rPr lang="el-GR" sz="6600" dirty="0" smtClean="0">
                <a:solidFill>
                  <a:srgbClr val="FF0000"/>
                </a:solidFill>
                <a:ea typeface="Aka-AcidGR-Collage" pitchFamily="2" charset="-95"/>
              </a:rPr>
              <a:t>κρύβεις</a:t>
            </a:r>
            <a:r>
              <a:rPr lang="el-GR" sz="6600" dirty="0" smtClean="0">
                <a:ea typeface="Aka-AcidGR-Collage" pitchFamily="2" charset="-95"/>
              </a:rPr>
              <a:t> </a:t>
            </a:r>
          </a:p>
          <a:p>
            <a:pPr algn="ctr"/>
            <a:r>
              <a:rPr lang="el-GR" sz="6600" dirty="0" smtClean="0">
                <a:ea typeface="Aka-AcidGR-Collage" pitchFamily="2" charset="-95"/>
              </a:rPr>
              <a:t>αυτός </a:t>
            </a:r>
            <a:r>
              <a:rPr lang="el-GR" sz="6600" dirty="0" smtClean="0">
                <a:solidFill>
                  <a:srgbClr val="FF0000"/>
                </a:solidFill>
                <a:ea typeface="Aka-AcidGR-Collage" pitchFamily="2" charset="-95"/>
              </a:rPr>
              <a:t>κρύβει</a:t>
            </a:r>
          </a:p>
          <a:p>
            <a:pPr algn="ctr"/>
            <a:r>
              <a:rPr lang="el-GR" sz="6600" dirty="0" smtClean="0">
                <a:ea typeface="Aka-AcidGR-Collage" pitchFamily="2" charset="-95"/>
              </a:rPr>
              <a:t>εμείς </a:t>
            </a:r>
            <a:r>
              <a:rPr lang="el-GR" sz="6600" dirty="0" smtClean="0">
                <a:solidFill>
                  <a:srgbClr val="FF0000"/>
                </a:solidFill>
                <a:ea typeface="Aka-AcidGR-Collage" pitchFamily="2" charset="-95"/>
              </a:rPr>
              <a:t>κρύβουμε</a:t>
            </a:r>
          </a:p>
          <a:p>
            <a:pPr algn="ctr"/>
            <a:r>
              <a:rPr lang="el-GR" sz="6600" dirty="0" smtClean="0">
                <a:ea typeface="Aka-AcidGR-Collage" pitchFamily="2" charset="-95"/>
              </a:rPr>
              <a:t>εσείς </a:t>
            </a:r>
            <a:r>
              <a:rPr lang="el-GR" sz="6600" dirty="0" smtClean="0">
                <a:solidFill>
                  <a:srgbClr val="FF0000"/>
                </a:solidFill>
                <a:ea typeface="Aka-AcidGR-Collage" pitchFamily="2" charset="-95"/>
              </a:rPr>
              <a:t>κρύβετε </a:t>
            </a:r>
          </a:p>
          <a:p>
            <a:pPr algn="ctr"/>
            <a:r>
              <a:rPr lang="el-GR" sz="6600" dirty="0" smtClean="0">
                <a:ea typeface="Aka-AcidGR-Collage" pitchFamily="2" charset="-95"/>
              </a:rPr>
              <a:t>αυτοί </a:t>
            </a:r>
            <a:r>
              <a:rPr lang="el-GR" sz="6600" dirty="0" smtClean="0">
                <a:solidFill>
                  <a:srgbClr val="FF0000"/>
                </a:solidFill>
                <a:ea typeface="Aka-AcidGR-Collage" pitchFamily="2" charset="-95"/>
              </a:rPr>
              <a:t>κρύβουν</a:t>
            </a:r>
            <a:endParaRPr lang="el-GR" sz="66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ea typeface="Aka-AcidGR-Collage" pitchFamily="2" charset="-95"/>
            </a:endParaRPr>
          </a:p>
        </p:txBody>
      </p:sp>
      <p:pic>
        <p:nvPicPr>
          <p:cNvPr id="5" name="4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6295" y="2571744"/>
            <a:ext cx="1493812" cy="2945488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444208" y="285728"/>
            <a:ext cx="2699792" cy="1500222"/>
          </a:xfrm>
          <a:prstGeom prst="wedgeRoundRectCallout">
            <a:avLst>
              <a:gd name="adj1" fmla="val -896"/>
              <a:gd name="adj2" fmla="val 77353"/>
              <a:gd name="adj3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tx1"/>
                </a:solidFill>
                <a:ea typeface="Aka-AcidGR-Collage" pitchFamily="2" charset="-95"/>
              </a:rPr>
              <a:t>Διαβάζουμε όλοι.</a:t>
            </a:r>
            <a:endParaRPr lang="el-GR" sz="3600" b="1" dirty="0">
              <a:solidFill>
                <a:schemeClr val="tx1"/>
              </a:solidFill>
              <a:ea typeface="Aka-AcidGR-Collage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8144" y="908720"/>
            <a:ext cx="2494402" cy="5095468"/>
          </a:xfrm>
          <a:prstGeom prst="rect">
            <a:avLst/>
          </a:prstGeom>
        </p:spPr>
      </p:pic>
      <p:sp>
        <p:nvSpPr>
          <p:cNvPr id="4" name="3 - Επεξήγηση με στρογγυλεμένο παραλληλόγραμμο"/>
          <p:cNvSpPr/>
          <p:nvPr/>
        </p:nvSpPr>
        <p:spPr>
          <a:xfrm>
            <a:off x="179512" y="285728"/>
            <a:ext cx="4536504" cy="4223392"/>
          </a:xfrm>
          <a:prstGeom prst="wedgeRoundRectCallout">
            <a:avLst>
              <a:gd name="adj1" fmla="val 70818"/>
              <a:gd name="adj2" fmla="val -17690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solidFill>
                  <a:schemeClr val="tx1"/>
                </a:solidFill>
                <a:ea typeface="Aka-AcidGR-Collage" pitchFamily="2" charset="-95"/>
              </a:rPr>
              <a:t>Οι λέξεις που δείχνουν τι κάνω λέγονται </a:t>
            </a:r>
            <a:r>
              <a:rPr lang="el-GR" sz="4000" dirty="0" smtClean="0">
                <a:solidFill>
                  <a:srgbClr val="FF0000"/>
                </a:solidFill>
                <a:ea typeface="Aka-AcidGR-Collage" pitchFamily="2" charset="-95"/>
              </a:rPr>
              <a:t>ρήματα.</a:t>
            </a:r>
          </a:p>
          <a:p>
            <a:pPr algn="ctr"/>
            <a:r>
              <a:rPr lang="el-GR" sz="4000" dirty="0" smtClean="0">
                <a:solidFill>
                  <a:schemeClr val="tx1"/>
                </a:solidFill>
                <a:ea typeface="Aka-AcidGR-Collage" pitchFamily="2" charset="-95"/>
              </a:rPr>
              <a:t>Π.χ. παίζω , γράφω, λέω</a:t>
            </a:r>
            <a:endParaRPr lang="el-GR" sz="4000" dirty="0">
              <a:solidFill>
                <a:schemeClr val="tx1"/>
              </a:solidFill>
              <a:ea typeface="Aka-AcidGR-Collage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0" y="214290"/>
            <a:ext cx="9144000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113660" y="5500702"/>
            <a:ext cx="21432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dirty="0" smtClean="0">
                <a:ea typeface="Aka-AcidGR-Collage" pitchFamily="2" charset="-95"/>
              </a:rPr>
              <a:t>χειμώνας</a:t>
            </a:r>
            <a:endParaRPr lang="el-GR" sz="4000" dirty="0">
              <a:ea typeface="Aka-AcidGR-Collage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593969" y="5529426"/>
            <a:ext cx="15872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dirty="0" smtClean="0">
                <a:ea typeface="Aka-AcidGR-Collage" pitchFamily="2" charset="-95"/>
              </a:rPr>
              <a:t>άνοιξη</a:t>
            </a:r>
            <a:endParaRPr lang="el-GR" sz="4000" dirty="0">
              <a:ea typeface="Aka-AcidGR-Collage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477117" y="5500702"/>
            <a:ext cx="22477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dirty="0" smtClean="0">
                <a:ea typeface="Aka-AcidGR-Collage" pitchFamily="2" charset="-95"/>
              </a:rPr>
              <a:t>καλοκαίρι</a:t>
            </a:r>
            <a:endParaRPr lang="el-GR" sz="4800" dirty="0">
              <a:ea typeface="Aka-AcidGR-Collage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6828961" y="5572140"/>
            <a:ext cx="23537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dirty="0" smtClean="0">
                <a:ea typeface="Aka-AcidGR-Collage" pitchFamily="2" charset="-95"/>
              </a:rPr>
              <a:t>φθινόπωρο</a:t>
            </a:r>
            <a:endParaRPr lang="el-GR" sz="3600" dirty="0">
              <a:ea typeface="Aka-AcidGR-Collage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ΑΣΚΗΣΗ ΓΙΑ ΤΟ ΣΠΙΤΙ</a:t>
            </a:r>
            <a:endParaRPr lang="el-G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-1" y="357166"/>
            <a:ext cx="9108345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400-05928266w.jpg"/>
          <p:cNvPicPr>
            <a:picLocks noChangeAspect="1"/>
          </p:cNvPicPr>
          <p:nvPr/>
        </p:nvPicPr>
        <p:blipFill>
          <a:blip r:embed="rId3"/>
          <a:srcRect t="52747" b="26798"/>
          <a:stretch>
            <a:fillRect/>
          </a:stretch>
        </p:blipFill>
        <p:spPr>
          <a:xfrm>
            <a:off x="0" y="5429240"/>
            <a:ext cx="9144000" cy="14287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619672" y="58549"/>
            <a:ext cx="6944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ΤΕΤΡΑΔΙΟ ΕΡΓΑΣΙΩΝ – Β’ ΤΕΥΧΟΣ – ΣΕΛ. 50</a:t>
            </a:r>
            <a:endParaRPr lang="el-GR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4860032" y="2060848"/>
            <a:ext cx="2168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ΑΣΚΗΣΗ ΓΙΑ ΤΟ ΣΠΙΤΙ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7914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 t="32292"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1785427" y="714356"/>
            <a:ext cx="16070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 smtClean="0">
                <a:ea typeface="Aka-AcidGR5yearsold" pitchFamily="2" charset="-95"/>
              </a:rPr>
              <a:t>βλέπω</a:t>
            </a:r>
            <a:endParaRPr lang="el-GR" sz="4000" b="1" dirty="0">
              <a:ea typeface="Aka-AcidGR5yearsold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3940046" y="1230799"/>
            <a:ext cx="18332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 smtClean="0">
                <a:ea typeface="Aka-AcidGR5yearsold" pitchFamily="2" charset="-95"/>
              </a:rPr>
              <a:t>βλέπεις</a:t>
            </a:r>
            <a:endParaRPr lang="el-GR" sz="4000" b="1" dirty="0">
              <a:ea typeface="Aka-AcidGR5yearsold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785427" y="1857018"/>
            <a:ext cx="16070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 smtClean="0">
                <a:ea typeface="Aka-AcidGR5yearsold" pitchFamily="2" charset="-95"/>
              </a:rPr>
              <a:t>βλέπω</a:t>
            </a:r>
            <a:endParaRPr lang="el-GR" sz="4000" b="1" dirty="0">
              <a:ea typeface="Aka-AcidGR5yearsold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7001461" y="1785010"/>
            <a:ext cx="16248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 smtClean="0">
                <a:ea typeface="Aka-AcidGR5yearsold" pitchFamily="2" charset="-95"/>
              </a:rPr>
              <a:t>βλέπει</a:t>
            </a:r>
            <a:endParaRPr lang="el-GR" sz="4000" b="1" dirty="0">
              <a:ea typeface="Aka-AcidGR5yearsold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1929363" y="2433082"/>
            <a:ext cx="1624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 smtClean="0">
                <a:ea typeface="Aka-AcidGR5yearsold" pitchFamily="2" charset="-95"/>
              </a:rPr>
              <a:t>βλέπει</a:t>
            </a:r>
            <a:endParaRPr lang="el-GR" sz="4000" b="1" dirty="0">
              <a:ea typeface="Aka-AcidGR5yearsold" pitchFamily="2" charset="-95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4658434" y="2937138"/>
            <a:ext cx="19134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 smtClean="0">
                <a:ea typeface="Aka-AcidGR5yearsold" pitchFamily="2" charset="-95"/>
              </a:rPr>
              <a:t>βλέπετε</a:t>
            </a:r>
            <a:endParaRPr lang="el-GR" sz="4000" b="1" dirty="0">
              <a:ea typeface="Aka-AcidGR5yearsold" pitchFamily="2" charset="-95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2250381" y="3516815"/>
            <a:ext cx="23221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 smtClean="0">
                <a:ea typeface="Aka-AcidGR5yearsold" pitchFamily="2" charset="-95"/>
              </a:rPr>
              <a:t>βλέπουμε</a:t>
            </a:r>
            <a:endParaRPr lang="el-GR" sz="4000" b="1" dirty="0">
              <a:ea typeface="Aka-AcidGR5yearsold" pitchFamily="2" charset="-95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5522103" y="4027711"/>
            <a:ext cx="2041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 smtClean="0">
                <a:ea typeface="Aka-AcidGR5yearsold" pitchFamily="2" charset="-95"/>
              </a:rPr>
              <a:t>βλέπουν</a:t>
            </a:r>
            <a:endParaRPr lang="el-GR" sz="4000" b="1" dirty="0">
              <a:ea typeface="Aka-AcidGR5yearsold" pitchFamily="2" charset="-95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2250381" y="5572140"/>
            <a:ext cx="2041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 smtClean="0">
                <a:ea typeface="Aka-AcidGR5yearsold" pitchFamily="2" charset="-95"/>
              </a:rPr>
              <a:t>βλέπουν</a:t>
            </a:r>
            <a:endParaRPr lang="el-GR" sz="4000" b="1" dirty="0">
              <a:ea typeface="Aka-AcidGR5yearsold" pitchFamily="2" charset="-95"/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2321819" y="6160021"/>
            <a:ext cx="23221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 smtClean="0">
                <a:ea typeface="Aka-AcidGR5yearsold" pitchFamily="2" charset="-95"/>
              </a:rPr>
              <a:t>βλέπουμε</a:t>
            </a:r>
            <a:endParaRPr lang="el-GR" sz="4000" b="1" dirty="0"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23541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 l="1539"/>
          <a:stretch>
            <a:fillRect/>
          </a:stretch>
        </p:blipFill>
        <p:spPr bwMode="auto">
          <a:xfrm>
            <a:off x="0" y="785794"/>
            <a:ext cx="9144001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2201601" y="1558533"/>
            <a:ext cx="20016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>
                <a:ea typeface="Aka-AcidGR5yearsold" pitchFamily="2" charset="-95"/>
              </a:rPr>
              <a:t>μεσημέρι</a:t>
            </a:r>
            <a:endParaRPr lang="el-GR" sz="3600" b="1" dirty="0">
              <a:ea typeface="Aka-AcidGR5yearsold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461780" y="2659559"/>
            <a:ext cx="12698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 smtClean="0">
                <a:ea typeface="Aka-AcidGR5yearsold" pitchFamily="2" charset="-95"/>
              </a:rPr>
              <a:t>πρωί</a:t>
            </a:r>
            <a:endParaRPr lang="el-GR" sz="4000" b="1" dirty="0">
              <a:ea typeface="Aka-AcidGR5yearsold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2270078" y="3873242"/>
            <a:ext cx="15879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 smtClean="0">
                <a:ea typeface="Aka-AcidGR5yearsold" pitchFamily="2" charset="-95"/>
              </a:rPr>
              <a:t>βράδυ</a:t>
            </a:r>
            <a:endParaRPr lang="el-GR" sz="4000" b="1" dirty="0">
              <a:ea typeface="Aka-AcidGR5yearsold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2136541" y="5086925"/>
            <a:ext cx="21829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>
                <a:ea typeface="Aka-AcidGR5yearsold" pitchFamily="2" charset="-95"/>
              </a:rPr>
              <a:t>απόγευμα</a:t>
            </a:r>
            <a:endParaRPr lang="el-GR" sz="3600" b="1" dirty="0">
              <a:ea typeface="Aka-AcidGR5yearsold" pitchFamily="2" charset="-95"/>
            </a:endParaRPr>
          </a:p>
        </p:txBody>
      </p:sp>
      <p:pic>
        <p:nvPicPr>
          <p:cNvPr id="9" name="8 - Εικόνα" descr="400-05928266w.jpg"/>
          <p:cNvPicPr>
            <a:picLocks noChangeAspect="1"/>
          </p:cNvPicPr>
          <p:nvPr/>
        </p:nvPicPr>
        <p:blipFill>
          <a:blip r:embed="rId3"/>
          <a:srcRect t="32292" b="55208"/>
          <a:stretch>
            <a:fillRect/>
          </a:stretch>
        </p:blipFill>
        <p:spPr>
          <a:xfrm>
            <a:off x="0" y="6000744"/>
            <a:ext cx="9144000" cy="85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099584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467544" y="1219399"/>
            <a:ext cx="727280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dirty="0" smtClean="0">
                <a:ea typeface="Aka-AcidGR5yearsold" pitchFamily="2" charset="-95"/>
              </a:rPr>
              <a:t>Το πρωί ο </a:t>
            </a:r>
            <a:r>
              <a:rPr lang="el-GR" sz="4400" dirty="0" err="1" smtClean="0">
                <a:ea typeface="Aka-AcidGR5yearsold" pitchFamily="2" charset="-95"/>
              </a:rPr>
              <a:t>Μολύβιος</a:t>
            </a:r>
            <a:r>
              <a:rPr lang="el-GR" sz="4400" dirty="0" smtClean="0">
                <a:ea typeface="Aka-AcidGR5yearsold" pitchFamily="2" charset="-95"/>
              </a:rPr>
              <a:t> ξυπνάει.</a:t>
            </a:r>
            <a:endParaRPr lang="el-GR" sz="4400" dirty="0">
              <a:ea typeface="Aka-AcidGR5yearsold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323528" y="1939479"/>
            <a:ext cx="649730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dirty="0" smtClean="0">
                <a:ea typeface="Aka-AcidGR5yearsold" pitchFamily="2" charset="-95"/>
              </a:rPr>
              <a:t>Το μεσημέρι ο </a:t>
            </a:r>
            <a:r>
              <a:rPr lang="el-GR" sz="4400" dirty="0" err="1" smtClean="0">
                <a:ea typeface="Aka-AcidGR5yearsold" pitchFamily="2" charset="-95"/>
              </a:rPr>
              <a:t>Μολύβιος</a:t>
            </a:r>
            <a:endParaRPr lang="el-GR" sz="4400" dirty="0">
              <a:ea typeface="Aka-AcidGR5yearsold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0" y="2659559"/>
            <a:ext cx="61561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dirty="0" smtClean="0">
                <a:ea typeface="Aka-AcidGR5yearsold" pitchFamily="2" charset="-95"/>
              </a:rPr>
              <a:t>   τρώει το φαγητό του.</a:t>
            </a:r>
            <a:endParaRPr lang="el-GR" sz="4400" dirty="0">
              <a:ea typeface="Aka-AcidGR5yearsold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0" y="3379639"/>
            <a:ext cx="735435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dirty="0" smtClean="0">
                <a:ea typeface="Aka-AcidGR5yearsold" pitchFamily="2" charset="-95"/>
              </a:rPr>
              <a:t>Το απόγευμα ο </a:t>
            </a:r>
            <a:r>
              <a:rPr lang="el-GR" sz="4400" dirty="0" err="1" smtClean="0">
                <a:ea typeface="Aka-AcidGR5yearsold" pitchFamily="2" charset="-95"/>
              </a:rPr>
              <a:t>Μολύβιος</a:t>
            </a:r>
            <a:endParaRPr lang="el-GR" sz="4400" dirty="0">
              <a:ea typeface="Aka-AcidGR5yearsold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67544" y="4747791"/>
            <a:ext cx="802812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dirty="0" smtClean="0">
                <a:ea typeface="Aka-AcidGR5yearsold" pitchFamily="2" charset="-95"/>
              </a:rPr>
              <a:t>Το βράδυ ο </a:t>
            </a:r>
            <a:r>
              <a:rPr lang="el-GR" sz="4400" dirty="0" err="1" smtClean="0">
                <a:ea typeface="Aka-AcidGR5yearsold" pitchFamily="2" charset="-95"/>
              </a:rPr>
              <a:t>Μολύβιος</a:t>
            </a:r>
            <a:r>
              <a:rPr lang="el-GR" sz="4400" dirty="0" smtClean="0">
                <a:ea typeface="Aka-AcidGR5yearsold" pitchFamily="2" charset="-95"/>
              </a:rPr>
              <a:t> νυστάζει. </a:t>
            </a:r>
          </a:p>
        </p:txBody>
      </p:sp>
      <p:sp>
        <p:nvSpPr>
          <p:cNvPr id="12" name="11 - Ορθογώνιο"/>
          <p:cNvSpPr/>
          <p:nvPr/>
        </p:nvSpPr>
        <p:spPr>
          <a:xfrm>
            <a:off x="323528" y="4099719"/>
            <a:ext cx="48965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400" dirty="0" smtClean="0">
                <a:ea typeface="Aka-AcidGR5yearsold" pitchFamily="2" charset="-95"/>
              </a:rPr>
              <a:t>παίζει με το τόπι.</a:t>
            </a:r>
            <a:endParaRPr lang="el-GR" sz="4400" dirty="0"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9160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0" y="1428736"/>
            <a:ext cx="9144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705293" y="2857495"/>
            <a:ext cx="651255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5400" dirty="0" smtClean="0">
                <a:ea typeface="Aka-AcidGR5yearsold" pitchFamily="2" charset="-95"/>
              </a:rPr>
              <a:t>Το βράδυ ο </a:t>
            </a:r>
            <a:r>
              <a:rPr lang="el-GR" sz="5400" dirty="0" err="1" smtClean="0">
                <a:ea typeface="Aka-AcidGR5yearsold" pitchFamily="2" charset="-95"/>
              </a:rPr>
              <a:t>Μολύβιος</a:t>
            </a:r>
            <a:r>
              <a:rPr lang="el-GR" sz="5400" dirty="0" smtClean="0">
                <a:ea typeface="Aka-AcidGR5yearsold" pitchFamily="2" charset="-95"/>
              </a:rPr>
              <a:t> </a:t>
            </a:r>
          </a:p>
          <a:p>
            <a:pPr algn="ctr"/>
            <a:r>
              <a:rPr lang="el-GR" sz="5400" dirty="0">
                <a:ea typeface="Aka-AcidGR5yearsold" pitchFamily="2" charset="-95"/>
              </a:rPr>
              <a:t>ν</a:t>
            </a:r>
            <a:r>
              <a:rPr lang="el-GR" sz="5400" dirty="0" smtClean="0">
                <a:ea typeface="Aka-AcidGR5yearsold" pitchFamily="2" charset="-95"/>
              </a:rPr>
              <a:t>υστάζει.</a:t>
            </a:r>
            <a:endParaRPr lang="el-GR" sz="5400" dirty="0"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51873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6500826" cy="683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01" y="4293096"/>
            <a:ext cx="2542507" cy="1463991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500826" y="1412776"/>
            <a:ext cx="2428892" cy="1730472"/>
          </a:xfrm>
          <a:prstGeom prst="wedgeRoundRectCallout">
            <a:avLst>
              <a:gd name="adj1" fmla="val 8047"/>
              <a:gd name="adj2" fmla="val 92178"/>
              <a:gd name="adj3" fmla="val 16667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tx1"/>
                </a:solidFill>
                <a:ea typeface="Aka-AcidGR-Collage" pitchFamily="2" charset="-95"/>
              </a:rPr>
              <a:t>Ακούμε προσεκτικά</a:t>
            </a:r>
            <a:r>
              <a:rPr lang="el-GR" sz="3200" b="1" dirty="0">
                <a:solidFill>
                  <a:schemeClr val="tx1"/>
                </a:solidFill>
                <a:ea typeface="Aka-AcidGR-Collage" pitchFamily="2" charset="-95"/>
              </a:rPr>
              <a:t> </a:t>
            </a:r>
            <a:r>
              <a:rPr lang="el-GR" sz="3200" b="1" dirty="0" smtClean="0">
                <a:solidFill>
                  <a:schemeClr val="tx1"/>
                </a:solidFill>
                <a:ea typeface="Aka-AcidGR-Collage" pitchFamily="2" charset="-95"/>
              </a:rPr>
              <a:t>το κείμενο.</a:t>
            </a:r>
            <a:endParaRPr lang="el-GR" sz="3200" b="1" dirty="0">
              <a:solidFill>
                <a:schemeClr val="tx1"/>
              </a:solidFill>
              <a:ea typeface="Aka-AcidGR-Collage" pitchFamily="2" charset="-95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7577" y="2981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Ανάγνωση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539388"/>
            <a:ext cx="5015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ΒΙΒΛΙΟ ΓΛΩΣΣΑΣ – Β’ ΤΕΥΧΟΣ ΣΕΛ. 50</a:t>
            </a:r>
            <a:endParaRPr lang="el-GR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2071744"/>
            <a:ext cx="2102896" cy="366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3275856" y="692696"/>
            <a:ext cx="5400600" cy="3672408"/>
          </a:xfrm>
          <a:prstGeom prst="wedgeRoundRectCallout">
            <a:avLst>
              <a:gd name="adj1" fmla="val -63741"/>
              <a:gd name="adj2" fmla="val 9018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rgbClr val="CC00CC"/>
                </a:solidFill>
                <a:latin typeface="Book Antiqua" panose="02040602050305030304" pitchFamily="18" charset="0"/>
              </a:rPr>
              <a:t>Θα ήθελα να διαβάσετε ξανά το κείμενο του βιβλίου 3-4 φορές και να αντιγράψετε τη φράση στην άσκηση </a:t>
            </a:r>
            <a:r>
              <a:rPr lang="el-GR" sz="2400" b="1" dirty="0">
                <a:solidFill>
                  <a:srgbClr val="CC00CC"/>
                </a:solidFill>
                <a:latin typeface="Book Antiqua" panose="02040602050305030304" pitchFamily="18" charset="0"/>
              </a:rPr>
              <a:t>5</a:t>
            </a:r>
            <a:r>
              <a:rPr lang="el-GR" sz="2400" b="1" dirty="0" smtClean="0">
                <a:solidFill>
                  <a:srgbClr val="CC00CC"/>
                </a:solidFill>
                <a:latin typeface="Book Antiqua" panose="02040602050305030304" pitchFamily="18" charset="0"/>
              </a:rPr>
              <a:t> στο γαλάζιο τετράδιο 3 φορές .Φυσικά την έχουμε και για ορθογραφία. Επίσης γράφουμε το ρήμα παίζω σε όλα τα </a:t>
            </a:r>
            <a:r>
              <a:rPr lang="el-GR" sz="2400" b="1" dirty="0" smtClean="0">
                <a:solidFill>
                  <a:srgbClr val="CC00CC"/>
                </a:solidFill>
                <a:latin typeface="Book Antiqua" panose="02040602050305030304" pitchFamily="18" charset="0"/>
              </a:rPr>
              <a:t>πρόσωπα και δεν ξεχνώ τις δυο ασκήσεις που έχω για το σπίτι στο βιβλίο και στο τετράδιο. </a:t>
            </a:r>
            <a:endParaRPr lang="el-GR" sz="2400" b="1" dirty="0">
              <a:solidFill>
                <a:srgbClr val="CC00CC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08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B050"/>
                </a:solidFill>
              </a:rPr>
              <a:t>Επίσης μπορώ να παίξω τα εξής εκπαιδευτικά παιχνίδια :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www.jele.gr/activity/a/language/glossa080.swf</a:t>
            </a:r>
            <a:endParaRPr lang="el-GR" sz="2400" dirty="0" smtClean="0"/>
          </a:p>
          <a:p>
            <a:r>
              <a:rPr lang="en-US" sz="2400" dirty="0">
                <a:hlinkClick r:id="rId4"/>
              </a:rPr>
              <a:t>http://www.jele.gr/activity/a/language/glossa084.swf</a:t>
            </a:r>
            <a:endParaRPr lang="el-GR" sz="24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84984"/>
            <a:ext cx="3362238" cy="244827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46" y="3284984"/>
            <a:ext cx="4135509" cy="244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24744"/>
            <a:ext cx="4478808" cy="4702161"/>
          </a:xfrm>
        </p:spPr>
      </p:pic>
      <p:sp>
        <p:nvSpPr>
          <p:cNvPr id="5" name="TextBox 4"/>
          <p:cNvSpPr txBox="1"/>
          <p:nvPr/>
        </p:nvSpPr>
        <p:spPr>
          <a:xfrm>
            <a:off x="2987824" y="5517232"/>
            <a:ext cx="345638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atin typeface="Comic Sans MS" panose="030F0702030302020204" pitchFamily="66" charset="0"/>
              </a:rPr>
              <a:t>ΜΠΡΑΒΟ  ΣΕ ΟΛΟΥΣ !</a:t>
            </a:r>
            <a:endParaRPr lang="el-G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57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6572264" cy="683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441" y="3501008"/>
            <a:ext cx="1477366" cy="2503246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804248" y="1124744"/>
            <a:ext cx="2339752" cy="2018504"/>
          </a:xfrm>
          <a:prstGeom prst="wedgeRoundRectCallou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tx1"/>
                </a:solidFill>
                <a:ea typeface="Aka-AcidGR-Collage" pitchFamily="2" charset="-95"/>
              </a:rPr>
              <a:t>Τι γίνεται στη σημερινή ιστορία;</a:t>
            </a:r>
            <a:endParaRPr lang="el-GR" sz="3200" b="1" dirty="0">
              <a:solidFill>
                <a:schemeClr val="tx1"/>
              </a:solidFill>
              <a:ea typeface="Aka-AcidGR-Collage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6715140" cy="683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995" y="3625846"/>
            <a:ext cx="2285984" cy="2818336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876256" y="571480"/>
            <a:ext cx="2053462" cy="2571768"/>
          </a:xfrm>
          <a:prstGeom prst="wedgeRoundRectCallout">
            <a:avLst>
              <a:gd name="adj1" fmla="val 16987"/>
              <a:gd name="adj2" fmla="val 81982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1"/>
                </a:solidFill>
                <a:ea typeface="Aka-AcidGR-Collage" pitchFamily="2" charset="-95"/>
              </a:rPr>
              <a:t>Ποια μέρα πήγαν στο βουνό; Κύκλωσε</a:t>
            </a:r>
            <a:r>
              <a:rPr lang="el-GR" sz="3200" dirty="0" smtClean="0">
                <a:solidFill>
                  <a:schemeClr val="tx1"/>
                </a:solidFill>
                <a:latin typeface="Aka-AcidGR-Collage" pitchFamily="2" charset="-95"/>
                <a:ea typeface="Aka-AcidGR-Collage" pitchFamily="2" charset="-95"/>
              </a:rPr>
              <a:t>.</a:t>
            </a:r>
          </a:p>
          <a:p>
            <a:pPr algn="ctr"/>
            <a:r>
              <a:rPr lang="el-GR" sz="3200" b="1" dirty="0" smtClean="0">
                <a:solidFill>
                  <a:schemeClr val="tx1"/>
                </a:solidFill>
                <a:ea typeface="Aka-AcidGR-Collage" pitchFamily="2" charset="-95"/>
              </a:rPr>
              <a:t>Γιατί ;</a:t>
            </a:r>
            <a:endParaRPr lang="el-GR" sz="3200" b="1" dirty="0">
              <a:solidFill>
                <a:schemeClr val="tx1"/>
              </a:solidFill>
              <a:ea typeface="Aka-AcidGR-Collage" pitchFamily="2" charset="-95"/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785786" y="0"/>
            <a:ext cx="1143008" cy="428604"/>
          </a:xfrm>
          <a:prstGeom prst="ellipse">
            <a:avLst/>
          </a:prstGeom>
          <a:noFill/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6715140" cy="683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02" y="3947890"/>
            <a:ext cx="2285984" cy="2174251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715108" y="571480"/>
            <a:ext cx="2428892" cy="2928958"/>
          </a:xfrm>
          <a:prstGeom prst="wedgeRoundRectCallou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tx1"/>
                </a:solidFill>
                <a:ea typeface="Aka-AcidGR-Collage" pitchFamily="2" charset="-95"/>
              </a:rPr>
              <a:t>Τι λουλούδια έχουν φυτρώσει;</a:t>
            </a:r>
          </a:p>
          <a:p>
            <a:pPr algn="ctr"/>
            <a:r>
              <a:rPr lang="el-GR" sz="3200" b="1" dirty="0" smtClean="0">
                <a:solidFill>
                  <a:schemeClr val="tx1"/>
                </a:solidFill>
                <a:ea typeface="Aka-AcidGR-Collage" pitchFamily="2" charset="-95"/>
              </a:rPr>
              <a:t>Βρες και κύκλωσε</a:t>
            </a:r>
            <a:r>
              <a:rPr lang="el-GR" sz="3200" dirty="0" smtClean="0">
                <a:solidFill>
                  <a:schemeClr val="tx1"/>
                </a:solidFill>
                <a:latin typeface="Aka-AcidGR-Collage" pitchFamily="2" charset="-95"/>
                <a:ea typeface="Aka-AcidGR-Collage" pitchFamily="2" charset="-95"/>
              </a:rPr>
              <a:t>.</a:t>
            </a:r>
            <a:endParaRPr lang="el-GR" sz="3200" dirty="0">
              <a:solidFill>
                <a:schemeClr val="tx1"/>
              </a:solidFill>
              <a:latin typeface="Aka-AcidGR-Collage" pitchFamily="2" charset="-95"/>
              <a:ea typeface="Aka-AcidGR-Collage" pitchFamily="2" charset="-95"/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5715008" y="1142984"/>
            <a:ext cx="1143008" cy="428604"/>
          </a:xfrm>
          <a:prstGeom prst="ellipse">
            <a:avLst/>
          </a:prstGeom>
          <a:noFill/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3071802" y="1357298"/>
            <a:ext cx="1571636" cy="428604"/>
          </a:xfrm>
          <a:prstGeom prst="ellipse">
            <a:avLst/>
          </a:prstGeom>
          <a:noFill/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6 - Έλλειψη"/>
          <p:cNvSpPr/>
          <p:nvPr/>
        </p:nvSpPr>
        <p:spPr>
          <a:xfrm>
            <a:off x="-1554" y="1357298"/>
            <a:ext cx="973154" cy="428604"/>
          </a:xfrm>
          <a:prstGeom prst="ellipse">
            <a:avLst/>
          </a:prstGeom>
          <a:noFill/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6643702" cy="683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02" y="3912108"/>
            <a:ext cx="2285984" cy="2245814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643702" y="214290"/>
            <a:ext cx="2500298" cy="2928958"/>
          </a:xfrm>
          <a:prstGeom prst="wedgeRoundRectCallou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1"/>
                </a:solidFill>
                <a:ea typeface="Aka-AcidGR-Collage" pitchFamily="2" charset="-95"/>
              </a:rPr>
              <a:t>Τι κάνουν τα πουλιά; Πρέπει να βρεις 3 λέξεις.</a:t>
            </a:r>
          </a:p>
          <a:p>
            <a:pPr algn="ctr"/>
            <a:r>
              <a:rPr lang="el-GR" sz="2800" b="1" dirty="0" smtClean="0">
                <a:solidFill>
                  <a:schemeClr val="tx1"/>
                </a:solidFill>
                <a:ea typeface="Aka-AcidGR-Collage" pitchFamily="2" charset="-95"/>
              </a:rPr>
              <a:t>Βρες και κύκλωσε.</a:t>
            </a:r>
            <a:endParaRPr lang="el-GR" sz="2800" b="1" dirty="0">
              <a:solidFill>
                <a:schemeClr val="tx1"/>
              </a:solidFill>
              <a:ea typeface="Aka-AcidGR-Collage" pitchFamily="2" charset="-95"/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5715008" y="1357298"/>
            <a:ext cx="928694" cy="428604"/>
          </a:xfrm>
          <a:prstGeom prst="ellipse">
            <a:avLst/>
          </a:prstGeom>
          <a:noFill/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928662" y="1643050"/>
            <a:ext cx="1000132" cy="428604"/>
          </a:xfrm>
          <a:prstGeom prst="ellipse">
            <a:avLst/>
          </a:prstGeom>
          <a:noFill/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4286248" y="1643050"/>
            <a:ext cx="1143008" cy="428604"/>
          </a:xfrm>
          <a:prstGeom prst="ellipse">
            <a:avLst/>
          </a:prstGeom>
          <a:noFill/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6 - Έλλειψη"/>
          <p:cNvSpPr/>
          <p:nvPr/>
        </p:nvSpPr>
        <p:spPr>
          <a:xfrm>
            <a:off x="0" y="1627292"/>
            <a:ext cx="611560" cy="428604"/>
          </a:xfrm>
          <a:prstGeom prst="ellipse">
            <a:avLst/>
          </a:prstGeom>
          <a:noFill/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6715140" cy="683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250777"/>
            <a:ext cx="1967751" cy="1616015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876256" y="2107397"/>
            <a:ext cx="2182066" cy="2928958"/>
          </a:xfrm>
          <a:prstGeom prst="wedgeRoundRectCallout">
            <a:avLst>
              <a:gd name="adj1" fmla="val -3612"/>
              <a:gd name="adj2" fmla="val 55230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1"/>
                </a:solidFill>
                <a:ea typeface="Aka-AcidGR-Collage" pitchFamily="2" charset="-95"/>
              </a:rPr>
              <a:t>Τι κάνουν τα παιδιά; Βρες και κύκλωσε τρεις λέξεις.</a:t>
            </a:r>
            <a:endParaRPr lang="el-GR" sz="2800" b="1" dirty="0">
              <a:solidFill>
                <a:schemeClr val="tx1"/>
              </a:solidFill>
              <a:ea typeface="Aka-AcidGR-Collage" pitchFamily="2" charset="-95"/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1357290" y="3571876"/>
            <a:ext cx="1143008" cy="428604"/>
          </a:xfrm>
          <a:prstGeom prst="ellipse">
            <a:avLst/>
          </a:prstGeom>
          <a:noFill/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0" y="4143380"/>
            <a:ext cx="1000132" cy="428604"/>
          </a:xfrm>
          <a:prstGeom prst="ellipse">
            <a:avLst/>
          </a:prstGeom>
          <a:noFill/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1500166" y="4214818"/>
            <a:ext cx="1143008" cy="428604"/>
          </a:xfrm>
          <a:prstGeom prst="ellipse">
            <a:avLst/>
          </a:prstGeom>
          <a:noFill/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6715140" cy="683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892023"/>
            <a:ext cx="1909414" cy="2285984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372200" y="1214422"/>
            <a:ext cx="2771800" cy="2646626"/>
          </a:xfrm>
          <a:prstGeom prst="wedgeRoundRectCallout">
            <a:avLst>
              <a:gd name="adj1" fmla="val 3570"/>
              <a:gd name="adj2" fmla="val 65340"/>
              <a:gd name="adj3" fmla="val 16667"/>
            </a:avLst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tx1"/>
                </a:solidFill>
                <a:ea typeface="Aka-AcidGR-Collage" pitchFamily="2" charset="-95"/>
              </a:rPr>
              <a:t>Τι κάνει ο </a:t>
            </a:r>
            <a:r>
              <a:rPr lang="el-GR" sz="3600" b="1" dirty="0" err="1" smtClean="0">
                <a:solidFill>
                  <a:schemeClr val="tx1"/>
                </a:solidFill>
                <a:ea typeface="Aka-AcidGR-Collage" pitchFamily="2" charset="-95"/>
              </a:rPr>
              <a:t>Μολύβιος</a:t>
            </a:r>
            <a:r>
              <a:rPr lang="el-GR" sz="3600" b="1" dirty="0" smtClean="0">
                <a:solidFill>
                  <a:schemeClr val="tx1"/>
                </a:solidFill>
                <a:ea typeface="Aka-AcidGR-Collage" pitchFamily="2" charset="-95"/>
              </a:rPr>
              <a:t>;</a:t>
            </a:r>
          </a:p>
          <a:p>
            <a:pPr algn="ctr"/>
            <a:r>
              <a:rPr lang="el-GR" sz="3600" b="1" dirty="0" smtClean="0">
                <a:solidFill>
                  <a:schemeClr val="tx1"/>
                </a:solidFill>
                <a:ea typeface="Aka-AcidGR-Collage" pitchFamily="2" charset="-95"/>
              </a:rPr>
              <a:t>Ας </a:t>
            </a:r>
            <a:r>
              <a:rPr lang="el-GR" sz="3600" b="1" dirty="0" err="1" smtClean="0">
                <a:solidFill>
                  <a:schemeClr val="tx1"/>
                </a:solidFill>
                <a:ea typeface="Aka-AcidGR-Collage" pitchFamily="2" charset="-95"/>
              </a:rPr>
              <a:t>υπογραμμί</a:t>
            </a:r>
            <a:r>
              <a:rPr lang="el-GR" sz="3600" b="1" dirty="0" smtClean="0">
                <a:solidFill>
                  <a:schemeClr val="tx1"/>
                </a:solidFill>
                <a:ea typeface="Aka-AcidGR-Collage" pitchFamily="2" charset="-95"/>
              </a:rPr>
              <a:t>-</a:t>
            </a:r>
            <a:r>
              <a:rPr lang="el-GR" sz="3600" b="1" dirty="0" err="1" smtClean="0">
                <a:solidFill>
                  <a:schemeClr val="tx1"/>
                </a:solidFill>
                <a:ea typeface="Aka-AcidGR-Collage" pitchFamily="2" charset="-95"/>
              </a:rPr>
              <a:t>σουμε</a:t>
            </a:r>
            <a:r>
              <a:rPr lang="el-GR" sz="3600" b="1" dirty="0" smtClean="0">
                <a:solidFill>
                  <a:schemeClr val="tx1"/>
                </a:solidFill>
                <a:ea typeface="Aka-AcidGR-Collage" pitchFamily="2" charset="-95"/>
              </a:rPr>
              <a:t>.</a:t>
            </a:r>
            <a:endParaRPr lang="el-GR" sz="3600" b="1" dirty="0">
              <a:solidFill>
                <a:schemeClr val="tx1"/>
              </a:solidFill>
              <a:ea typeface="Aka-AcidGR-Collage" pitchFamily="2" charset="-95"/>
            </a:endParaRPr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1428728" y="4786322"/>
            <a:ext cx="928694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εία γραμμή σύνδεσης"/>
          <p:cNvCxnSpPr/>
          <p:nvPr/>
        </p:nvCxnSpPr>
        <p:spPr>
          <a:xfrm>
            <a:off x="0" y="5072074"/>
            <a:ext cx="2285984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0" y="5357826"/>
            <a:ext cx="235742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6715140" cy="683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901891"/>
            <a:ext cx="1693390" cy="2266248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372200" y="1214422"/>
            <a:ext cx="2771800" cy="1928826"/>
          </a:xfrm>
          <a:prstGeom prst="wedgeRoundRectCallou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tx1"/>
                </a:solidFill>
                <a:ea typeface="Aka-AcidGR-Collage" pitchFamily="2" charset="-95"/>
              </a:rPr>
              <a:t>Τι βλέπει η Μαρίνα;</a:t>
            </a:r>
          </a:p>
          <a:p>
            <a:pPr algn="ctr"/>
            <a:r>
              <a:rPr lang="el-GR" sz="3200" b="1" dirty="0" smtClean="0">
                <a:solidFill>
                  <a:schemeClr val="tx1"/>
                </a:solidFill>
                <a:ea typeface="Aka-AcidGR-Collage" pitchFamily="2" charset="-95"/>
              </a:rPr>
              <a:t>Υπογράμμισε επίσης.</a:t>
            </a:r>
            <a:endParaRPr lang="el-GR" sz="3200" b="1" dirty="0">
              <a:solidFill>
                <a:schemeClr val="tx1"/>
              </a:solidFill>
              <a:ea typeface="Aka-AcidGR-Collage" pitchFamily="2" charset="-95"/>
            </a:endParaRPr>
          </a:p>
        </p:txBody>
      </p:sp>
      <p:cxnSp>
        <p:nvCxnSpPr>
          <p:cNvPr id="13" name="12 - Ευθεία γραμμή σύνδεσης"/>
          <p:cNvCxnSpPr/>
          <p:nvPr/>
        </p:nvCxnSpPr>
        <p:spPr>
          <a:xfrm>
            <a:off x="1142976" y="6784998"/>
            <a:ext cx="1285884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280</Words>
  <Application>Microsoft Office PowerPoint</Application>
  <PresentationFormat>Προβολή στην οθόνη (4:3)</PresentationFormat>
  <Paragraphs>61</Paragraphs>
  <Slides>22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Θέμα του Office</vt:lpstr>
      <vt:lpstr>Βόλτα στο βουνό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Ας διαβάσουμε τι λένε ο Μολύβιος και το σκυλάκι;</vt:lpstr>
      <vt:lpstr>Παρουσίαση του PowerPoint</vt:lpstr>
      <vt:lpstr>Παρουσίαση του PowerPoint</vt:lpstr>
      <vt:lpstr>Παρουσίαση του PowerPoint</vt:lpstr>
      <vt:lpstr>ΑΣΚΗΣΗ ΓΙΑ ΤΟ ΣΠΙΤΙ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Επίσης μπορώ να παίξω τα εξής εκπαιδευτικά παιχνίδια :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Βόλτα στο βουνό</dc:title>
  <dc:creator>Ιωαννα</dc:creator>
  <cp:lastModifiedBy>Eleftheria Papadimitriou</cp:lastModifiedBy>
  <cp:revision>51</cp:revision>
  <dcterms:created xsi:type="dcterms:W3CDTF">2013-04-20T17:44:53Z</dcterms:created>
  <dcterms:modified xsi:type="dcterms:W3CDTF">2020-05-24T14:12:42Z</dcterms:modified>
</cp:coreProperties>
</file>