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75" r:id="rId5"/>
    <p:sldId id="265" r:id="rId6"/>
    <p:sldId id="276" r:id="rId7"/>
    <p:sldId id="277" r:id="rId8"/>
    <p:sldId id="269" r:id="rId9"/>
    <p:sldId id="279" r:id="rId10"/>
    <p:sldId id="280" r:id="rId11"/>
    <p:sldId id="270" r:id="rId12"/>
    <p:sldId id="271" r:id="rId13"/>
    <p:sldId id="292" r:id="rId14"/>
    <p:sldId id="283" r:id="rId15"/>
    <p:sldId id="282" r:id="rId16"/>
    <p:sldId id="284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B050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40EF3-53AD-4BFF-8AA3-F3086B4C2FE0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23F7D-79E0-492C-A39B-86534FC770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162800" cy="1470025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latin typeface="+mn-lt"/>
                <a:ea typeface="Aka-AcidGR-Chubby" pitchFamily="2" charset="-95"/>
              </a:rPr>
              <a:t>            </a:t>
            </a:r>
            <a:r>
              <a:rPr lang="el-GR" sz="5400" b="1" dirty="0" smtClean="0">
                <a:solidFill>
                  <a:srgbClr val="002060"/>
                </a:solidFill>
                <a:latin typeface="+mn-lt"/>
                <a:ea typeface="Aka-AcidGR-Chubby" pitchFamily="2" charset="-95"/>
              </a:rPr>
              <a:t>Αντίο, θάλασσα</a:t>
            </a:r>
            <a:endParaRPr lang="en-US" sz="5400" b="1" dirty="0">
              <a:solidFill>
                <a:srgbClr val="002060"/>
              </a:solidFill>
              <a:latin typeface="+mn-lt"/>
              <a:ea typeface="Aka-AcidGR-Chubby" pitchFamily="2" charset="-95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286000" y="6118076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smtClean="0">
                <a:solidFill>
                  <a:srgbClr val="FF0066"/>
                </a:solidFill>
                <a:latin typeface="Comic Sans MS" panose="030F0702030302020204" pitchFamily="66" charset="0"/>
                <a:ea typeface="Aka-AcidGR-Curly" pitchFamily="2" charset="-95"/>
              </a:rPr>
              <a:t>Δασκάλα : Ελευθερία Παπαδημητρίου</a:t>
            </a:r>
            <a:endParaRPr lang="el-GR" sz="1800" dirty="0">
              <a:solidFill>
                <a:srgbClr val="FF0066"/>
              </a:solidFill>
              <a:latin typeface="Comic Sans MS" panose="030F0702030302020204" pitchFamily="66" charset="0"/>
              <a:ea typeface="Aka-AcidGR-Curly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086600" y="152400"/>
            <a:ext cx="144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A </a:t>
            </a:r>
            <a:r>
              <a:rPr lang="el-GR" sz="4800" b="1" dirty="0" smtClean="0">
                <a:solidFill>
                  <a:schemeClr val="bg1"/>
                </a:solidFill>
              </a:rPr>
              <a:t>, α</a:t>
            </a:r>
            <a:endParaRPr lang="el-GR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6" y="3484665"/>
            <a:ext cx="1440379" cy="1440379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057400" y="1676399"/>
            <a:ext cx="6909792" cy="1915391"/>
          </a:xfrm>
          <a:prstGeom prst="wedgeRoundRectCallout">
            <a:avLst>
              <a:gd name="adj1" fmla="val -47028"/>
              <a:gd name="adj2" fmla="val 593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3600" b="1" dirty="0" smtClean="0">
                <a:solidFill>
                  <a:schemeClr val="tx1"/>
                </a:solidFill>
              </a:rPr>
              <a:t>Μπορείς να σκεφτείς λέξεις  ξεκινούν με </a:t>
            </a:r>
            <a:r>
              <a:rPr lang="el-GR" sz="3600" b="1" dirty="0">
                <a:solidFill>
                  <a:srgbClr val="FF0000"/>
                </a:solidFill>
              </a:rPr>
              <a:t>α</a:t>
            </a:r>
            <a:r>
              <a:rPr lang="el-GR" sz="3600" b="1" dirty="0" smtClean="0">
                <a:solidFill>
                  <a:schemeClr val="tx1"/>
                </a:solidFill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</a:rPr>
              <a:t>;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7036"/>
            <a:ext cx="1576254" cy="174991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12" y="4419600"/>
            <a:ext cx="1957505" cy="1429053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85" y="164734"/>
            <a:ext cx="662850" cy="1090863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48" y="3884203"/>
            <a:ext cx="1584772" cy="1811168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12" y="295164"/>
            <a:ext cx="1523888" cy="11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4" y="0"/>
            <a:ext cx="863029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04800"/>
            <a:ext cx="887322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400"/>
            <a:ext cx="7162800" cy="1470025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latin typeface="+mn-lt"/>
                <a:ea typeface="Aka-AcidGR-Chubby" pitchFamily="2" charset="-95"/>
              </a:rPr>
              <a:t>            </a:t>
            </a:r>
            <a:r>
              <a:rPr lang="el-GR" sz="5400" b="1" dirty="0" smtClean="0">
                <a:solidFill>
                  <a:srgbClr val="002060"/>
                </a:solidFill>
                <a:latin typeface="+mn-lt"/>
                <a:ea typeface="Aka-AcidGR-Chubby" pitchFamily="2" charset="-95"/>
              </a:rPr>
              <a:t>Αντίο, θάλασσα</a:t>
            </a:r>
            <a:endParaRPr lang="en-US" sz="5400" b="1" dirty="0">
              <a:solidFill>
                <a:srgbClr val="002060"/>
              </a:solidFill>
              <a:latin typeface="+mn-lt"/>
              <a:ea typeface="Aka-AcidGR-Chubby" pitchFamily="2" charset="-95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286000" y="6118076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smtClean="0">
                <a:solidFill>
                  <a:srgbClr val="FF0066"/>
                </a:solidFill>
                <a:latin typeface="Comic Sans MS" panose="030F0702030302020204" pitchFamily="66" charset="0"/>
                <a:ea typeface="Aka-AcidGR-Curly" pitchFamily="2" charset="-95"/>
              </a:rPr>
              <a:t>Δασκάλα : Ελευθερία Παπαδημητρίου</a:t>
            </a:r>
            <a:endParaRPr lang="el-GR" sz="1800" dirty="0">
              <a:solidFill>
                <a:srgbClr val="FF0066"/>
              </a:solidFill>
              <a:latin typeface="Comic Sans MS" panose="030F0702030302020204" pitchFamily="66" charset="0"/>
              <a:ea typeface="Aka-AcidGR-Curly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086600" y="152400"/>
            <a:ext cx="144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A </a:t>
            </a:r>
            <a:r>
              <a:rPr lang="el-GR" sz="4800" b="1" dirty="0" smtClean="0">
                <a:solidFill>
                  <a:schemeClr val="bg1"/>
                </a:solidFill>
              </a:rPr>
              <a:t>, α</a:t>
            </a:r>
            <a:endParaRPr lang="el-G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27708"/>
            <a:ext cx="3775364" cy="1877292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Ας διαβάσουμε </a:t>
            </a:r>
            <a:r>
              <a:rPr lang="el-GR" sz="3600" b="1" dirty="0">
                <a:solidFill>
                  <a:srgbClr val="FF0000"/>
                </a:solidFill>
              </a:rPr>
              <a:t>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65" y="1981200"/>
            <a:ext cx="7467385" cy="349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71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182042"/>
            <a:ext cx="6855931" cy="42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5029199" y="330327"/>
            <a:ext cx="4084037" cy="2539146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δούμε αν υπάρχει το γράμμα </a:t>
            </a:r>
            <a:r>
              <a:rPr lang="el-GR" sz="6000" b="1" dirty="0" smtClean="0"/>
              <a:t>Α α</a:t>
            </a:r>
            <a:r>
              <a:rPr lang="el-GR" sz="4000" b="1" dirty="0" smtClean="0"/>
              <a:t>.</a:t>
            </a:r>
            <a:endParaRPr lang="el-GR" sz="4000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41672"/>
            <a:ext cx="1862194" cy="1741793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393700" y="2841165"/>
            <a:ext cx="228600" cy="709746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1447800" y="2971800"/>
            <a:ext cx="152400" cy="593992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3212065" y="2971800"/>
            <a:ext cx="228600" cy="709746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3440665" y="2936096"/>
            <a:ext cx="228600" cy="709746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 flipH="1">
            <a:off x="1066800" y="2971800"/>
            <a:ext cx="198118" cy="579111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4724400" y="3088496"/>
            <a:ext cx="228600" cy="709746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4913865" y="3962400"/>
            <a:ext cx="228600" cy="709746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5638800" y="3962400"/>
            <a:ext cx="228600" cy="709746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81000"/>
            <a:ext cx="8661164" cy="64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2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29304" y="2462"/>
            <a:ext cx="425180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μαμ</a:t>
            </a:r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ά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89310" y="2057400"/>
            <a:ext cx="221823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μα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170974" y="2057398"/>
            <a:ext cx="221823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μ</a:t>
            </a:r>
            <a:r>
              <a:rPr lang="el-GR" sz="13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ά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-60113" y="4794409"/>
            <a:ext cx="118173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μ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514600" y="4808629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483842" y="4815138"/>
            <a:ext cx="118173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μ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696872" y="4724400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ά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2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065" y="762000"/>
            <a:ext cx="886587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64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726" y="113840"/>
            <a:ext cx="6561474" cy="659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9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129" y="1001931"/>
            <a:ext cx="7218600" cy="576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1" y="230511"/>
            <a:ext cx="1331412" cy="988689"/>
          </a:xfrm>
          <a:prstGeom prst="rect">
            <a:avLst/>
          </a:prstGeom>
        </p:spPr>
      </p:pic>
      <p:sp>
        <p:nvSpPr>
          <p:cNvPr id="2" name="Επεξήγηση με παραλληλόγραμμο 1"/>
          <p:cNvSpPr/>
          <p:nvPr/>
        </p:nvSpPr>
        <p:spPr>
          <a:xfrm>
            <a:off x="1309981" y="230511"/>
            <a:ext cx="7453019" cy="494344"/>
          </a:xfrm>
          <a:prstGeom prst="wedgeRectCallout">
            <a:avLst>
              <a:gd name="adj1" fmla="val -51505"/>
              <a:gd name="adj2" fmla="val 1010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Ποιους βλέπεις στην εικόνα ;</a:t>
            </a:r>
            <a:endParaRPr lang="el-G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356044"/>
            <a:ext cx="6710600" cy="536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9866"/>
            <a:ext cx="1076325" cy="1102260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4509655" y="26621"/>
            <a:ext cx="4648200" cy="1364673"/>
          </a:xfrm>
          <a:prstGeom prst="wedgeRoundRectCallout">
            <a:avLst>
              <a:gd name="adj1" fmla="val -117912"/>
              <a:gd name="adj2" fmla="val 725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Τι κρατάει ο Άρης στα χέρια του</a:t>
            </a:r>
            <a:r>
              <a:rPr lang="el-GR" sz="3600" b="1" dirty="0" smtClean="0"/>
              <a:t> </a:t>
            </a:r>
            <a:r>
              <a:rPr lang="el-GR" sz="3600" b="1" dirty="0" smtClean="0"/>
              <a:t>;</a:t>
            </a:r>
            <a:endParaRPr lang="el-GR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57400" y="4876800"/>
            <a:ext cx="1295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800" b="1" noProof="0" dirty="0" smtClean="0"/>
              <a:t>αχινός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60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55" y="887754"/>
            <a:ext cx="7350600" cy="587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728"/>
            <a:ext cx="1076325" cy="967330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3200400" y="26621"/>
            <a:ext cx="5957455" cy="887779"/>
          </a:xfrm>
          <a:prstGeom prst="wedgeRoundRectCallout">
            <a:avLst>
              <a:gd name="adj1" fmla="val -80765"/>
              <a:gd name="adj2" fmla="val 158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Τι άλλα</a:t>
            </a:r>
            <a:r>
              <a:rPr lang="el-GR" sz="3600" b="1" dirty="0" smtClean="0"/>
              <a:t> </a:t>
            </a:r>
            <a:r>
              <a:rPr lang="el-GR" sz="3600" b="1" dirty="0" smtClean="0"/>
              <a:t>πράγματα βλέπεις ;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5338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440422"/>
            <a:ext cx="7843025" cy="36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1231464" y="159603"/>
            <a:ext cx="73964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Ακούμε !</a:t>
            </a:r>
          </a:p>
          <a:p>
            <a:pPr algn="ctr"/>
            <a:r>
              <a:rPr lang="el-GR" sz="2800" b="1" dirty="0">
                <a:solidFill>
                  <a:srgbClr val="FF0000"/>
                </a:solidFill>
              </a:rPr>
              <a:t>Π</a:t>
            </a:r>
            <a:r>
              <a:rPr lang="el-GR" sz="2800" b="1" dirty="0" smtClean="0">
                <a:solidFill>
                  <a:srgbClr val="FF0000"/>
                </a:solidFill>
              </a:rPr>
              <a:t>ροσπαθούμε να διαβάσουμε μόνο τα γαλάζια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676"/>
            <a:ext cx="1269341" cy="1161311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818572" y="277091"/>
            <a:ext cx="6909792" cy="1170709"/>
          </a:xfrm>
          <a:prstGeom prst="wedgeRoundRectCallout">
            <a:avLst>
              <a:gd name="adj1" fmla="val -55850"/>
              <a:gd name="adj2" fmla="val 51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3200" b="1" dirty="0" smtClean="0">
                <a:solidFill>
                  <a:schemeClr val="tx1"/>
                </a:solidFill>
              </a:rPr>
              <a:t>Βρίσκω όλα τα </a:t>
            </a:r>
            <a:r>
              <a:rPr lang="el-GR" sz="3200" b="1" dirty="0" err="1" smtClean="0">
                <a:solidFill>
                  <a:schemeClr val="tx1"/>
                </a:solidFill>
              </a:rPr>
              <a:t>γραμματάκια</a:t>
            </a:r>
            <a:r>
              <a:rPr lang="el-GR" sz="3200" b="1" dirty="0" smtClean="0">
                <a:solidFill>
                  <a:schemeClr val="tx1"/>
                </a:solidFill>
              </a:rPr>
              <a:t> </a:t>
            </a:r>
            <a:r>
              <a:rPr lang="el-GR" sz="3200" b="1" dirty="0">
                <a:solidFill>
                  <a:srgbClr val="FF0000"/>
                </a:solidFill>
              </a:rPr>
              <a:t>Α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b="1" dirty="0" smtClean="0">
                <a:solidFill>
                  <a:schemeClr val="tx1"/>
                </a:solidFill>
              </a:rPr>
              <a:t>και </a:t>
            </a:r>
            <a:r>
              <a:rPr lang="el-GR" sz="3200" b="1" dirty="0">
                <a:solidFill>
                  <a:srgbClr val="FF0000"/>
                </a:solidFill>
              </a:rPr>
              <a:t>α</a:t>
            </a:r>
            <a:r>
              <a:rPr lang="el-GR" sz="3200" b="1" dirty="0" smtClean="0">
                <a:solidFill>
                  <a:schemeClr val="tx1"/>
                </a:solidFill>
              </a:rPr>
              <a:t> </a:t>
            </a:r>
            <a:r>
              <a:rPr lang="el-GR" sz="3200" b="1" dirty="0" smtClean="0">
                <a:solidFill>
                  <a:schemeClr val="tx1"/>
                </a:solidFill>
              </a:rPr>
              <a:t>και τα βάφω κίτρινα.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04" y="2376942"/>
            <a:ext cx="8010396" cy="37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Στρογγυλεμένο ορθογώνιο 6"/>
          <p:cNvSpPr/>
          <p:nvPr/>
        </p:nvSpPr>
        <p:spPr>
          <a:xfrm>
            <a:off x="2132089" y="2792784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3363160" y="2698297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166168" y="2698297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5119804" y="2792784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6248400" y="2747881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2184926" y="3563608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2492129" y="3466820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3032189" y="3466820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2581648" y="4148632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3167635" y="4139052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3543180" y="3510556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4399724" y="3528892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2401628" y="4680604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2987615" y="4655204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Στρογγυλεμένο ορθογώνιο 20"/>
          <p:cNvSpPr/>
          <p:nvPr/>
        </p:nvSpPr>
        <p:spPr>
          <a:xfrm>
            <a:off x="3859664" y="4652688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Στρογγυλεμένο ορθογώνιο 21"/>
          <p:cNvSpPr/>
          <p:nvPr/>
        </p:nvSpPr>
        <p:spPr>
          <a:xfrm>
            <a:off x="5093448" y="4680604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Στρογγυλεμένο ορθογώνιο 22"/>
          <p:cNvSpPr/>
          <p:nvPr/>
        </p:nvSpPr>
        <p:spPr>
          <a:xfrm>
            <a:off x="6934200" y="4656352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Στρογγυλεμένο ορθογώνιο 23"/>
          <p:cNvSpPr/>
          <p:nvPr/>
        </p:nvSpPr>
        <p:spPr>
          <a:xfrm>
            <a:off x="7467600" y="4680604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Στρογγυλεμένο ορθογώνιο 24"/>
          <p:cNvSpPr/>
          <p:nvPr/>
        </p:nvSpPr>
        <p:spPr>
          <a:xfrm>
            <a:off x="8001000" y="4728888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Στρογγυλεμένο ορθογώνιο 25"/>
          <p:cNvSpPr/>
          <p:nvPr/>
        </p:nvSpPr>
        <p:spPr>
          <a:xfrm>
            <a:off x="2129284" y="5541170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Στρογγυλεμένο ορθογώνιο 26"/>
          <p:cNvSpPr/>
          <p:nvPr/>
        </p:nvSpPr>
        <p:spPr>
          <a:xfrm>
            <a:off x="3543180" y="5512650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Στρογγυλεμένο ορθογώνιο 27"/>
          <p:cNvSpPr/>
          <p:nvPr/>
        </p:nvSpPr>
        <p:spPr>
          <a:xfrm>
            <a:off x="4039684" y="5512650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Στρογγυλεμένο ορθογώνιο 28"/>
          <p:cNvSpPr/>
          <p:nvPr/>
        </p:nvSpPr>
        <p:spPr>
          <a:xfrm>
            <a:off x="4759764" y="5512650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" y="358918"/>
            <a:ext cx="1609725" cy="16097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5" y="1973573"/>
            <a:ext cx="1187271" cy="1187271"/>
          </a:xfrm>
          <a:prstGeom prst="rect">
            <a:avLst/>
          </a:prstGeom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1812925" y="221635"/>
            <a:ext cx="6909792" cy="1170709"/>
          </a:xfrm>
          <a:prstGeom prst="wedgeRoundRectCallout">
            <a:avLst>
              <a:gd name="adj1" fmla="val -55048"/>
              <a:gd name="adj2" fmla="val 877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3600" b="1" dirty="0" smtClean="0">
                <a:solidFill>
                  <a:schemeClr val="tx1"/>
                </a:solidFill>
              </a:rPr>
              <a:t>Γιατί άλλοτε γράφουμε με κεφαλαίο και άλλοτε με μικρό</a:t>
            </a:r>
            <a:r>
              <a:rPr lang="el-GR" sz="4000" b="1" dirty="0" smtClean="0">
                <a:solidFill>
                  <a:schemeClr val="tx1"/>
                </a:solidFill>
              </a:rPr>
              <a:t>;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2" y="2897641"/>
            <a:ext cx="7881161" cy="369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Επεξήγηση με στρογγυλεμένο παραλληλόγραμμο 8"/>
          <p:cNvSpPr/>
          <p:nvPr/>
        </p:nvSpPr>
        <p:spPr>
          <a:xfrm>
            <a:off x="2007258" y="1505277"/>
            <a:ext cx="5507760" cy="1170709"/>
          </a:xfrm>
          <a:prstGeom prst="wedgeRoundRectCallout">
            <a:avLst>
              <a:gd name="adj1" fmla="val 56734"/>
              <a:gd name="adj2" fmla="val 226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4000" b="1" dirty="0" smtClean="0">
                <a:solidFill>
                  <a:schemeClr val="tx1"/>
                </a:solidFill>
              </a:rPr>
              <a:t>Γράφουμε με κεφαλαίο όταν είναι όνομα.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1523999" y="3160844"/>
            <a:ext cx="990601" cy="649156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Επεξήγηση με στρογγυλεμένο παραλληλόγραμμο 10"/>
          <p:cNvSpPr/>
          <p:nvPr/>
        </p:nvSpPr>
        <p:spPr>
          <a:xfrm>
            <a:off x="1842368" y="315845"/>
            <a:ext cx="5507760" cy="1170709"/>
          </a:xfrm>
          <a:prstGeom prst="wedgeRoundRectCallout">
            <a:avLst>
              <a:gd name="adj1" fmla="val 56734"/>
              <a:gd name="adj2" fmla="val 226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3600" b="1" dirty="0" smtClean="0">
                <a:solidFill>
                  <a:schemeClr val="tx1"/>
                </a:solidFill>
              </a:rPr>
              <a:t>Γράφουμε με κεφαλαίο όταν είναι στην αρχή.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1523999" y="3866447"/>
            <a:ext cx="676275" cy="705553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Επεξήγηση με στρογγυλεμένο παραλληλόγραμμο 13"/>
          <p:cNvSpPr/>
          <p:nvPr/>
        </p:nvSpPr>
        <p:spPr>
          <a:xfrm>
            <a:off x="2043712" y="1520573"/>
            <a:ext cx="5471306" cy="1170709"/>
          </a:xfrm>
          <a:prstGeom prst="wedgeRoundRectCallout">
            <a:avLst>
              <a:gd name="adj1" fmla="val 56234"/>
              <a:gd name="adj2" fmla="val 237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3200" b="1" dirty="0" smtClean="0">
                <a:solidFill>
                  <a:schemeClr val="tx1"/>
                </a:solidFill>
              </a:rPr>
              <a:t>Γράφουμε με κεφαλαίο όταν είναι μετά από τελεία </a:t>
            </a:r>
            <a:r>
              <a:rPr lang="el-GR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1535711" y="5791200"/>
            <a:ext cx="1131289" cy="705553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09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Πώς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γράφω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l-GR" sz="5400" b="1" dirty="0" smtClean="0">
                <a:solidFill>
                  <a:srgbClr val="FF0000"/>
                </a:solidFill>
              </a:rPr>
              <a:t>Α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l-GR" sz="5400" b="1" dirty="0" err="1">
                <a:solidFill>
                  <a:srgbClr val="FF0000"/>
                </a:solidFill>
              </a:rPr>
              <a:t>α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05000"/>
            <a:ext cx="5410200" cy="3276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967216"/>
            <a:ext cx="7086600" cy="3818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Επεξήγηση με στρογγυλεμένο παραλληλόγραμμο 16"/>
          <p:cNvSpPr/>
          <p:nvPr/>
        </p:nvSpPr>
        <p:spPr>
          <a:xfrm>
            <a:off x="1793172" y="277091"/>
            <a:ext cx="6909792" cy="1170709"/>
          </a:xfrm>
          <a:prstGeom prst="wedgeRoundRectCallout">
            <a:avLst>
              <a:gd name="adj1" fmla="val -51439"/>
              <a:gd name="adj2" fmla="val -2199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3200" b="1" dirty="0" smtClean="0">
                <a:solidFill>
                  <a:schemeClr val="tx1"/>
                </a:solidFill>
              </a:rPr>
              <a:t>Βάζω </a:t>
            </a:r>
            <a:r>
              <a:rPr lang="el-GR" sz="3200" b="1" dirty="0" smtClean="0">
                <a:solidFill>
                  <a:schemeClr val="tx1"/>
                </a:solidFill>
              </a:rPr>
              <a:t>μπροστά</a:t>
            </a:r>
            <a:r>
              <a:rPr lang="el-GR" sz="3200" b="1" dirty="0" smtClean="0">
                <a:solidFill>
                  <a:schemeClr val="tx1"/>
                </a:solidFill>
              </a:rPr>
              <a:t> </a:t>
            </a:r>
            <a:r>
              <a:rPr lang="el-GR" sz="3200" b="1" dirty="0" smtClean="0">
                <a:solidFill>
                  <a:schemeClr val="tx1"/>
                </a:solidFill>
              </a:rPr>
              <a:t>κι άλλα γράμματα και διαβάζω.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7158606" cy="4876800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255"/>
            <a:ext cx="1229345" cy="12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140</Words>
  <Application>Microsoft Office PowerPoint</Application>
  <PresentationFormat>Προβολή στην οθόνη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Office Theme</vt:lpstr>
      <vt:lpstr>            Αντίο, θάλασσα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Πώς γράφω Α 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      Αντίο, θάλασσα</vt:lpstr>
      <vt:lpstr>Ας διαβάσουμε 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Τιτίνα</dc:title>
  <dc:creator>chatsikou</dc:creator>
  <cp:lastModifiedBy>Eleftheria Papadimitriou</cp:lastModifiedBy>
  <cp:revision>49</cp:revision>
  <dcterms:created xsi:type="dcterms:W3CDTF">2012-10-16T12:28:06Z</dcterms:created>
  <dcterms:modified xsi:type="dcterms:W3CDTF">2020-09-26T19:15:14Z</dcterms:modified>
</cp:coreProperties>
</file>