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6" r:id="rId6"/>
    <p:sldId id="267" r:id="rId7"/>
    <p:sldId id="291" r:id="rId8"/>
    <p:sldId id="293" r:id="rId9"/>
    <p:sldId id="292" r:id="rId10"/>
    <p:sldId id="294" r:id="rId11"/>
    <p:sldId id="270" r:id="rId12"/>
    <p:sldId id="273" r:id="rId13"/>
    <p:sldId id="274" r:id="rId14"/>
    <p:sldId id="295" r:id="rId15"/>
    <p:sldId id="278" r:id="rId16"/>
    <p:sldId id="279" r:id="rId17"/>
    <p:sldId id="280" r:id="rId18"/>
    <p:sldId id="281" r:id="rId19"/>
    <p:sldId id="283" r:id="rId20"/>
    <p:sldId id="284" r:id="rId21"/>
    <p:sldId id="286" r:id="rId22"/>
    <p:sldId id="287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3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B7F72-7729-4153-97DA-E2240B739A0C}" type="datetimeFigureOut">
              <a:rPr lang="el-GR" smtClean="0"/>
              <a:t>5/1/2021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6CA0-7299-4C5E-BEAB-33B7A82C7D23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125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1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 Εντοπίζουμε πρόσωπα και καταστάσεις.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6CA0-7299-4C5E-BEAB-33B7A82C7D23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991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2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 Εντοπίζουμε σημεία στίξης.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6CA0-7299-4C5E-BEAB-33B7A82C7D23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95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όλοι μαζί.  Διαβάζουμε με ρόλους.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6CA0-7299-4C5E-BEAB-33B7A82C7D23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254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C683-F019-45FF-A1E7-054376BC55D2}" type="datetimeFigureOut">
              <a:rPr lang="el-GR" smtClean="0"/>
              <a:t>5/1/2021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DCA0-EC87-41EE-B5D9-C34C3AE5F8A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07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C683-F019-45FF-A1E7-054376BC55D2}" type="datetimeFigureOut">
              <a:rPr lang="el-GR" smtClean="0"/>
              <a:t>5/1/2021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DCA0-EC87-41EE-B5D9-C34C3AE5F8A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055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C683-F019-45FF-A1E7-054376BC55D2}" type="datetimeFigureOut">
              <a:rPr lang="el-GR" smtClean="0"/>
              <a:t>5/1/2021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DCA0-EC87-41EE-B5D9-C34C3AE5F8A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93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C683-F019-45FF-A1E7-054376BC55D2}" type="datetimeFigureOut">
              <a:rPr lang="el-GR" smtClean="0"/>
              <a:t>5/1/2021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DCA0-EC87-41EE-B5D9-C34C3AE5F8A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921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C683-F019-45FF-A1E7-054376BC55D2}" type="datetimeFigureOut">
              <a:rPr lang="el-GR" smtClean="0"/>
              <a:t>5/1/2021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DCA0-EC87-41EE-B5D9-C34C3AE5F8A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478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C683-F019-45FF-A1E7-054376BC55D2}" type="datetimeFigureOut">
              <a:rPr lang="el-GR" smtClean="0"/>
              <a:t>5/1/2021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DCA0-EC87-41EE-B5D9-C34C3AE5F8A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191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C683-F019-45FF-A1E7-054376BC55D2}" type="datetimeFigureOut">
              <a:rPr lang="el-GR" smtClean="0"/>
              <a:t>5/1/2021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DCA0-EC87-41EE-B5D9-C34C3AE5F8A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28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C683-F019-45FF-A1E7-054376BC55D2}" type="datetimeFigureOut">
              <a:rPr lang="el-GR" smtClean="0"/>
              <a:t>5/1/2021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DCA0-EC87-41EE-B5D9-C34C3AE5F8A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20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C683-F019-45FF-A1E7-054376BC55D2}" type="datetimeFigureOut">
              <a:rPr lang="el-GR" smtClean="0"/>
              <a:t>5/1/2021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DCA0-EC87-41EE-B5D9-C34C3AE5F8A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1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C683-F019-45FF-A1E7-054376BC55D2}" type="datetimeFigureOut">
              <a:rPr lang="el-GR" smtClean="0"/>
              <a:t>5/1/2021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DCA0-EC87-41EE-B5D9-C34C3AE5F8A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34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C683-F019-45FF-A1E7-054376BC55D2}" type="datetimeFigureOut">
              <a:rPr lang="el-GR" smtClean="0"/>
              <a:t>5/1/2021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BDCA0-EC87-41EE-B5D9-C34C3AE5F8A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88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EC683-F019-45FF-A1E7-054376BC55D2}" type="datetimeFigureOut">
              <a:rPr lang="el-GR" smtClean="0"/>
              <a:t>5/1/2021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BDCA0-EC87-41EE-B5D9-C34C3AE5F8A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89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704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39552" y="324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sz="7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Aka-AcidGR5yearsold" pitchFamily="2" charset="-95"/>
              </a:rPr>
              <a:t>Όλοι στο οικόπεδο</a:t>
            </a:r>
            <a:endParaRPr lang="el-GR" sz="7200" b="1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Aka-AcidGR5yearsold" pitchFamily="2" charset="-95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90839" y="4509120"/>
            <a:ext cx="2984376" cy="1561728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5yearsold" pitchFamily="2" charset="-95"/>
              </a:rPr>
              <a:t>  </a:t>
            </a:r>
            <a:r>
              <a:rPr lang="el-GR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5yearsold" pitchFamily="2" charset="-95"/>
              </a:rPr>
              <a:t>Οι </a:t>
            </a:r>
            <a:r>
              <a:rPr lang="el-GR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5yearsold" pitchFamily="2" charset="-95"/>
              </a:rPr>
              <a:t>οι</a:t>
            </a:r>
            <a:endParaRPr lang="el-GR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ka-AcidGR5yearsold" pitchFamily="2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16052"/>
            <a:ext cx="867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                                                   </a:t>
            </a:r>
            <a:r>
              <a:rPr lang="el-GR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Δασκάλα : Ελευθερία Παπαδημητρίου</a:t>
            </a:r>
            <a:endParaRPr lang="el-GR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>
            <a:normAutofit/>
          </a:bodyPr>
          <a:lstStyle/>
          <a:p>
            <a:r>
              <a:rPr lang="el-GR" sz="6600" dirty="0" smtClean="0">
                <a:latin typeface="+mn-lt"/>
                <a:ea typeface="Aka-AcidGR-DiaryGirl" pitchFamily="2" charset="-95"/>
              </a:rPr>
              <a:t>Ρωτάμε !</a:t>
            </a:r>
            <a:endParaRPr lang="el-GR" sz="6600" dirty="0">
              <a:latin typeface="+mn-lt"/>
              <a:ea typeface="Aka-AcidGR-DiaryGirl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 rot="20553393">
            <a:off x="436733" y="1462635"/>
            <a:ext cx="29754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ποιος</a:t>
            </a:r>
            <a:endParaRPr lang="el-GR" sz="8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 rot="21445851">
            <a:off x="2676776" y="3054190"/>
            <a:ext cx="24288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ποια</a:t>
            </a:r>
            <a:endParaRPr lang="el-GR" sz="8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 rot="1185552">
            <a:off x="1592170" y="4787624"/>
            <a:ext cx="23952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ποιο</a:t>
            </a:r>
            <a:endParaRPr lang="el-GR" sz="8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7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312" y="214290"/>
            <a:ext cx="1195380" cy="1195380"/>
          </a:xfrm>
          <a:prstGeom prst="rect">
            <a:avLst/>
          </a:prstGeom>
        </p:spPr>
      </p:pic>
      <p:sp>
        <p:nvSpPr>
          <p:cNvPr id="9" name="8 - Επεξήγηση με στρογγυλεμένο παραλληλόγραμμο"/>
          <p:cNvSpPr/>
          <p:nvPr/>
        </p:nvSpPr>
        <p:spPr>
          <a:xfrm>
            <a:off x="5500694" y="1643050"/>
            <a:ext cx="3643306" cy="4714908"/>
          </a:xfrm>
          <a:prstGeom prst="wedgeRoundRectCallout">
            <a:avLst>
              <a:gd name="adj1" fmla="val -14865"/>
              <a:gd name="adj2" fmla="val -59549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a typeface="Aka-AcidGR5yearsold" pitchFamily="2" charset="-95"/>
              </a:rPr>
              <a:t>Να θυμάσαι πως οι λεξούλες ποιος , ποια, ποιο δεν παίρνουν τόνο!</a:t>
            </a:r>
            <a:endParaRPr lang="el-GR" sz="3600" b="1" dirty="0">
              <a:ea typeface="Aka-AcidGR5yearsold" pitchFamily="2" charset="-95"/>
            </a:endParaRPr>
          </a:p>
        </p:txBody>
      </p:sp>
      <p:sp>
        <p:nvSpPr>
          <p:cNvPr id="10" name="8 - Επεξήγηση με στρογγυλεμένο παραλληλόγραμμο"/>
          <p:cNvSpPr/>
          <p:nvPr/>
        </p:nvSpPr>
        <p:spPr>
          <a:xfrm>
            <a:off x="5500694" y="1671616"/>
            <a:ext cx="3643306" cy="4714908"/>
          </a:xfrm>
          <a:prstGeom prst="wedgeRoundRectCallout">
            <a:avLst>
              <a:gd name="adj1" fmla="val -14865"/>
              <a:gd name="adj2" fmla="val -59549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5yearsold" pitchFamily="2" charset="-95"/>
              </a:rPr>
              <a:t>Τι θα βάλουμε στο τέλος των ερωτήσεών μας;</a:t>
            </a:r>
            <a:endParaRPr lang="el-GR" sz="4000" b="1" dirty="0"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19406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8215338" cy="513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0"/>
            <a:ext cx="2714612" cy="173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9114" y="311416"/>
            <a:ext cx="1116219" cy="1116219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1979712" y="73761"/>
            <a:ext cx="4536504" cy="1665292"/>
          </a:xfrm>
          <a:prstGeom prst="wedgeRoundRectCallout">
            <a:avLst>
              <a:gd name="adj1" fmla="val -63561"/>
              <a:gd name="adj2" fmla="val -273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5yearsold" pitchFamily="2" charset="-95"/>
              </a:rPr>
              <a:t>Βάφουμε κίτρινα </a:t>
            </a:r>
            <a:r>
              <a:rPr lang="el-GR" sz="3200" b="1" dirty="0" smtClean="0">
                <a:ea typeface="Aka-AcidGR5yearsold" pitchFamily="2" charset="-95"/>
              </a:rPr>
              <a:t>τα  </a:t>
            </a:r>
            <a:r>
              <a:rPr lang="el-GR" sz="3200" b="1" dirty="0" smtClean="0">
                <a:solidFill>
                  <a:srgbClr val="FF0000"/>
                </a:solidFill>
                <a:ea typeface="Aka-AcidGR5yearsold" pitchFamily="2" charset="-95"/>
              </a:rPr>
              <a:t>οι</a:t>
            </a:r>
            <a:r>
              <a:rPr lang="el-GR" sz="3200" b="1" dirty="0" smtClean="0">
                <a:ea typeface="Aka-AcidGR5yearsold" pitchFamily="2" charset="-95"/>
              </a:rPr>
              <a:t>.</a:t>
            </a:r>
            <a:endParaRPr lang="el-GR" sz="3200" b="1" dirty="0">
              <a:ea typeface="Aka-AcidGR5yearsold" pitchFamily="2" charset="-95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5572132" y="1714488"/>
            <a:ext cx="428628" cy="57150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1785918" y="2928934"/>
            <a:ext cx="428628" cy="57150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4857752" y="2928934"/>
            <a:ext cx="428628" cy="57150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4286248" y="3429000"/>
            <a:ext cx="428628" cy="57150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2500298" y="5286388"/>
            <a:ext cx="428628" cy="57150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3143240" y="6286496"/>
            <a:ext cx="428628" cy="57150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89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7118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923928" y="3861048"/>
            <a:ext cx="5645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5yearsold" pitchFamily="2" charset="-95"/>
              </a:rPr>
              <a:t>οί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9246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2421" y="0"/>
            <a:ext cx="86815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10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704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39552" y="324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sz="7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Aka-AcidGR5yearsold" pitchFamily="2" charset="-95"/>
              </a:rPr>
              <a:t>Όλοι στο οικόπεδο</a:t>
            </a:r>
            <a:endParaRPr lang="el-GR" sz="7200" b="1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Aka-AcidGR5yearsold" pitchFamily="2" charset="-95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90839" y="4509120"/>
            <a:ext cx="2984376" cy="1561728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5yearsold" pitchFamily="2" charset="-95"/>
              </a:rPr>
              <a:t>  </a:t>
            </a:r>
            <a:r>
              <a:rPr lang="el-GR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5yearsold" pitchFamily="2" charset="-95"/>
              </a:rPr>
              <a:t>Οι </a:t>
            </a:r>
            <a:r>
              <a:rPr lang="el-GR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ka-AcidGR5yearsold" pitchFamily="2" charset="-95"/>
              </a:rPr>
              <a:t>οι</a:t>
            </a:r>
            <a:endParaRPr lang="el-GR" sz="6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ka-AcidGR5yearsold" pitchFamily="2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16052"/>
            <a:ext cx="867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       </a:t>
            </a:r>
            <a:r>
              <a:rPr lang="el-GR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Τετράδιο Εργασιών</a:t>
            </a:r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           </a:t>
            </a:r>
            <a:r>
              <a:rPr lang="el-GR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Δασκάλα : Ελευθερία Παπαδημητρίου</a:t>
            </a:r>
            <a:endParaRPr lang="el-GR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3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443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8011" y="277007"/>
            <a:ext cx="570012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9" y="2708920"/>
            <a:ext cx="2149376" cy="2149376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255106" y="206813"/>
            <a:ext cx="2948742" cy="1566003"/>
          </a:xfrm>
          <a:prstGeom prst="wedgeRoundRectCallout">
            <a:avLst>
              <a:gd name="adj1" fmla="val 1256"/>
              <a:gd name="adj2" fmla="val 124890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 βλέπουμε;</a:t>
            </a:r>
            <a:endParaRPr lang="el-GR" sz="40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4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91579" y="188640"/>
            <a:ext cx="5117816" cy="163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92" y="2708920"/>
            <a:ext cx="3526704" cy="3526704"/>
          </a:xfrm>
          <a:prstGeom prst="rect">
            <a:avLst/>
          </a:prstGeom>
        </p:spPr>
      </p:pic>
      <p:sp>
        <p:nvSpPr>
          <p:cNvPr id="8" name="6 - Επεξήγηση με στρογγυλεμένο παραλληλόγραμμο"/>
          <p:cNvSpPr/>
          <p:nvPr/>
        </p:nvSpPr>
        <p:spPr>
          <a:xfrm>
            <a:off x="683568" y="764704"/>
            <a:ext cx="3168352" cy="1368152"/>
          </a:xfrm>
          <a:prstGeom prst="wedgeRoundRectCallout">
            <a:avLst>
              <a:gd name="adj1" fmla="val 26213"/>
              <a:gd name="adj2" fmla="val 84473"/>
              <a:gd name="adj3" fmla="val 16667"/>
            </a:avLst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Πού θα πάω αν ακολουθήσω την πινακίδα;</a:t>
            </a:r>
            <a:endParaRPr lang="el-GR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3" y="3140968"/>
            <a:ext cx="6271937" cy="351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01" y="2708920"/>
            <a:ext cx="3258399" cy="3258399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259632" y="614808"/>
            <a:ext cx="5608077" cy="2088232"/>
          </a:xfrm>
          <a:prstGeom prst="wedgeRoundRectCallout">
            <a:avLst>
              <a:gd name="adj1" fmla="val 66842"/>
              <a:gd name="adj2" fmla="val 69688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Αυτό το κομμάτι από πού είναι; Έχουμε ξαναδεί κάτι τέτοιο;</a:t>
            </a:r>
            <a:endParaRPr lang="el-G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7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547664" y="4747791"/>
            <a:ext cx="741682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        </a:t>
            </a:r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Είμαι  </a:t>
            </a:r>
            <a:r>
              <a:rPr lang="en-US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        </a:t>
            </a:r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ο  </a:t>
            </a:r>
            <a:r>
              <a:rPr lang="en-US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</a:t>
            </a:r>
            <a:r>
              <a:rPr lang="el-GR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βάτραχος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10" y="5157192"/>
            <a:ext cx="1891320" cy="1891320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14282" y="5786454"/>
            <a:ext cx="6715172" cy="714380"/>
          </a:xfrm>
          <a:prstGeom prst="wedgeRoundRectCallout">
            <a:avLst>
              <a:gd name="adj1" fmla="val 58355"/>
              <a:gd name="adj2" fmla="val 3424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ea typeface="Aka-AcidGR5yearsold" pitchFamily="2" charset="-95"/>
              </a:rPr>
              <a:t>Τι νομίζετε ότι συνέβη;</a:t>
            </a:r>
            <a:endParaRPr lang="el-GR" sz="4800" b="1" dirty="0"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94388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40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490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1642"/>
          <a:stretch>
            <a:fillRect/>
          </a:stretch>
        </p:blipFill>
        <p:spPr bwMode="auto">
          <a:xfrm>
            <a:off x="-1" y="0"/>
            <a:ext cx="82764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2571736" y="1714488"/>
            <a:ext cx="357223" cy="2857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5yearsold" pitchFamily="2" charset="-95"/>
                <a:cs typeface="Calibri" panose="020F0502020204030204" pitchFamily="34" charset="0"/>
              </a:rPr>
              <a:t>οι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5yearsold" pitchFamily="2" charset="-95"/>
              <a:cs typeface="Calibri" panose="020F0502020204030204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643174" y="2067688"/>
            <a:ext cx="1357322" cy="8572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5yearsold" pitchFamily="2" charset="-95"/>
                <a:cs typeface="Calibri" panose="020F0502020204030204" pitchFamily="34" charset="0"/>
              </a:rPr>
              <a:t>λαγοί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5yearsold" pitchFamily="2" charset="-95"/>
              <a:cs typeface="Calibri" panose="020F0502020204030204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357422" y="3000372"/>
            <a:ext cx="2357454" cy="7143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5yearsold" pitchFamily="2" charset="-95"/>
                <a:cs typeface="Calibri" panose="020F0502020204030204" pitchFamily="34" charset="0"/>
              </a:rPr>
              <a:t>ρινόκεροι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5yearsold" pitchFamily="2" charset="-95"/>
              <a:cs typeface="Calibri" panose="020F0502020204030204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357422" y="3650724"/>
            <a:ext cx="2357454" cy="7143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5yearsold" pitchFamily="2" charset="-95"/>
                <a:cs typeface="Calibri" panose="020F0502020204030204" pitchFamily="34" charset="0"/>
              </a:rPr>
              <a:t>πελεκάνοι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5yearsold" pitchFamily="2" charset="-95"/>
              <a:cs typeface="Calibri" panose="020F0502020204030204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357422" y="4581128"/>
            <a:ext cx="3000396" cy="7143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5yearsold" pitchFamily="2" charset="-95"/>
                <a:cs typeface="Calibri" panose="020F0502020204030204" pitchFamily="34" charset="0"/>
              </a:rPr>
              <a:t>ιπποπόταμοι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5yearsold" pitchFamily="2" charset="-95"/>
              <a:cs typeface="Calibri" panose="020F0502020204030204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643042" y="3071810"/>
            <a:ext cx="428628" cy="5000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5yearsold" pitchFamily="2" charset="-95"/>
                <a:cs typeface="Calibri" panose="020F0502020204030204" pitchFamily="34" charset="0"/>
              </a:rPr>
              <a:t>Οι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5yearsold" pitchFamily="2" charset="-95"/>
              <a:cs typeface="Calibri" panose="020F0502020204030204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643042" y="3857628"/>
            <a:ext cx="428628" cy="5000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5yearsold" pitchFamily="2" charset="-95"/>
                <a:cs typeface="Calibri" panose="020F0502020204030204" pitchFamily="34" charset="0"/>
              </a:rPr>
              <a:t>Οι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5yearsold" pitchFamily="2" charset="-95"/>
              <a:cs typeface="Calibri" panose="020F0502020204030204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643042" y="4643446"/>
            <a:ext cx="428628" cy="5000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5yearsold" pitchFamily="2" charset="-95"/>
                <a:cs typeface="Calibri" panose="020F0502020204030204" pitchFamily="34" charset="0"/>
              </a:rPr>
              <a:t>Οι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5yearsold" pitchFamily="2" charset="-95"/>
              <a:cs typeface="Calibri" panose="020F0502020204030204" pitchFamily="34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4214810" y="5500702"/>
            <a:ext cx="428628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5yearsold" pitchFamily="2" charset="-95"/>
                <a:cs typeface="Calibri" panose="020F0502020204030204" pitchFamily="34" charset="0"/>
              </a:rPr>
              <a:t>οι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5yearsold" pitchFamily="2" charset="-95"/>
              <a:cs typeface="Calibri" panose="020F0502020204030204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1714480" y="5733256"/>
            <a:ext cx="2286016" cy="6786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5yearsold" pitchFamily="2" charset="-95"/>
                <a:cs typeface="Calibri" panose="020F0502020204030204" pitchFamily="34" charset="0"/>
              </a:rPr>
              <a:t>βάτραχοι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5yearsold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1" y="2874596"/>
            <a:ext cx="9144001" cy="307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809234" y="4379620"/>
            <a:ext cx="77208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Όχι. Τραγουδούν οι πράσινοι</a:t>
            </a:r>
          </a:p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βάτραχοι.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1714488"/>
            <a:ext cx="8224527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0"/>
            <a:ext cx="2714612" cy="173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84869"/>
            <a:ext cx="1768536" cy="1768536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2527976" y="239770"/>
            <a:ext cx="3300968" cy="1428760"/>
          </a:xfrm>
          <a:prstGeom prst="wedgeRoundRectCallout">
            <a:avLst>
              <a:gd name="adj1" fmla="val -71005"/>
              <a:gd name="adj2" fmla="val -2275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a typeface="Aka-AcidGR5yearsold" pitchFamily="2" charset="-95"/>
              </a:rPr>
              <a:t>A</a:t>
            </a:r>
            <a:r>
              <a:rPr lang="el-GR" sz="3600" b="1" dirty="0" err="1" smtClean="0">
                <a:ea typeface="Aka-AcidGR5yearsold" pitchFamily="2" charset="-95"/>
              </a:rPr>
              <a:t>κούμε</a:t>
            </a:r>
            <a:r>
              <a:rPr lang="el-GR" sz="3600" b="1" dirty="0" smtClean="0">
                <a:ea typeface="Aka-AcidGR5yearsold" pitchFamily="2" charset="-95"/>
              </a:rPr>
              <a:t> !Τι </a:t>
            </a:r>
            <a:r>
              <a:rPr lang="el-GR" sz="3600" b="1" dirty="0" smtClean="0">
                <a:ea typeface="Aka-AcidGR5yearsold" pitchFamily="2" charset="-95"/>
              </a:rPr>
              <a:t>συνέβη τελικά;</a:t>
            </a:r>
            <a:endParaRPr lang="el-GR" sz="3600" b="1" dirty="0"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18070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1714488"/>
            <a:ext cx="8224527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0"/>
            <a:ext cx="2714612" cy="173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1851"/>
            <a:ext cx="1152128" cy="1152128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1756195" y="66681"/>
            <a:ext cx="4521684" cy="1357298"/>
          </a:xfrm>
          <a:prstGeom prst="wedgeRoundRectCallout">
            <a:avLst>
              <a:gd name="adj1" fmla="val -53514"/>
              <a:gd name="adj2" fmla="val 5495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a typeface="Aka-AcidGR5yearsold" pitchFamily="2" charset="-95"/>
              </a:rPr>
              <a:t>Ας κυκλώσουμε όλα τα σημαδάκια της στίξης.</a:t>
            </a:r>
            <a:endParaRPr lang="el-GR" sz="3200" b="1" dirty="0">
              <a:ea typeface="Aka-AcidGR5yearsold" pitchFamily="2" charset="-95"/>
            </a:endParaRPr>
          </a:p>
        </p:txBody>
      </p:sp>
      <p:sp>
        <p:nvSpPr>
          <p:cNvPr id="4" name="Έλλειψη 3"/>
          <p:cNvSpPr/>
          <p:nvPr/>
        </p:nvSpPr>
        <p:spPr>
          <a:xfrm>
            <a:off x="4860032" y="1819672"/>
            <a:ext cx="33833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2195736" y="2295453"/>
            <a:ext cx="33833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2987824" y="2924944"/>
            <a:ext cx="33833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6277879" y="2971800"/>
            <a:ext cx="33833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Έλλειψη 12"/>
          <p:cNvSpPr/>
          <p:nvPr/>
        </p:nvSpPr>
        <p:spPr>
          <a:xfrm>
            <a:off x="5029200" y="3429000"/>
            <a:ext cx="33833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/>
          <p:cNvSpPr/>
          <p:nvPr/>
        </p:nvSpPr>
        <p:spPr>
          <a:xfrm>
            <a:off x="2026568" y="4005064"/>
            <a:ext cx="33833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4"/>
          <p:cNvSpPr/>
          <p:nvPr/>
        </p:nvSpPr>
        <p:spPr>
          <a:xfrm>
            <a:off x="6225374" y="4005064"/>
            <a:ext cx="33833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Έλλειψη 15"/>
          <p:cNvSpPr/>
          <p:nvPr/>
        </p:nvSpPr>
        <p:spPr>
          <a:xfrm>
            <a:off x="5032113" y="4432354"/>
            <a:ext cx="33833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Έλλειψη 16"/>
          <p:cNvSpPr/>
          <p:nvPr/>
        </p:nvSpPr>
        <p:spPr>
          <a:xfrm>
            <a:off x="3340015" y="4894281"/>
            <a:ext cx="33833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Έλλειψη 17"/>
          <p:cNvSpPr/>
          <p:nvPr/>
        </p:nvSpPr>
        <p:spPr>
          <a:xfrm>
            <a:off x="4521696" y="5390844"/>
            <a:ext cx="33833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Έλλειψη 18"/>
          <p:cNvSpPr/>
          <p:nvPr/>
        </p:nvSpPr>
        <p:spPr>
          <a:xfrm>
            <a:off x="7451271" y="5859698"/>
            <a:ext cx="33833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Έλλειψη 19"/>
          <p:cNvSpPr/>
          <p:nvPr/>
        </p:nvSpPr>
        <p:spPr>
          <a:xfrm>
            <a:off x="2534072" y="6400800"/>
            <a:ext cx="33833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Έλλειψη 20"/>
          <p:cNvSpPr/>
          <p:nvPr/>
        </p:nvSpPr>
        <p:spPr>
          <a:xfrm>
            <a:off x="6056206" y="6398599"/>
            <a:ext cx="338336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15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1714488"/>
            <a:ext cx="8224527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0"/>
            <a:ext cx="2714612" cy="173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7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57" y="609359"/>
            <a:ext cx="1073473" cy="1073473"/>
          </a:xfrm>
          <a:prstGeom prst="rect">
            <a:avLst/>
          </a:prstGeom>
        </p:spPr>
      </p:pic>
      <p:sp>
        <p:nvSpPr>
          <p:cNvPr id="6" name="6 - Επεξήγηση με στρογγυλεμένο παραλληλόγραμμο"/>
          <p:cNvSpPr/>
          <p:nvPr/>
        </p:nvSpPr>
        <p:spPr>
          <a:xfrm>
            <a:off x="2627784" y="254072"/>
            <a:ext cx="3810782" cy="1428760"/>
          </a:xfrm>
          <a:prstGeom prst="wedgeRoundRectCallout">
            <a:avLst>
              <a:gd name="adj1" fmla="val -71005"/>
              <a:gd name="adj2" fmla="val -2275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a typeface="Aka-AcidGR5yearsold" pitchFamily="2" charset="-95"/>
              </a:rPr>
              <a:t>Διαβάζουμε και υποδυόμαστε !</a:t>
            </a:r>
            <a:endParaRPr lang="el-GR" sz="3600" b="1" dirty="0"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00883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9600" b="1" dirty="0" smtClean="0">
                <a:latin typeface="Aka-AcidGR-DiaryGirl" pitchFamily="2" charset="-95"/>
                <a:ea typeface="Aka-AcidGR-DiaryGirl" pitchFamily="2" charset="-95"/>
              </a:rPr>
              <a:t>Οι   οι</a:t>
            </a:r>
            <a:endParaRPr lang="el-GR" sz="96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300192" cy="4725144"/>
          </a:xfrm>
          <a:prstGeom prst="rect">
            <a:avLst/>
          </a:prstGeom>
        </p:spPr>
      </p:pic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16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1665"/>
            <a:ext cx="4752528" cy="6816759"/>
          </a:xfrm>
        </p:spPr>
      </p:pic>
      <p:sp>
        <p:nvSpPr>
          <p:cNvPr id="5" name="Ορθογώνιο 4"/>
          <p:cNvSpPr/>
          <p:nvPr/>
        </p:nvSpPr>
        <p:spPr>
          <a:xfrm>
            <a:off x="3923928" y="6525344"/>
            <a:ext cx="79208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990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Οι</a:t>
            </a:r>
            <a:r>
              <a:rPr lang="el-GR" dirty="0" smtClean="0"/>
              <a:t> πολλ</a:t>
            </a:r>
            <a:r>
              <a:rPr lang="el-GR" dirty="0" smtClean="0">
                <a:solidFill>
                  <a:srgbClr val="FF0000"/>
                </a:solidFill>
              </a:rPr>
              <a:t>οί</a:t>
            </a:r>
            <a:r>
              <a:rPr lang="el-GR" dirty="0" smtClean="0"/>
              <a:t> θέλουν </a:t>
            </a:r>
            <a:r>
              <a:rPr lang="el-GR" dirty="0" smtClean="0">
                <a:solidFill>
                  <a:srgbClr val="FF0000"/>
                </a:solidFill>
              </a:rPr>
              <a:t>οι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51" y="1600200"/>
            <a:ext cx="4786697" cy="4525963"/>
          </a:xfrm>
        </p:spPr>
      </p:pic>
    </p:spTree>
    <p:extLst>
      <p:ext uri="{BB962C8B-B14F-4D97-AF65-F5344CB8AC3E}">
        <p14:creationId xmlns:p14="http://schemas.microsoft.com/office/powerpoint/2010/main" val="279868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Προσέχω όμως το </a:t>
            </a:r>
            <a:r>
              <a:rPr lang="el-GR" dirty="0" smtClean="0">
                <a:solidFill>
                  <a:srgbClr val="FF0000"/>
                </a:solidFill>
              </a:rPr>
              <a:t>οι </a:t>
            </a:r>
            <a:r>
              <a:rPr lang="el-GR" dirty="0" smtClean="0"/>
              <a:t>με το </a:t>
            </a:r>
            <a:r>
              <a:rPr lang="el-GR" dirty="0" err="1" smtClean="0">
                <a:solidFill>
                  <a:srgbClr val="0070C0"/>
                </a:solidFill>
              </a:rPr>
              <a:t>ιο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09" y="1600200"/>
            <a:ext cx="6649581" cy="4525963"/>
          </a:xfrm>
        </p:spPr>
      </p:pic>
    </p:spTree>
    <p:extLst>
      <p:ext uri="{BB962C8B-B14F-4D97-AF65-F5344CB8AC3E}">
        <p14:creationId xmlns:p14="http://schemas.microsoft.com/office/powerpoint/2010/main" val="129616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168</Words>
  <Application>Microsoft Office PowerPoint</Application>
  <PresentationFormat>Προβολή στην οθόνη (4:3)</PresentationFormat>
  <Paragraphs>43</Paragraphs>
  <Slides>22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Όλοι στο οικόπεδο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Οι   οι</vt:lpstr>
      <vt:lpstr>Παρουσίαση του PowerPoint</vt:lpstr>
      <vt:lpstr>Οι πολλοί θέλουν οι </vt:lpstr>
      <vt:lpstr>Προσέχω όμως το οι με το ιο</vt:lpstr>
      <vt:lpstr>Ρωτάμε !</vt:lpstr>
      <vt:lpstr>Παρουσίαση του PowerPoint</vt:lpstr>
      <vt:lpstr>Παρουσίαση του PowerPoint</vt:lpstr>
      <vt:lpstr>Παρουσίαση του PowerPoint</vt:lpstr>
      <vt:lpstr>Όλοι στο οικόπεδο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Όλοι στο οικόπεδο</dc:title>
  <dc:creator>Ιωάννα</dc:creator>
  <cp:lastModifiedBy>Eleftheria Papadimitriou</cp:lastModifiedBy>
  <cp:revision>23</cp:revision>
  <dcterms:created xsi:type="dcterms:W3CDTF">2015-02-09T16:26:14Z</dcterms:created>
  <dcterms:modified xsi:type="dcterms:W3CDTF">2021-01-05T14:28:47Z</dcterms:modified>
</cp:coreProperties>
</file>