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8" r:id="rId3"/>
    <p:sldId id="257" r:id="rId4"/>
    <p:sldId id="259" r:id="rId5"/>
    <p:sldId id="261" r:id="rId6"/>
    <p:sldId id="260" r:id="rId7"/>
    <p:sldId id="263" r:id="rId8"/>
    <p:sldId id="262" r:id="rId9"/>
    <p:sldId id="271" r:id="rId10"/>
    <p:sldId id="274" r:id="rId11"/>
    <p:sldId id="273" r:id="rId12"/>
    <p:sldId id="265" r:id="rId13"/>
    <p:sldId id="272" r:id="rId14"/>
    <p:sldId id="266" r:id="rId15"/>
    <p:sldId id="267" r:id="rId16"/>
    <p:sldId id="268" r:id="rId17"/>
    <p:sldId id="269" r:id="rId18"/>
    <p:sldId id="270" r:id="rId19"/>
    <p:sldId id="275" r:id="rId2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>
        <p:scale>
          <a:sx n="76" d="100"/>
          <a:sy n="76" d="100"/>
        </p:scale>
        <p:origin x="-1212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319A6C-B69E-4526-842D-20A9144EA9A3}" type="datetimeFigureOut">
              <a:rPr lang="el-GR" smtClean="0"/>
              <a:t>7/4/2021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B66C1-FBAE-474B-9E96-B1A3B8923A2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052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https://www.youtube.com/watch?v=UQt5-dzRpCE      &amp;   https://www.youtube.com/watch?v=_3SiGzxCxbw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66C1-FBAE-474B-9E96-B1A3B8923A2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4945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https://www.youtube.com/watch?v=WDo0C2WWowo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66C1-FBAE-474B-9E96-B1A3B8923A2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5894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https://www.youtube.com/watch?v=eJP3RxzuHCo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66C1-FBAE-474B-9E96-B1A3B8923A2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60824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https://www.youtube.com/watch?v=DmNOsOm0JiE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66C1-FBAE-474B-9E96-B1A3B8923A2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4130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https://www.youtube.com/watch?v=zVVT2pMRRS4    &amp;    https://www.youtube.com/watch?v=w_64yVj2ZvE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4B66C1-FBAE-474B-9E96-B1A3B8923A2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0689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2D8E6A-C980-4B52-9C69-D724C7508CA0}" type="datetimeFigureOut">
              <a:rPr lang="el-GR" smtClean="0"/>
              <a:pPr/>
              <a:t>7/4/2021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B2119-E7C7-4681-B95E-26683EA7809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s://www.youtube.com/watch?time_continue=2&amp;v=DmNOsOm0JiE&amp;feature=emb_logo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time_continue=28&amp;v=zVVT2pMRRS4&amp;feature=emb_logo" TargetMode="External"/><Relationship Id="rId5" Type="http://schemas.openxmlformats.org/officeDocument/2006/relationships/hyperlink" Target="https://www.youtube.com/watch?time_continue=7&amp;v=eJP3RxzuHCo&amp;feature=emb_logo" TargetMode="External"/><Relationship Id="rId4" Type="http://schemas.openxmlformats.org/officeDocument/2006/relationships/hyperlink" Target="https://www.youtube.com/watch?v=UQt5-dzRpCE&amp;feature=emb_logo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043608" y="476672"/>
            <a:ext cx="7772400" cy="1470025"/>
          </a:xfrm>
        </p:spPr>
        <p:txBody>
          <a:bodyPr/>
          <a:lstStyle/>
          <a:p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ka-AcidGR-Calligram" pitchFamily="2" charset="0"/>
              </a:rPr>
              <a:t>Ίχνη στην άμμο</a:t>
            </a:r>
            <a:br>
              <a:rPr lang="el-GR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ka-AcidGR-Calligram" pitchFamily="2" charset="0"/>
              </a:rPr>
            </a:b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ka-AcidGR-Calligram" pitchFamily="2" charset="0"/>
              </a:rPr>
              <a:t>Χελώνα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ka-AcidGR-Calligram" pitchFamily="2" charset="0"/>
              </a:rPr>
              <a:t>Καρέττα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ka-AcidGR-Calligram" pitchFamily="2" charset="0"/>
              </a:rPr>
              <a:t> </a:t>
            </a:r>
            <a:r>
              <a:rPr lang="el-GR" b="1" dirty="0" err="1" smtClean="0">
                <a:solidFill>
                  <a:schemeClr val="accent4">
                    <a:lumMod val="50000"/>
                  </a:schemeClr>
                </a:solidFill>
                <a:latin typeface="+mn-lt"/>
                <a:ea typeface="Aka-AcidGR-Calligram" pitchFamily="2" charset="0"/>
              </a:rPr>
              <a:t>Καρέττα</a:t>
            </a:r>
            <a:r>
              <a:rPr lang="el-GR" b="1" dirty="0" smtClean="0">
                <a:solidFill>
                  <a:schemeClr val="accent4">
                    <a:lumMod val="50000"/>
                  </a:schemeClr>
                </a:solidFill>
                <a:latin typeface="+mn-lt"/>
                <a:ea typeface="Aka-AcidGR-Calligram" pitchFamily="2" charset="0"/>
              </a:rPr>
              <a:t> </a:t>
            </a:r>
            <a:endParaRPr lang="el-GR" b="1" dirty="0">
              <a:solidFill>
                <a:schemeClr val="accent4">
                  <a:lumMod val="50000"/>
                </a:schemeClr>
              </a:solidFill>
              <a:latin typeface="+mn-lt"/>
              <a:ea typeface="Aka-AcidGR-Calligram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5805264"/>
            <a:ext cx="79928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l-GR" sz="2000" b="1" dirty="0" smtClean="0">
                <a:solidFill>
                  <a:schemeClr val="bg2">
                    <a:lumMod val="25000"/>
                  </a:schemeClr>
                </a:solidFill>
              </a:rPr>
              <a:t>ΔΑΣΚΑΛΑ : ΕΛΕΥΘΕΡΙΑ ΠΑΠΑΔΗΜΗΤΡΙΟΥ</a:t>
            </a:r>
            <a:endParaRPr lang="el-GR" sz="2000" b="1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196752"/>
            <a:ext cx="865158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915816" y="2276961"/>
            <a:ext cx="24461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3200" b="1" dirty="0">
                <a:ea typeface="Aka-AcidGR-DiaryGirl" pitchFamily="2" charset="-95"/>
              </a:rPr>
              <a:t>Δ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2915816" y="2542168"/>
            <a:ext cx="29367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>
                <a:ea typeface="Aka-AcidGR-DiaryGirl" pitchFamily="2" charset="-95"/>
              </a:rPr>
              <a:t>Ι</a:t>
            </a:r>
          </a:p>
        </p:txBody>
      </p:sp>
      <p:sp>
        <p:nvSpPr>
          <p:cNvPr id="10" name="4 - Ορθογώνιο"/>
          <p:cNvSpPr/>
          <p:nvPr/>
        </p:nvSpPr>
        <p:spPr>
          <a:xfrm>
            <a:off x="2843808" y="2806452"/>
            <a:ext cx="41069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>
                <a:ea typeface="Aka-AcidGR-DiaryGirl" pitchFamily="2" charset="-95"/>
              </a:rPr>
              <a:t>Χ</a:t>
            </a:r>
          </a:p>
        </p:txBody>
      </p:sp>
      <p:sp>
        <p:nvSpPr>
          <p:cNvPr id="11" name="4 - Ορθογώνιο"/>
          <p:cNvSpPr/>
          <p:nvPr/>
        </p:nvSpPr>
        <p:spPr>
          <a:xfrm>
            <a:off x="2843808" y="3126943"/>
            <a:ext cx="3882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dirty="0" smtClean="0">
                <a:ea typeface="Aka-AcidGR-DiaryGirl" pitchFamily="2" charset="-95"/>
              </a:rPr>
              <a:t>Τ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12" name="6 - Ορθογώνιο"/>
          <p:cNvSpPr/>
          <p:nvPr/>
        </p:nvSpPr>
        <p:spPr>
          <a:xfrm>
            <a:off x="2843808" y="3419330"/>
            <a:ext cx="4251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>
                <a:ea typeface="Aka-AcidGR-DiaryGirl" pitchFamily="2" charset="-95"/>
              </a:rPr>
              <a:t>Υ</a:t>
            </a:r>
          </a:p>
        </p:txBody>
      </p:sp>
      <p:sp>
        <p:nvSpPr>
          <p:cNvPr id="13" name="6 - Ορθογώνιο"/>
          <p:cNvSpPr/>
          <p:nvPr/>
        </p:nvSpPr>
        <p:spPr>
          <a:xfrm>
            <a:off x="5889899" y="4078813"/>
            <a:ext cx="120238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δίχτυ</a:t>
            </a:r>
            <a:endParaRPr lang="el-GR" sz="36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4687051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7" y="692696"/>
            <a:ext cx="8773449" cy="2419684"/>
          </a:xfr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047" y="3683352"/>
            <a:ext cx="8858250" cy="3143250"/>
          </a:xfrm>
          <a:prstGeom prst="rect">
            <a:avLst/>
          </a:prstGeom>
        </p:spPr>
      </p:pic>
      <p:sp>
        <p:nvSpPr>
          <p:cNvPr id="6" name="4 - Ορθογώνιο"/>
          <p:cNvSpPr/>
          <p:nvPr/>
        </p:nvSpPr>
        <p:spPr>
          <a:xfrm>
            <a:off x="646057" y="1916832"/>
            <a:ext cx="763284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3200" b="1" dirty="0" smtClean="0">
                <a:ea typeface="Aka-AcidGR-DiaryGirl" pitchFamily="2" charset="-95"/>
              </a:rPr>
              <a:t>Η θαλάσσια χελώνα θάβει τα αυγά της στην άμμο.</a:t>
            </a:r>
            <a:endParaRPr lang="el-GR" sz="3200" b="1" dirty="0">
              <a:ea typeface="Aka-AcidGR-DiaryGirl" pitchFamily="2" charset="-95"/>
            </a:endParaRPr>
          </a:p>
        </p:txBody>
      </p:sp>
      <p:sp>
        <p:nvSpPr>
          <p:cNvPr id="7" name="4 - Ορθογώνιο"/>
          <p:cNvSpPr/>
          <p:nvPr/>
        </p:nvSpPr>
        <p:spPr>
          <a:xfrm>
            <a:off x="1835695" y="4581128"/>
            <a:ext cx="4968553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3200" b="1" dirty="0" smtClean="0">
                <a:ea typeface="Aka-AcidGR-DiaryGirl" pitchFamily="2" charset="-95"/>
              </a:rPr>
              <a:t>Η θαλάσσια χελώνα θάβει τα αυγά της στην άμμο.</a:t>
            </a:r>
            <a:endParaRPr lang="el-GR" sz="3200" b="1" dirty="0"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292454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696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1933748" y="3873242"/>
            <a:ext cx="165173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DiaryGirl" pitchFamily="2" charset="-95"/>
              </a:rPr>
              <a:t>πετάτε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527325" y="4953362"/>
            <a:ext cx="25817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DiaryGirl" pitchFamily="2" charset="-95"/>
              </a:rPr>
              <a:t>Προσέχετε 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1605090" y="5529426"/>
            <a:ext cx="19482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DiaryGirl" pitchFamily="2" charset="-95"/>
              </a:rPr>
              <a:t>σκάβετε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1017291" y="6033482"/>
            <a:ext cx="249363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 smtClean="0">
                <a:ea typeface="Aka-AcidGR-DiaryGirl" pitchFamily="2" charset="-95"/>
              </a:rPr>
              <a:t>Διατηρείτε</a:t>
            </a:r>
            <a:endParaRPr lang="el-GR" sz="4000" b="1" dirty="0">
              <a:ea typeface="Aka-AcidGR-DiaryGirl" pitchFamily="2" charset="-95"/>
            </a:endParaRPr>
          </a:p>
        </p:txBody>
      </p:sp>
      <p:sp>
        <p:nvSpPr>
          <p:cNvPr id="9" name="1 - Τίτλος"/>
          <p:cNvSpPr>
            <a:spLocks noGrp="1"/>
          </p:cNvSpPr>
          <p:nvPr>
            <p:ph type="title"/>
          </p:nvPr>
        </p:nvSpPr>
        <p:spPr>
          <a:xfrm>
            <a:off x="1331640" y="2348880"/>
            <a:ext cx="6851104" cy="274042"/>
          </a:xfrm>
        </p:spPr>
        <p:txBody>
          <a:bodyPr>
            <a:noAutofit/>
          </a:bodyPr>
          <a:lstStyle/>
          <a:p>
            <a:r>
              <a:rPr lang="el-GR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ΤΕΤΡΑΔΙΟ ΕΡΓΑΣΙΩΝ ΓΛΩΣΣΑΣ – Β’ ΤΕΥΧΟΣ ΣΕΛ.76</a:t>
            </a:r>
            <a:endParaRPr lang="el-GR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l-GR" sz="2800" b="1" dirty="0" smtClean="0">
                <a:solidFill>
                  <a:srgbClr val="FF0000"/>
                </a:solidFill>
              </a:rPr>
              <a:t>ΡΓΑΣΙΑ ΓΙΑ ΤΟ ΣΠΙΤΙ</a:t>
            </a:r>
            <a:endParaRPr lang="el-GR" sz="2800" b="1" dirty="0">
              <a:solidFill>
                <a:srgbClr val="FF000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94138"/>
          </a:xfrm>
        </p:spPr>
      </p:pic>
      <p:sp>
        <p:nvSpPr>
          <p:cNvPr id="5" name="Ορθογώνιο 4"/>
          <p:cNvSpPr/>
          <p:nvPr/>
        </p:nvSpPr>
        <p:spPr>
          <a:xfrm>
            <a:off x="0" y="5445224"/>
            <a:ext cx="93610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97598606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0" y="928670"/>
            <a:ext cx="909772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4000496" y="2928934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,</a:t>
            </a:r>
            <a:endParaRPr lang="el-GR" sz="54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5857884" y="2857496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,</a:t>
            </a:r>
            <a:endParaRPr lang="el-GR" sz="5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8852870" y="2857496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,</a:t>
            </a:r>
            <a:endParaRPr lang="el-GR" sz="54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3286116" y="3648678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,</a:t>
            </a:r>
            <a:endParaRPr lang="el-GR" sz="5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rcRect/>
          <a:stretch>
            <a:fillRect/>
          </a:stretch>
        </p:blipFill>
        <p:spPr bwMode="auto">
          <a:xfrm>
            <a:off x="1" y="1142984"/>
            <a:ext cx="91440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857884" y="2214554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.</a:t>
            </a:r>
            <a:endParaRPr lang="el-GR" sz="5400" b="1" dirty="0"/>
          </a:p>
        </p:txBody>
      </p:sp>
      <p:sp>
        <p:nvSpPr>
          <p:cNvPr id="6" name="5 - Ορθογώνιο"/>
          <p:cNvSpPr/>
          <p:nvPr/>
        </p:nvSpPr>
        <p:spPr>
          <a:xfrm>
            <a:off x="7781300" y="2214554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,</a:t>
            </a:r>
            <a:endParaRPr lang="el-GR" sz="5400" b="1" dirty="0"/>
          </a:p>
        </p:txBody>
      </p:sp>
      <p:sp>
        <p:nvSpPr>
          <p:cNvPr id="7" name="6 - Ορθογώνιο"/>
          <p:cNvSpPr/>
          <p:nvPr/>
        </p:nvSpPr>
        <p:spPr>
          <a:xfrm>
            <a:off x="2352012" y="2857496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,</a:t>
            </a:r>
            <a:endParaRPr lang="el-GR" sz="5400" b="1" dirty="0"/>
          </a:p>
        </p:txBody>
      </p:sp>
      <p:sp>
        <p:nvSpPr>
          <p:cNvPr id="8" name="7 - Ορθογώνιο"/>
          <p:cNvSpPr/>
          <p:nvPr/>
        </p:nvSpPr>
        <p:spPr>
          <a:xfrm>
            <a:off x="3923648" y="2857496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,</a:t>
            </a:r>
            <a:endParaRPr lang="el-GR" sz="5400" b="1" dirty="0"/>
          </a:p>
        </p:txBody>
      </p:sp>
      <p:sp>
        <p:nvSpPr>
          <p:cNvPr id="9" name="8 - Ορθογώνιο"/>
          <p:cNvSpPr/>
          <p:nvPr/>
        </p:nvSpPr>
        <p:spPr>
          <a:xfrm>
            <a:off x="6566854" y="2857496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,</a:t>
            </a:r>
            <a:endParaRPr lang="el-GR" sz="5400" b="1" dirty="0"/>
          </a:p>
        </p:txBody>
      </p:sp>
      <p:sp>
        <p:nvSpPr>
          <p:cNvPr id="10" name="9 - Ορθογώνιο"/>
          <p:cNvSpPr/>
          <p:nvPr/>
        </p:nvSpPr>
        <p:spPr>
          <a:xfrm>
            <a:off x="8358214" y="2857496"/>
            <a:ext cx="3626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,</a:t>
            </a:r>
            <a:endParaRPr lang="el-GR" sz="5400" b="1" dirty="0"/>
          </a:p>
        </p:txBody>
      </p:sp>
      <p:sp>
        <p:nvSpPr>
          <p:cNvPr id="11" name="10 - TextBox"/>
          <p:cNvSpPr txBox="1"/>
          <p:nvPr/>
        </p:nvSpPr>
        <p:spPr>
          <a:xfrm>
            <a:off x="4644008" y="3571876"/>
            <a:ext cx="21602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600" b="1" dirty="0" smtClean="0"/>
              <a:t>ι</a:t>
            </a:r>
            <a:endParaRPr lang="el-GR" sz="3600" b="1" dirty="0"/>
          </a:p>
        </p:txBody>
      </p:sp>
      <p:sp>
        <p:nvSpPr>
          <p:cNvPr id="12" name="11 - Ορθογώνιο"/>
          <p:cNvSpPr/>
          <p:nvPr/>
        </p:nvSpPr>
        <p:spPr>
          <a:xfrm>
            <a:off x="8917896" y="3362926"/>
            <a:ext cx="3690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5400" b="1" dirty="0" smtClean="0"/>
              <a:t>.</a:t>
            </a:r>
            <a:endParaRPr lang="el-GR" sz="54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Τίτλος 1"/>
          <p:cNvSpPr>
            <a:spLocks noGrp="1"/>
          </p:cNvSpPr>
          <p:nvPr>
            <p:ph type="title"/>
          </p:nvPr>
        </p:nvSpPr>
        <p:spPr>
          <a:xfrm>
            <a:off x="467544" y="566124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E</a:t>
            </a:r>
            <a:r>
              <a:rPr lang="el-GR" sz="2800" b="1" dirty="0" smtClean="0">
                <a:solidFill>
                  <a:srgbClr val="FF0000"/>
                </a:solidFill>
              </a:rPr>
              <a:t>ΡΓΑΣΙΑ ΓΙΑ ΤΟ ΣΠΙΤΙ</a:t>
            </a:r>
            <a:endParaRPr lang="el-G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1857364"/>
            <a:ext cx="914400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3431091" y="2782669"/>
            <a:ext cx="1737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dirty="0" smtClean="0">
                <a:ea typeface="Aka-AcidGR-DiaryGirl" pitchFamily="2" charset="-95"/>
              </a:rPr>
              <a:t>χταπόδι</a:t>
            </a:r>
            <a:endParaRPr lang="el-GR" sz="3600" b="1" dirty="0"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8794812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60680" y="2571744"/>
            <a:ext cx="791171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l-GR" sz="5400" dirty="0" smtClean="0">
                <a:ea typeface="Aka-AcidGR-DiaryGirl" pitchFamily="2" charset="-95"/>
              </a:rPr>
              <a:t>Το σκυλάκι είδε ένα </a:t>
            </a:r>
            <a:endParaRPr lang="en-US" sz="5400" dirty="0" smtClean="0">
              <a:ea typeface="Aka-AcidGR-DiaryGirl" pitchFamily="2" charset="-95"/>
            </a:endParaRPr>
          </a:p>
          <a:p>
            <a:r>
              <a:rPr lang="el-GR" sz="5400" dirty="0" smtClean="0">
                <a:ea typeface="Aka-AcidGR-DiaryGirl" pitchFamily="2" charset="-95"/>
              </a:rPr>
              <a:t>χταπόδι που κρυβόταν </a:t>
            </a:r>
            <a:endParaRPr lang="en-US" sz="5400" dirty="0" smtClean="0">
              <a:ea typeface="Aka-AcidGR-DiaryGirl" pitchFamily="2" charset="-95"/>
            </a:endParaRPr>
          </a:p>
          <a:p>
            <a:r>
              <a:rPr lang="el-GR" sz="5400" dirty="0" smtClean="0">
                <a:ea typeface="Aka-AcidGR-DiaryGirl" pitchFamily="2" charset="-95"/>
              </a:rPr>
              <a:t>στο βυθό.</a:t>
            </a:r>
            <a:endParaRPr lang="el-GR" sz="5400" dirty="0">
              <a:ea typeface="Aka-AcidGR-DiaryGirl" pitchFamily="2" charset="-95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124744"/>
            <a:ext cx="4478808" cy="4702161"/>
          </a:xfrm>
        </p:spPr>
      </p:pic>
      <p:sp>
        <p:nvSpPr>
          <p:cNvPr id="5" name="TextBox 4"/>
          <p:cNvSpPr txBox="1"/>
          <p:nvPr/>
        </p:nvSpPr>
        <p:spPr>
          <a:xfrm>
            <a:off x="2987824" y="5517232"/>
            <a:ext cx="345638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b="1" dirty="0" smtClean="0">
                <a:latin typeface="Comic Sans MS" panose="030F0702030302020204" pitchFamily="66" charset="0"/>
              </a:rPr>
              <a:t>ΜΠΡΑΒΟ  ΣΕ ΟΛΟΥΣ !</a:t>
            </a:r>
            <a:endParaRPr lang="el-GR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46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0" y="571480"/>
            <a:ext cx="9144001" cy="521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μυρίστηκε ο </a:t>
            </a:r>
            <a:r>
              <a:rPr lang="el-GR" dirty="0" err="1" smtClean="0"/>
              <a:t>Μολύβιος</a:t>
            </a:r>
            <a:r>
              <a:rPr lang="el-GR" dirty="0" smtClean="0"/>
              <a:t> ;</a:t>
            </a:r>
            <a:endParaRPr lang="el-G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0" y="0"/>
            <a:ext cx="9122394" cy="6286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331640" y="6309320"/>
            <a:ext cx="6851104" cy="274042"/>
          </a:xfrm>
        </p:spPr>
        <p:txBody>
          <a:bodyPr>
            <a:noAutofit/>
          </a:bodyPr>
          <a:lstStyle/>
          <a:p>
            <a:r>
              <a:rPr lang="el-GR" sz="2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ΒΙΒΛΙΟ ΓΛΩΣΣΑΣ – Β’ ΤΕΥΧΟΣ ΣΕΛ.71</a:t>
            </a:r>
            <a:endParaRPr lang="el-GR" sz="2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4 - TextBox"/>
          <p:cNvSpPr txBox="1"/>
          <p:nvPr/>
        </p:nvSpPr>
        <p:spPr>
          <a:xfrm>
            <a:off x="2500298" y="1285861"/>
            <a:ext cx="21431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sz="3200" b="1" dirty="0" smtClean="0"/>
              <a:t>ι</a:t>
            </a:r>
            <a:endParaRPr lang="el-GR" sz="32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51520" y="2132856"/>
            <a:ext cx="8576158" cy="3590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extBox 1"/>
          <p:cNvSpPr txBox="1"/>
          <p:nvPr/>
        </p:nvSpPr>
        <p:spPr>
          <a:xfrm>
            <a:off x="1115616" y="692696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b="1" dirty="0" smtClean="0">
                <a:solidFill>
                  <a:srgbClr val="0070C0"/>
                </a:solidFill>
              </a:rPr>
              <a:t>ΜΑΘΑΙΝΟΥΜΕ ΓΙΑ ΤΗ ΧΕΛΩΝΑ ΚΑΡΕΤΑ </a:t>
            </a:r>
            <a:r>
              <a:rPr lang="el-GR" sz="3200" b="1" dirty="0" err="1" smtClean="0">
                <a:solidFill>
                  <a:srgbClr val="0070C0"/>
                </a:solidFill>
              </a:rPr>
              <a:t>ΚΑΡΕΤΑ</a:t>
            </a:r>
            <a:endParaRPr lang="el-GR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168" y="692696"/>
            <a:ext cx="8648161" cy="2480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/>
          <a:srcRect r="1562"/>
          <a:stretch>
            <a:fillRect/>
          </a:stretch>
        </p:blipFill>
        <p:spPr bwMode="auto">
          <a:xfrm>
            <a:off x="322168" y="3160666"/>
            <a:ext cx="8648161" cy="307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894" y="404664"/>
            <a:ext cx="83439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6894" y="3500289"/>
            <a:ext cx="8343900" cy="318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9512" y="1412776"/>
            <a:ext cx="8841414" cy="4441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0070C0"/>
                </a:solidFill>
              </a:rPr>
              <a:t>Μπορούμε να δούμε και τα εξής βίντεο :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4" name="Θέση περιεχομένου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hlinkClick r:id="rId4"/>
              </a:rPr>
              <a:t>https://</a:t>
            </a:r>
            <a:r>
              <a:rPr lang="en-US" sz="2400" dirty="0" smtClean="0">
                <a:hlinkClick r:id="rId4"/>
              </a:rPr>
              <a:t>www.youtube.com/watch?v=UQt5-dzRpCE&amp;feature=emb_logo</a:t>
            </a:r>
            <a:endParaRPr lang="el-GR" sz="2400" dirty="0" smtClean="0"/>
          </a:p>
          <a:p>
            <a:r>
              <a:rPr lang="en-US" sz="2400" dirty="0">
                <a:hlinkClick r:id="rId5"/>
              </a:rPr>
              <a:t>https://</a:t>
            </a:r>
            <a:r>
              <a:rPr lang="en-US" sz="2400" dirty="0" smtClean="0">
                <a:hlinkClick r:id="rId5"/>
              </a:rPr>
              <a:t>www.youtube.com/watch?time_continue=7&amp;v=eJP3RxzuHCo&amp;feature=emb_logo</a:t>
            </a:r>
            <a:endParaRPr lang="el-GR" sz="2400" dirty="0" smtClean="0"/>
          </a:p>
          <a:p>
            <a:r>
              <a:rPr lang="en-US" sz="2400" dirty="0">
                <a:hlinkClick r:id="rId6"/>
              </a:rPr>
              <a:t>https://</a:t>
            </a:r>
            <a:r>
              <a:rPr lang="en-US" sz="2400" dirty="0" smtClean="0">
                <a:hlinkClick r:id="rId6"/>
              </a:rPr>
              <a:t>www.youtube.com/watch?time_continue=28&amp;v=zVVT2pMRRS4&amp;feature=emb_logo</a:t>
            </a:r>
            <a:endParaRPr lang="el-GR" sz="2400" dirty="0" smtClean="0"/>
          </a:p>
          <a:p>
            <a:r>
              <a:rPr lang="en-US" sz="2400" dirty="0">
                <a:hlinkClick r:id="rId7"/>
              </a:rPr>
              <a:t>https://www.youtube.com/watch?time_continue=2&amp;v=DmNOsOm0JiE&amp;feature=emb_logo</a:t>
            </a:r>
            <a:endParaRPr lang="el-GR" sz="24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/>
          </a:blip>
          <a:srcRect/>
          <a:stretch>
            <a:fillRect/>
          </a:stretch>
        </p:blipFill>
        <p:spPr bwMode="auto">
          <a:xfrm>
            <a:off x="-1" y="1357298"/>
            <a:ext cx="9144001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5378516" y="2348880"/>
            <a:ext cx="489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ea typeface="Aka-AcidGR-DiaryGirl" pitchFamily="2" charset="-95"/>
              </a:rPr>
              <a:t>Λ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041626" y="3422915"/>
            <a:ext cx="425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ea typeface="Aka-AcidGR-DiaryGirl" pitchFamily="2" charset="-95"/>
              </a:rPr>
              <a:t>Σ</a:t>
            </a:r>
          </a:p>
        </p:txBody>
      </p:sp>
      <p:sp>
        <p:nvSpPr>
          <p:cNvPr id="10" name="4 - Ορθογώνιο"/>
          <p:cNvSpPr/>
          <p:nvPr/>
        </p:nvSpPr>
        <p:spPr>
          <a:xfrm>
            <a:off x="5530916" y="2855223"/>
            <a:ext cx="489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ea typeface="Aka-AcidGR-DiaryGirl" pitchFamily="2" charset="-95"/>
              </a:rPr>
              <a:t>Λ</a:t>
            </a:r>
          </a:p>
        </p:txBody>
      </p:sp>
      <p:sp>
        <p:nvSpPr>
          <p:cNvPr id="11" name="4 - Ορθογώνιο"/>
          <p:cNvSpPr/>
          <p:nvPr/>
        </p:nvSpPr>
        <p:spPr>
          <a:xfrm>
            <a:off x="6588224" y="4437112"/>
            <a:ext cx="4892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ea typeface="Aka-AcidGR-DiaryGirl" pitchFamily="2" charset="-95"/>
              </a:rPr>
              <a:t>Λ</a:t>
            </a:r>
          </a:p>
        </p:txBody>
      </p:sp>
      <p:sp>
        <p:nvSpPr>
          <p:cNvPr id="12" name="6 - Ορθογώνιο"/>
          <p:cNvSpPr/>
          <p:nvPr/>
        </p:nvSpPr>
        <p:spPr>
          <a:xfrm>
            <a:off x="8651589" y="3929258"/>
            <a:ext cx="4251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dirty="0">
                <a:ea typeface="Aka-AcidGR-DiaryGirl" pitchFamily="2" charset="-95"/>
              </a:rPr>
              <a:t>Σ</a:t>
            </a:r>
          </a:p>
        </p:txBody>
      </p:sp>
      <p:sp>
        <p:nvSpPr>
          <p:cNvPr id="8" name="1 - Τίτλος"/>
          <p:cNvSpPr>
            <a:spLocks noGrp="1"/>
          </p:cNvSpPr>
          <p:nvPr>
            <p:ph type="title"/>
          </p:nvPr>
        </p:nvSpPr>
        <p:spPr>
          <a:xfrm>
            <a:off x="1331640" y="692696"/>
            <a:ext cx="6851104" cy="274042"/>
          </a:xfrm>
        </p:spPr>
        <p:txBody>
          <a:bodyPr>
            <a:noAutofit/>
          </a:bodyPr>
          <a:lstStyle/>
          <a:p>
            <a:r>
              <a:rPr lang="el-GR" sz="18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ΤΕΤΡΑΔΙΟ ΕΡΓΑΣΙΩΝ ΓΛΩΣΣΑΣ – Β’ ΤΕΥΧΟΣ ΣΕΛ.75</a:t>
            </a:r>
            <a:endParaRPr lang="el-GR" sz="1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8688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164</Words>
  <Application>Microsoft Office PowerPoint</Application>
  <PresentationFormat>Προβολή στην οθόνη (4:3)</PresentationFormat>
  <Paragraphs>59</Paragraphs>
  <Slides>19</Slides>
  <Notes>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19</vt:i4>
      </vt:variant>
    </vt:vector>
  </HeadingPairs>
  <TitlesOfParts>
    <vt:vector size="20" baseType="lpstr">
      <vt:lpstr>Θέμα του Office</vt:lpstr>
      <vt:lpstr>Ίχνη στην άμμο Χελώνα Καρέττα Καρέττα </vt:lpstr>
      <vt:lpstr>Τι μυρίστηκε ο Μολύβιος ;</vt:lpstr>
      <vt:lpstr>ΒΙΒΛΙΟ ΓΛΩΣΣΑΣ – Β’ ΤΕΥΧΟΣ ΣΕΛ.71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Μπορούμε να δούμε και τα εξής βίντεο :</vt:lpstr>
      <vt:lpstr>ΤΕΤΡΑΔΙΟ ΕΡΓΑΣΙΩΝ ΓΛΩΣΣΑΣ – Β’ ΤΕΥΧΟΣ ΣΕΛ.75</vt:lpstr>
      <vt:lpstr>Παρουσίαση του PowerPoint</vt:lpstr>
      <vt:lpstr>Παρουσίαση του PowerPoint</vt:lpstr>
      <vt:lpstr>ΤΕΤΡΑΔΙΟ ΕΡΓΑΣΙΩΝ ΓΛΩΣΣΑΣ – Β’ ΤΕΥΧΟΣ ΣΕΛ.76</vt:lpstr>
      <vt:lpstr>EΡΓΑΣΙΑ ΓΙΑ ΤΟ ΣΠΙΤΙ</vt:lpstr>
      <vt:lpstr>Παρουσίαση του PowerPoint</vt:lpstr>
      <vt:lpstr>Παρουσίαση του PowerPoint</vt:lpstr>
      <vt:lpstr>EΡΓΑΣΙΑ ΓΙΑ ΤΟ ΣΠΙΤΙ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Ίχνη στην άμμο Χελώνα Καρέττα Καρέττα</dc:title>
  <dc:creator>Ιωαννα</dc:creator>
  <cp:lastModifiedBy>Eleftheria Papadimitriou</cp:lastModifiedBy>
  <cp:revision>47</cp:revision>
  <dcterms:created xsi:type="dcterms:W3CDTF">2013-06-09T14:45:13Z</dcterms:created>
  <dcterms:modified xsi:type="dcterms:W3CDTF">2021-04-07T07:44:05Z</dcterms:modified>
</cp:coreProperties>
</file>