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85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86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BF51B-EB56-48E7-865E-97257D338EA5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3851-2F39-4229-B7E3-1BE83D7DC2E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53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3851-2F39-4229-B7E3-1BE83D7DC2E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25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66F8-614C-450B-A45F-30ADB27F5152}" type="datetimeFigureOut">
              <a:rPr lang="el-GR" smtClean="0"/>
              <a:pPr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C3D7-24F5-459F-B063-0E430D85D40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3933056"/>
            <a:ext cx="8712968" cy="1470025"/>
          </a:xfrm>
        </p:spPr>
        <p:txBody>
          <a:bodyPr>
            <a:noAutofit/>
          </a:bodyPr>
          <a:lstStyle/>
          <a:p>
            <a:pPr algn="l"/>
            <a:r>
              <a:rPr lang="el-GR" sz="4800" dirty="0" smtClean="0">
                <a:latin typeface="Comic Sans MS" panose="030F0702030302020204" pitchFamily="66" charset="0"/>
                <a:ea typeface="Aka-AcidGR-Chubby" pitchFamily="2" charset="-95"/>
              </a:rPr>
              <a:t>    Ένας καινούριος μαθητής</a:t>
            </a:r>
            <a:endParaRPr lang="el-GR" sz="4800" dirty="0"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8828" y="6260116"/>
            <a:ext cx="73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Δασκάλα : Ελευθερία Παπαδημητρίου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609"/>
            <a:ext cx="5760640" cy="4097909"/>
          </a:xfrm>
          <a:prstGeom prst="rect">
            <a:avLst/>
          </a:prstGeom>
        </p:spPr>
      </p:pic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</a:rPr>
              <a:t>αι</a:t>
            </a:r>
            <a:endParaRPr lang="el-G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09712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7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κ</a:t>
            </a:r>
            <a:r>
              <a:rPr lang="el-GR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αινούριο</a:t>
            </a:r>
            <a:r>
              <a:rPr lang="el-GR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8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</a:t>
            </a:r>
          </a:p>
          <a:p>
            <a:pPr>
              <a:buNone/>
            </a:pPr>
            <a:r>
              <a:rPr lang="el-GR" sz="8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λ</a:t>
            </a:r>
            <a:r>
              <a:rPr lang="el-GR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άθος</a:t>
            </a:r>
            <a:r>
              <a:rPr lang="el-GR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8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</a:t>
            </a:r>
          </a:p>
          <a:p>
            <a:pPr>
              <a:buNone/>
            </a:pPr>
            <a:r>
              <a:rPr lang="el-GR" sz="7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ω</a:t>
            </a:r>
            <a:r>
              <a:rPr lang="el-GR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ραία</a:t>
            </a:r>
            <a:r>
              <a:rPr lang="el-GR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8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</a:t>
            </a:r>
          </a:p>
          <a:p>
            <a:pPr>
              <a:buNone/>
            </a:pPr>
            <a:endParaRPr lang="el-GR" sz="8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nie" pitchFamily="82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652120" y="1148551"/>
            <a:ext cx="24645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2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παλιό</a:t>
            </a:r>
            <a:endParaRPr lang="el-GR" sz="7200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716016" y="2564904"/>
            <a:ext cx="27161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2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σωστό</a:t>
            </a:r>
            <a:endParaRPr lang="el-GR" sz="7200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572000" y="4028871"/>
            <a:ext cx="32144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2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άσχημα</a:t>
            </a:r>
            <a:endParaRPr lang="el-GR" sz="7200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937" y="0"/>
            <a:ext cx="2512063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" y="469267"/>
            <a:ext cx="746629" cy="142873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571604" y="0"/>
            <a:ext cx="7572396" cy="1785926"/>
          </a:xfrm>
          <a:prstGeom prst="wedgeRoundRectCallout">
            <a:avLst>
              <a:gd name="adj1" fmla="val -54371"/>
              <a:gd name="adj2" fmla="val -95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Μπορείτε </a:t>
            </a:r>
            <a:r>
              <a:rPr lang="el-GR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βρείτε άλλες λέξεις που έχουν ίδια σημασία με τις λέξεις </a:t>
            </a:r>
            <a:r>
              <a:rPr lang="el-GR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7215206" y="1928802"/>
            <a:ext cx="1714512" cy="50006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1643042" y="5929330"/>
            <a:ext cx="1285884" cy="50006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7286644" y="3643314"/>
            <a:ext cx="1500198" cy="50006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73920" y="130880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καινούριο = 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σακίδιο =</a:t>
            </a:r>
          </a:p>
          <a:p>
            <a:pPr>
              <a:buNone/>
            </a:pPr>
            <a:r>
              <a:rPr lang="el-G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ωραία =</a:t>
            </a:r>
            <a:endParaRPr lang="el-G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520482" y="1292567"/>
            <a:ext cx="15365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νέο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716016" y="2588711"/>
            <a:ext cx="29279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τσάντα</a:t>
            </a:r>
            <a:endParaRPr lang="el-G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152677" y="3956863"/>
            <a:ext cx="33736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όμορφα</a:t>
            </a:r>
            <a:endParaRPr lang="el-GR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01614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1430" y="4581128"/>
            <a:ext cx="880647" cy="166134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796136" y="1124744"/>
            <a:ext cx="3347864" cy="2880319"/>
          </a:xfrm>
          <a:prstGeom prst="wedgeRoundRectCallout">
            <a:avLst>
              <a:gd name="adj1" fmla="val 16648"/>
              <a:gd name="adj2" fmla="val 6637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Θυμάμαι: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τόνος πάει πάντα στο δεύτερο γράμμα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850925" y="1352962"/>
            <a:ext cx="635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αί</a:t>
            </a:r>
            <a:endParaRPr lang="el-GR" sz="4000" b="1" cap="none" spc="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147069" y="1352962"/>
            <a:ext cx="635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αι</a:t>
            </a:r>
            <a:endParaRPr lang="el-GR" sz="4000" b="1" cap="none" spc="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498997" y="2060848"/>
            <a:ext cx="635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αι</a:t>
            </a:r>
            <a:endParaRPr lang="el-GR" sz="4000" b="1" cap="none" spc="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435101" y="2865130"/>
            <a:ext cx="635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αι</a:t>
            </a:r>
            <a:endParaRPr lang="el-GR" sz="4000" b="1" cap="none" spc="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24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259632" y="3933056"/>
            <a:ext cx="6696744" cy="1470025"/>
          </a:xfrm>
        </p:spPr>
        <p:txBody>
          <a:bodyPr>
            <a:noAutofit/>
          </a:bodyPr>
          <a:lstStyle/>
          <a:p>
            <a:pPr algn="l"/>
            <a:r>
              <a:rPr lang="el-GR" sz="4000" dirty="0" smtClean="0">
                <a:latin typeface="Comic Sans MS" panose="030F0702030302020204" pitchFamily="66" charset="0"/>
                <a:ea typeface="Aka-AcidGR-Chubby" pitchFamily="2" charset="-95"/>
              </a:rPr>
              <a:t>    Ένας καινούριος μαθητής</a:t>
            </a:r>
            <a:endParaRPr lang="el-GR" sz="4000" dirty="0"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59632" y="4901607"/>
            <a:ext cx="6264696" cy="1134489"/>
          </a:xfrm>
        </p:spPr>
        <p:txBody>
          <a:bodyPr>
            <a:normAutofit fontScale="92500" lnSpcReduction="10000"/>
          </a:bodyPr>
          <a:lstStyle/>
          <a:p>
            <a:r>
              <a:rPr lang="el-G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a typeface="Aka-AcidGR-Chubby" pitchFamily="2" charset="-95"/>
              </a:rPr>
              <a:t>Αι</a:t>
            </a:r>
          </a:p>
          <a:p>
            <a:r>
              <a:rPr lang="el-G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a typeface="Aka-AcidGR-Chubby" pitchFamily="2" charset="-95"/>
              </a:rPr>
              <a:t>Τετράδιο εργασιών</a:t>
            </a:r>
            <a:endParaRPr lang="el-GR" sz="3600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ea typeface="Aka-AcidGR-Chubby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8828" y="6260116"/>
            <a:ext cx="73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Δασκάλα : Ελευθερία Παπαδημητρίου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609"/>
            <a:ext cx="5760640" cy="40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092" y="412729"/>
            <a:ext cx="4714908" cy="617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5" y="3500438"/>
            <a:ext cx="1635224" cy="278608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04273" y="764704"/>
            <a:ext cx="3779912" cy="1714512"/>
          </a:xfrm>
          <a:prstGeom prst="wedgeRoundRectCallout">
            <a:avLst>
              <a:gd name="adj1" fmla="val -10049"/>
              <a:gd name="adj2" fmla="val 7644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Τι </a:t>
            </a:r>
            <a:r>
              <a:rPr lang="el-GR" sz="48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βλέπετε</a:t>
            </a:r>
            <a:r>
              <a:rPr lang="el-GR" sz="48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;</a:t>
            </a:r>
            <a:endParaRPr lang="el-GR" sz="4800" b="1" dirty="0">
              <a:solidFill>
                <a:srgbClr val="0070C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231"/>
            <a:ext cx="5072098" cy="67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717032"/>
            <a:ext cx="1476849" cy="278608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012160" y="908720"/>
            <a:ext cx="3000364" cy="2357454"/>
          </a:xfrm>
          <a:prstGeom prst="wedgeRoundRectCallout">
            <a:avLst>
              <a:gd name="adj1" fmla="val -10049"/>
              <a:gd name="adj2" fmla="val 7644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Κι εδώ; </a:t>
            </a:r>
            <a:endParaRPr lang="el-GR" sz="4800" b="1" dirty="0">
              <a:solidFill>
                <a:srgbClr val="0070C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589" y="150262"/>
            <a:ext cx="667486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30" y="3356992"/>
            <a:ext cx="1540647" cy="278608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84759" y="4365104"/>
            <a:ext cx="6408712" cy="1628800"/>
          </a:xfrm>
          <a:prstGeom prst="wedgeRoundRectCallout">
            <a:avLst>
              <a:gd name="adj1" fmla="val 53082"/>
              <a:gd name="adj2" fmla="val 1261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Μοιάζει αυτή η αγγελία με την άλλη που είχαμε δει;</a:t>
            </a:r>
            <a:endParaRPr lang="el-GR" sz="3600" b="1" dirty="0">
              <a:solidFill>
                <a:srgbClr val="0070C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5" y="714356"/>
            <a:ext cx="672338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5" y="3571876"/>
            <a:ext cx="1635224" cy="278608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635896" y="2786058"/>
            <a:ext cx="5508104" cy="2947198"/>
          </a:xfrm>
          <a:prstGeom prst="wedgeRoundRectCallout">
            <a:avLst>
              <a:gd name="adj1" fmla="val -75221"/>
              <a:gd name="adj2" fmla="val 4004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Πού θα πάω αν ακολουθήσω αυτή την πινακίδα; Προς τα πού πρέπει να στρίψω;</a:t>
            </a:r>
            <a:endParaRPr lang="el-GR" sz="3600" b="1" dirty="0">
              <a:solidFill>
                <a:srgbClr val="0070C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3" y="-47330"/>
            <a:ext cx="6980986" cy="6729419"/>
          </a:xfrm>
          <a:prstGeom prst="rect">
            <a:avLst/>
          </a:prstGeom>
        </p:spPr>
      </p:pic>
      <p:sp>
        <p:nvSpPr>
          <p:cNvPr id="4" name="Βέλος προς τα κάτω 3"/>
          <p:cNvSpPr/>
          <p:nvPr/>
        </p:nvSpPr>
        <p:spPr>
          <a:xfrm rot="21106734">
            <a:off x="3141394" y="1386098"/>
            <a:ext cx="429468" cy="233840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9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6392" y="4500570"/>
            <a:ext cx="1303611" cy="235743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786050" y="5072050"/>
            <a:ext cx="3643338" cy="1785950"/>
          </a:xfrm>
          <a:prstGeom prst="wedgeRoundRectCallout">
            <a:avLst>
              <a:gd name="adj1" fmla="val 78786"/>
              <a:gd name="adj2" fmla="val 106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νομίζετε ότι συνέβη;</a:t>
            </a:r>
            <a:endParaRPr lang="el-GR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01024" cy="67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Ορθογώνιο 3"/>
          <p:cNvSpPr/>
          <p:nvPr/>
        </p:nvSpPr>
        <p:spPr>
          <a:xfrm>
            <a:off x="5035650" y="1785010"/>
            <a:ext cx="1295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είσαι</a:t>
            </a:r>
            <a:endParaRPr lang="el-GR" sz="4000" b="1" cap="none" spc="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737237" y="2291353"/>
            <a:ext cx="1302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είμαι</a:t>
            </a:r>
            <a:endParaRPr lang="el-GR" sz="4000" b="1" cap="none" spc="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95029" y="3369186"/>
            <a:ext cx="1251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είναι</a:t>
            </a:r>
            <a:endParaRPr lang="el-GR" sz="4000" b="1" cap="none" spc="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GhostStory" pitchFamily="2" charset="0"/>
              <a:ea typeface="Aka-AcidGR-GhostStory" pitchFamily="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460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827584" y="200103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spc="300" dirty="0" smtClean="0">
                <a:latin typeface="Calibri" panose="020F0502020204030204" pitchFamily="34" charset="0"/>
                <a:ea typeface="Aka-AcidGR-GhostStory" pitchFamily="2" charset="0"/>
                <a:cs typeface="Calibri" panose="020F0502020204030204" pitchFamily="34" charset="0"/>
              </a:rPr>
              <a:t>Μ  Ο  Λ  Υ  Β   Ι</a:t>
            </a:r>
            <a:endParaRPr lang="el-GR" sz="4000" b="1" spc="300" dirty="0">
              <a:latin typeface="Calibri" panose="020F0502020204030204" pitchFamily="34" charset="0"/>
              <a:ea typeface="Aka-AcidGR-GhostStory" pitchFamily="2" charset="0"/>
              <a:cs typeface="Calibri" panose="020F0502020204030204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00782" y="257709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spc="300" dirty="0" smtClean="0">
                <a:latin typeface="Calibri" panose="020F0502020204030204" pitchFamily="34" charset="0"/>
                <a:ea typeface="Aka-AcidGR-GhostStory" pitchFamily="2" charset="0"/>
                <a:cs typeface="Calibri" panose="020F0502020204030204" pitchFamily="34" charset="0"/>
              </a:rPr>
              <a:t>Κ   Ο  Κ  Α  Λ  Ο</a:t>
            </a:r>
            <a:endParaRPr lang="el-GR" sz="4000" b="1" spc="300" dirty="0">
              <a:latin typeface="Calibri" panose="020F0502020204030204" pitchFamily="34" charset="0"/>
              <a:ea typeface="Aka-AcidGR-GhostStory" pitchFamily="2" charset="0"/>
              <a:cs typeface="Calibri" panose="020F0502020204030204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004090" y="3075205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spc="300" dirty="0" smtClean="0">
                <a:latin typeface="Calibri" panose="020F0502020204030204" pitchFamily="34" charset="0"/>
                <a:ea typeface="Aka-AcidGR-GhostStory" pitchFamily="2" charset="0"/>
                <a:cs typeface="Calibri" panose="020F0502020204030204" pitchFamily="34" charset="0"/>
              </a:rPr>
              <a:t>Σ  Τ   Ι  Λ  Ο</a:t>
            </a:r>
            <a:endParaRPr lang="el-GR" sz="4000" b="1" spc="300" dirty="0">
              <a:latin typeface="Calibri" panose="020F0502020204030204" pitchFamily="34" charset="0"/>
              <a:ea typeface="Aka-AcidGR-GhostStory" pitchFamily="2" charset="0"/>
              <a:cs typeface="Calibri" panose="020F0502020204030204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827584" y="364980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spc="300" dirty="0" smtClean="0">
                <a:latin typeface="Calibri" panose="020F0502020204030204" pitchFamily="34" charset="0"/>
                <a:ea typeface="Aka-AcidGR-GhostStory" pitchFamily="2" charset="0"/>
                <a:cs typeface="Calibri" panose="020F0502020204030204" pitchFamily="34" charset="0"/>
              </a:rPr>
              <a:t>Κ   Ο  Υ  Κ  Λ  Α</a:t>
            </a:r>
            <a:endParaRPr lang="el-GR" sz="4000" b="1" spc="300" dirty="0">
              <a:latin typeface="Calibri" panose="020F0502020204030204" pitchFamily="34" charset="0"/>
              <a:ea typeface="Aka-AcidGR-GhostStory" pitchFamily="2" charset="0"/>
              <a:cs typeface="Calibri" panose="020F0502020204030204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932273" y="4221088"/>
            <a:ext cx="616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spc="300" dirty="0" smtClean="0">
                <a:latin typeface="Calibri" panose="020F0502020204030204" pitchFamily="34" charset="0"/>
                <a:ea typeface="Aka-AcidGR-GhostStory" pitchFamily="2" charset="0"/>
                <a:cs typeface="Calibri" panose="020F0502020204030204" pitchFamily="34" charset="0"/>
              </a:rPr>
              <a:t>Β  Ρ  Α  Χ  Ι   Ο   Λ  </a:t>
            </a:r>
            <a:r>
              <a:rPr lang="el-GR" sz="4000" b="1" spc="300" dirty="0" smtClean="0">
                <a:latin typeface="Calibri" panose="020F0502020204030204" pitchFamily="34" charset="0"/>
                <a:ea typeface="Aka-AcidGR-GhostStory" pitchFamily="2" charset="0"/>
                <a:cs typeface="Calibri" panose="020F0502020204030204" pitchFamily="34" charset="0"/>
              </a:rPr>
              <a:t>Ι </a:t>
            </a:r>
            <a:endParaRPr lang="el-GR" sz="4000" b="1" spc="300" dirty="0">
              <a:latin typeface="Calibri" panose="020F0502020204030204" pitchFamily="34" charset="0"/>
              <a:ea typeface="Aka-AcidGR-GhostStory" pitchFamily="2" charset="0"/>
              <a:cs typeface="Calibri" panose="020F0502020204030204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43608" y="480934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spc="300" dirty="0" smtClean="0">
                <a:latin typeface="Calibri" panose="020F0502020204030204" pitchFamily="34" charset="0"/>
                <a:ea typeface="Aka-AcidGR-GhostStory" pitchFamily="2" charset="0"/>
                <a:cs typeface="Calibri" panose="020F0502020204030204" pitchFamily="34" charset="0"/>
              </a:rPr>
              <a:t>Π  Ι  Ρ  Ο  Υ  Ν   Ι</a:t>
            </a:r>
            <a:endParaRPr lang="el-GR" sz="4000" b="1" spc="300" dirty="0">
              <a:latin typeface="Calibri" panose="020F0502020204030204" pitchFamily="34" charset="0"/>
              <a:ea typeface="Aka-AcidGR-GhostStory" pitchFamily="2" charset="0"/>
              <a:cs typeface="Calibri" panose="020F0502020204030204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016807" y="5373216"/>
            <a:ext cx="5715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spc="300" dirty="0" smtClean="0">
                <a:latin typeface="Calibri" panose="020F0502020204030204" pitchFamily="34" charset="0"/>
                <a:ea typeface="Aka-AcidGR-GhostStory" pitchFamily="2" charset="0"/>
                <a:cs typeface="Calibri" panose="020F0502020204030204" pitchFamily="34" charset="0"/>
              </a:rPr>
              <a:t>Κ  Ο  Ρ  Δ  Ε   Λ   Α</a:t>
            </a:r>
            <a:endParaRPr lang="el-GR" sz="4000" b="1" spc="300" dirty="0">
              <a:latin typeface="Calibri" panose="020F0502020204030204" pitchFamily="34" charset="0"/>
              <a:ea typeface="Aka-AcidGR-GhostStory" pitchFamily="2" charset="0"/>
              <a:cs typeface="Calibri" panose="020F0502020204030204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860332" y="5877272"/>
            <a:ext cx="515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spc="300" dirty="0" smtClean="0">
                <a:latin typeface="Calibri" panose="020F0502020204030204" pitchFamily="34" charset="0"/>
                <a:ea typeface="Aka-AcidGR-GhostStory" pitchFamily="2" charset="0"/>
                <a:cs typeface="Calibri" panose="020F0502020204030204" pitchFamily="34" charset="0"/>
              </a:rPr>
              <a:t>Σ   Κ   Ο  Υ  Φ  Ι</a:t>
            </a:r>
            <a:endParaRPr lang="el-GR" sz="4000" b="1" spc="300" dirty="0">
              <a:latin typeface="Calibri" panose="020F0502020204030204" pitchFamily="34" charset="0"/>
              <a:ea typeface="Aka-AcidGR-GhostStory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0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214554"/>
            <a:ext cx="914400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259632" y="336918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spc="300" dirty="0" smtClean="0">
                <a:ea typeface="Aka-AcidGR-Chubby" pitchFamily="2" charset="-95"/>
              </a:rPr>
              <a:t>Μ  Ο  Λ  Υ  Β   Ι   Ο  Σ</a:t>
            </a:r>
            <a:endParaRPr lang="el-GR" sz="4000" b="1" spc="300" dirty="0"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3993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990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Ορθογώνιο 6"/>
          <p:cNvSpPr/>
          <p:nvPr/>
        </p:nvSpPr>
        <p:spPr>
          <a:xfrm>
            <a:off x="2801455" y="1352962"/>
            <a:ext cx="63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a typeface="Aka-AcidGR-DiaryGirl" pitchFamily="2" charset="-95"/>
              </a:rPr>
              <a:t>αι</a:t>
            </a:r>
            <a:endParaRPr lang="el-GR" sz="4000" b="1" cap="none" spc="0" dirty="0">
              <a:ln>
                <a:solidFill>
                  <a:schemeClr val="tx1"/>
                </a:solidFill>
              </a:ln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85231" y="2057369"/>
            <a:ext cx="63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a typeface="Aka-AcidGR-DiaryGirl" pitchFamily="2" charset="-95"/>
              </a:rPr>
              <a:t>αι</a:t>
            </a:r>
            <a:endParaRPr lang="el-GR" sz="4000" b="1" cap="none" spc="0" dirty="0">
              <a:ln>
                <a:solidFill>
                  <a:schemeClr val="tx1"/>
                </a:solidFill>
              </a:ln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953855" y="2073042"/>
            <a:ext cx="63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αί</a:t>
            </a:r>
            <a:endParaRPr lang="el-GR" sz="4000" b="1" cap="none" spc="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0712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000101" y="3429000"/>
            <a:ext cx="73054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Ονομάζομαι   </a:t>
            </a:r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Μολύβιος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και    όλο    παίζω.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71611"/>
            <a:ext cx="9144000" cy="5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1937" y="0"/>
            <a:ext cx="2512063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0" y="428604"/>
            <a:ext cx="754719" cy="1285884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3143240" y="0"/>
            <a:ext cx="2796912" cy="1643050"/>
          </a:xfrm>
          <a:prstGeom prst="wedgeRoundRectCallout">
            <a:avLst>
              <a:gd name="adj1" fmla="val -62920"/>
              <a:gd name="adj2" fmla="val 1130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 συνέβη τελικά;</a:t>
            </a:r>
            <a:endParaRPr lang="el-GR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6 - Επεξήγηση με στρογγυλεμένο παραλληλόγραμμο"/>
          <p:cNvSpPr/>
          <p:nvPr/>
        </p:nvSpPr>
        <p:spPr>
          <a:xfrm>
            <a:off x="3161929" y="13009"/>
            <a:ext cx="3004552" cy="1643050"/>
          </a:xfrm>
          <a:prstGeom prst="wedgeRoundRectCallout">
            <a:avLst>
              <a:gd name="adj1" fmla="val -62920"/>
              <a:gd name="adj2" fmla="val 1130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0070C0"/>
                </a:solidFill>
              </a:rPr>
              <a:t>Διαβάζουμε!</a:t>
            </a:r>
            <a:endParaRPr lang="el-GR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dirty="0" smtClean="0">
                <a:solidFill>
                  <a:srgbClr val="0070C0"/>
                </a:solidFill>
                <a:latin typeface="+mn-lt"/>
              </a:rPr>
              <a:t>Διαβάζουμε τις λέξεις.</a:t>
            </a:r>
            <a:endParaRPr lang="el-GR" sz="6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22697" y="2000240"/>
            <a:ext cx="223070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14752"/>
            <a:ext cx="3931467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214950"/>
            <a:ext cx="432323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714620"/>
            <a:ext cx="231459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πεξήγηση με στρογγυλεμένο παραλληλόγραμμο"/>
          <p:cNvSpPr/>
          <p:nvPr/>
        </p:nvSpPr>
        <p:spPr>
          <a:xfrm>
            <a:off x="-4083159" y="1556906"/>
            <a:ext cx="4071966" cy="857256"/>
          </a:xfrm>
          <a:prstGeom prst="wedgeRoundRectCallout">
            <a:avLst>
              <a:gd name="adj1" fmla="val -20833"/>
              <a:gd name="adj2" fmla="val 4937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Πού είναι το ε;</a:t>
            </a:r>
            <a:endParaRPr lang="el-GR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1928794" y="2571744"/>
            <a:ext cx="785818" cy="107157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70C0"/>
              </a:solidFill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4000496" y="5143512"/>
            <a:ext cx="928694" cy="107157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70C0"/>
              </a:solidFill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4857752" y="3643314"/>
            <a:ext cx="785818" cy="107157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6286512" y="1857364"/>
            <a:ext cx="785818" cy="107157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5549E-6 L 0.5592 4.8554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</a:rPr>
              <a:t>Αι = ε   αι = ε</a:t>
            </a:r>
            <a:endParaRPr lang="el-GR" sz="5400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6541"/>
            <a:ext cx="8229600" cy="3393281"/>
          </a:xfrm>
        </p:spPr>
      </p:pic>
    </p:spTree>
    <p:extLst>
      <p:ext uri="{BB962C8B-B14F-4D97-AF65-F5344CB8AC3E}">
        <p14:creationId xmlns:p14="http://schemas.microsoft.com/office/powerpoint/2010/main" val="35079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686068"/>
              </p:ext>
            </p:extLst>
          </p:nvPr>
        </p:nvGraphicFramePr>
        <p:xfrm>
          <a:off x="107503" y="188640"/>
          <a:ext cx="8967235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Acrobat Document" r:id="rId3" imgW="8019701" imgH="5667355" progId="AcroExch.Document.7">
                  <p:embed/>
                </p:oleObj>
              </mc:Choice>
              <mc:Fallback>
                <p:oleObj name="Acrobat Document" r:id="rId3" imgW="8019701" imgH="566735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3" y="188640"/>
                        <a:ext cx="8967235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1224136" cy="2204689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729791" y="1497527"/>
            <a:ext cx="691347" cy="220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457406"/>
            <a:ext cx="8143932" cy="6060259"/>
          </a:xfrm>
        </p:spPr>
      </p:pic>
      <p:sp>
        <p:nvSpPr>
          <p:cNvPr id="5" name="4 - Έλλειψη"/>
          <p:cNvSpPr/>
          <p:nvPr/>
        </p:nvSpPr>
        <p:spPr>
          <a:xfrm>
            <a:off x="5580112" y="476672"/>
            <a:ext cx="1214446" cy="1285884"/>
          </a:xfrm>
          <a:prstGeom prst="ellipse">
            <a:avLst/>
          </a:prstGeom>
          <a:solidFill>
            <a:srgbClr val="FFFF00">
              <a:alpha val="4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7236296" y="2000240"/>
            <a:ext cx="1214446" cy="1285884"/>
          </a:xfrm>
          <a:prstGeom prst="ellipse">
            <a:avLst/>
          </a:prstGeom>
          <a:solidFill>
            <a:srgbClr val="FFFF00">
              <a:alpha val="4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5580112" y="3603001"/>
            <a:ext cx="1214446" cy="1285884"/>
          </a:xfrm>
          <a:prstGeom prst="ellipse">
            <a:avLst/>
          </a:prstGeom>
          <a:solidFill>
            <a:srgbClr val="FFFF00">
              <a:alpha val="4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6660232" y="5301208"/>
            <a:ext cx="1348106" cy="1285884"/>
          </a:xfrm>
          <a:prstGeom prst="ellipse">
            <a:avLst/>
          </a:prstGeom>
          <a:solidFill>
            <a:srgbClr val="FFFF00">
              <a:alpha val="4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937" y="0"/>
            <a:ext cx="2512063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3" y="0"/>
            <a:ext cx="908830" cy="1714512"/>
          </a:xfr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663385" y="22454"/>
            <a:ext cx="4968552" cy="1988840"/>
          </a:xfrm>
          <a:prstGeom prst="wedgeRoundRectCallout">
            <a:avLst>
              <a:gd name="adj1" fmla="val -20833"/>
              <a:gd name="adj2" fmla="val 4735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Υποδυόμαστε τους ρόλους και διαβάζουμε το κείμενο.</a:t>
            </a:r>
            <a:endParaRPr lang="el-GR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937" y="0"/>
            <a:ext cx="2512063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4" y="10091"/>
            <a:ext cx="1134027" cy="2050757"/>
          </a:xfrm>
        </p:spPr>
      </p:pic>
      <p:sp>
        <p:nvSpPr>
          <p:cNvPr id="10" name="9 - Επεξήγηση με στρογγυλεμένο παραλληλόγραμμο"/>
          <p:cNvSpPr/>
          <p:nvPr/>
        </p:nvSpPr>
        <p:spPr>
          <a:xfrm>
            <a:off x="2143108" y="285728"/>
            <a:ext cx="4949172" cy="1500198"/>
          </a:xfrm>
          <a:prstGeom prst="wedgeRoundRectCallout">
            <a:avLst>
              <a:gd name="adj1" fmla="val -59397"/>
              <a:gd name="adj2" fmla="val -88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Μπορείτε να βρείτε τις αντίθετες λέξεις;</a:t>
            </a:r>
            <a:endParaRPr lang="el-GR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7215206" y="1928802"/>
            <a:ext cx="1714512" cy="50006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70C0"/>
              </a:solidFill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1785918" y="5929330"/>
            <a:ext cx="1143008" cy="50006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3500430" y="3643314"/>
            <a:ext cx="1214446" cy="50006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214</Words>
  <Application>Microsoft Office PowerPoint</Application>
  <PresentationFormat>Προβολή στην οθόνη (4:3)</PresentationFormat>
  <Paragraphs>56</Paragraphs>
  <Slides>24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Θέμα του Office</vt:lpstr>
      <vt:lpstr>Acrobat Document</vt:lpstr>
      <vt:lpstr>    Ένας καινούριος μαθητής</vt:lpstr>
      <vt:lpstr>Παρουσίαση του PowerPoint</vt:lpstr>
      <vt:lpstr>Παρουσίαση του PowerPoint</vt:lpstr>
      <vt:lpstr>Διαβάζουμε τις λέξεις.</vt:lpstr>
      <vt:lpstr>Αι = ε   αι = ε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Ένας καινούριος μαθητής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Ένας καινούριος μαθητής.</dc:title>
  <dc:creator>Ιωαννα</dc:creator>
  <cp:lastModifiedBy>Eleftheria Papadimitriou</cp:lastModifiedBy>
  <cp:revision>44</cp:revision>
  <dcterms:created xsi:type="dcterms:W3CDTF">2013-02-12T17:13:23Z</dcterms:created>
  <dcterms:modified xsi:type="dcterms:W3CDTF">2021-01-04T17:55:51Z</dcterms:modified>
</cp:coreProperties>
</file>