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1" r:id="rId5"/>
    <p:sldId id="262" r:id="rId6"/>
    <p:sldId id="270" r:id="rId7"/>
    <p:sldId id="272" r:id="rId8"/>
    <p:sldId id="265" r:id="rId9"/>
    <p:sldId id="288" r:id="rId10"/>
    <p:sldId id="289" r:id="rId11"/>
    <p:sldId id="266" r:id="rId12"/>
    <p:sldId id="267" r:id="rId13"/>
    <p:sldId id="268" r:id="rId14"/>
    <p:sldId id="292" r:id="rId15"/>
    <p:sldId id="275" r:id="rId16"/>
    <p:sldId id="277" r:id="rId17"/>
    <p:sldId id="290" r:id="rId18"/>
    <p:sldId id="278" r:id="rId19"/>
    <p:sldId id="286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C000"/>
    <a:srgbClr val="D60093"/>
    <a:srgbClr val="66FF33"/>
    <a:srgbClr val="D9D9D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72485-E9D1-4BA4-B5E0-267116F16452}" type="datetimeFigureOut">
              <a:rPr lang="el-GR" smtClean="0"/>
              <a:t>8/11/2020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47A11-6335-4DBA-AEBD-7633521A94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08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dirty="0" smtClean="0"/>
              <a:t>Τ</a:t>
            </a:r>
            <a:r>
              <a:rPr lang="en-US" sz="1200" b="0" dirty="0" smtClean="0"/>
              <a:t>ι β</a:t>
            </a:r>
            <a:r>
              <a:rPr lang="en-US" sz="1200" b="0" dirty="0" err="1" smtClean="0"/>
              <a:t>λέ</a:t>
            </a:r>
            <a:r>
              <a:rPr lang="en-US" sz="1200" b="0" dirty="0" smtClean="0"/>
              <a:t>πουμε; Ποια τα πρόσωπα; Ποια τα ζώα; Τι νομίζουμε ότι συνέβη;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7A11-6335-4DBA-AEBD-7633521A941D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79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 1η </a:t>
            </a:r>
            <a:r>
              <a:rPr lang="en-US" sz="1200" dirty="0" err="1" smtClean="0"/>
              <a:t>φορά</a:t>
            </a:r>
            <a:r>
              <a:rPr lang="en-US" sz="12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7A11-6335-4DBA-AEBD-7633521A941D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158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Β</a:t>
            </a:r>
            <a:r>
              <a:rPr lang="en-US" sz="1200" dirty="0" err="1" smtClean="0"/>
              <a:t>ρίσκουμε</a:t>
            </a:r>
            <a:r>
              <a:rPr lang="en-US" sz="1200" dirty="0" smtClean="0"/>
              <a:t> τα </a:t>
            </a:r>
            <a:r>
              <a:rPr lang="en-US" sz="1200" dirty="0" err="1" smtClean="0"/>
              <a:t>σημεί</a:t>
            </a:r>
            <a:r>
              <a:rPr lang="en-US" sz="1200" dirty="0" smtClean="0"/>
              <a:t>α στίξης.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7A11-6335-4DBA-AEBD-7633521A941D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31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 2η </a:t>
            </a:r>
            <a:r>
              <a:rPr lang="en-US" sz="1200" dirty="0" err="1" smtClean="0"/>
              <a:t>φορά</a:t>
            </a:r>
            <a:r>
              <a:rPr lang="en-US" sz="1200" dirty="0" smtClean="0"/>
              <a:t>. </a:t>
            </a:r>
            <a:br>
              <a:rPr lang="en-US" sz="1200" dirty="0" smtClean="0"/>
            </a:br>
            <a:r>
              <a:rPr lang="el-GR" sz="1200" dirty="0" smtClean="0"/>
              <a:t>Ε</a:t>
            </a:r>
            <a:r>
              <a:rPr lang="en-US" sz="1200" dirty="0" smtClean="0"/>
              <a:t>ξαφα</a:t>
            </a:r>
            <a:r>
              <a:rPr lang="en-US" sz="1200" dirty="0" err="1" smtClean="0"/>
              <a:t>νίζοντ</a:t>
            </a:r>
            <a:r>
              <a:rPr lang="en-US" sz="1200" dirty="0" smtClean="0"/>
              <a:t>αι λέξεις και μένουν μόνο οι λέξεις με το νέο σύμφωνο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7A11-6335-4DBA-AEBD-7633521A941D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72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Παρουσιάζω γράμμα και γραφή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άζουμε</a:t>
            </a:r>
            <a:r>
              <a:rPr lang="en-US" sz="1200" dirty="0" smtClean="0"/>
              <a:t> </a:t>
            </a:r>
            <a:r>
              <a:rPr lang="en-US" sz="1200" dirty="0" err="1" smtClean="0"/>
              <a:t>ολοι</a:t>
            </a:r>
            <a:r>
              <a:rPr lang="en-US" sz="1200" dirty="0" smtClean="0"/>
              <a:t> μα</a:t>
            </a:r>
            <a:r>
              <a:rPr lang="en-US" sz="1200" dirty="0" err="1" smtClean="0"/>
              <a:t>ζί</a:t>
            </a:r>
            <a:r>
              <a:rPr lang="en-US" sz="1200" dirty="0" smtClean="0"/>
              <a:t>. </a:t>
            </a:r>
            <a:r>
              <a:rPr lang="en-US" sz="1200" dirty="0" err="1" smtClean="0"/>
              <a:t>Κυκλώνουμε</a:t>
            </a:r>
            <a:r>
              <a:rPr lang="en-US" sz="1200" dirty="0" smtClean="0"/>
              <a:t> </a:t>
            </a:r>
            <a:r>
              <a:rPr lang="en-US" sz="1200" dirty="0" err="1" smtClean="0"/>
              <a:t>με</a:t>
            </a:r>
            <a:r>
              <a:rPr lang="en-US" sz="1200" dirty="0" smtClean="0"/>
              <a:t> </a:t>
            </a:r>
            <a:r>
              <a:rPr lang="en-US" sz="1200" dirty="0" err="1" smtClean="0"/>
              <a:t>κόκκινο</a:t>
            </a:r>
            <a:r>
              <a:rPr lang="en-US" sz="1200" dirty="0" smtClean="0"/>
              <a:t> τα Ζ </a:t>
            </a:r>
            <a:r>
              <a:rPr lang="en-US" sz="1200" dirty="0" err="1" smtClean="0"/>
              <a:t>ζ</a:t>
            </a:r>
            <a:r>
              <a:rPr lang="en-US" sz="1200" dirty="0" smtClean="0"/>
              <a:t> και </a:t>
            </a:r>
            <a:r>
              <a:rPr lang="en-US" sz="1200" dirty="0" err="1" smtClean="0"/>
              <a:t>με</a:t>
            </a:r>
            <a:r>
              <a:rPr lang="en-US" sz="1200" dirty="0" smtClean="0"/>
              <a:t> π</a:t>
            </a:r>
            <a:r>
              <a:rPr lang="en-US" sz="1200" dirty="0" err="1" smtClean="0"/>
              <a:t>ράσινο</a:t>
            </a:r>
            <a:r>
              <a:rPr lang="en-US" sz="1200" dirty="0" smtClean="0"/>
              <a:t> τα Υ </a:t>
            </a:r>
            <a:r>
              <a:rPr lang="en-US" sz="1200" dirty="0" err="1" smtClean="0"/>
              <a:t>υ</a:t>
            </a:r>
            <a:r>
              <a:rPr lang="en-US" sz="12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7A11-6335-4DBA-AEBD-7633521A941D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287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Παρουσιάζω γράμμα και γραφή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άζουμε</a:t>
            </a:r>
            <a:r>
              <a:rPr lang="en-US" sz="1200" dirty="0" smtClean="0"/>
              <a:t> </a:t>
            </a:r>
            <a:r>
              <a:rPr lang="en-US" sz="1200" dirty="0" err="1" smtClean="0"/>
              <a:t>το</a:t>
            </a:r>
            <a:r>
              <a:rPr lang="en-US" sz="1200" dirty="0" smtClean="0"/>
              <a:t> π</a:t>
            </a:r>
            <a:r>
              <a:rPr lang="en-US" sz="1200" dirty="0" err="1" smtClean="0"/>
              <a:t>οίημ</a:t>
            </a:r>
            <a:r>
              <a:rPr lang="en-US" sz="1200" dirty="0" smtClean="0"/>
              <a:t>α. </a:t>
            </a:r>
            <a:r>
              <a:rPr lang="en-US" sz="1200" dirty="0" err="1" smtClean="0"/>
              <a:t>Μελο</a:t>
            </a:r>
            <a:r>
              <a:rPr lang="en-US" sz="1200" dirty="0" smtClean="0"/>
              <a:t>ποιούμε. </a:t>
            </a:r>
            <a:r>
              <a:rPr lang="en-US" sz="1200" dirty="0" err="1" smtClean="0"/>
              <a:t>Τρ</a:t>
            </a:r>
            <a:r>
              <a:rPr lang="en-US" sz="1200" dirty="0" smtClean="0"/>
              <a:t>αγουδάμε με το ρυθμό του “ Καλήν εσπέραν”. </a:t>
            </a:r>
            <a:r>
              <a:rPr lang="en-US" sz="1200" dirty="0" err="1" smtClean="0"/>
              <a:t>Κυκλώνουμε</a:t>
            </a:r>
            <a:r>
              <a:rPr lang="en-US" sz="1200" dirty="0" smtClean="0"/>
              <a:t> τα Ζ </a:t>
            </a:r>
            <a:r>
              <a:rPr lang="en-US" sz="1200" dirty="0" err="1" smtClean="0"/>
              <a:t>ζ</a:t>
            </a:r>
            <a:r>
              <a:rPr lang="en-US" sz="1200" dirty="0" smtClean="0"/>
              <a:t> και τα 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7A11-6335-4DBA-AEBD-7633521A941D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15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Κ</a:t>
            </a:r>
            <a:r>
              <a:rPr lang="en-US" sz="1200" dirty="0" err="1" smtClean="0"/>
              <a:t>άνουμε</a:t>
            </a:r>
            <a:r>
              <a:rPr lang="el-GR" sz="1200" dirty="0" smtClean="0"/>
              <a:t> </a:t>
            </a:r>
            <a:r>
              <a:rPr lang="en-US" sz="1200" dirty="0" smtClean="0"/>
              <a:t> </a:t>
            </a:r>
            <a:r>
              <a:rPr lang="el-GR" sz="1200" dirty="0" smtClean="0"/>
              <a:t>ομαδική </a:t>
            </a:r>
            <a:r>
              <a:rPr lang="en-US" sz="1200" dirty="0" smtClean="0"/>
              <a:t>α</a:t>
            </a:r>
            <a:r>
              <a:rPr lang="en-US" sz="1200" dirty="0" err="1" smtClean="0"/>
              <a:t>νάγνωση</a:t>
            </a:r>
            <a:r>
              <a:rPr lang="en-US" sz="1200" dirty="0" smtClean="0"/>
              <a:t>. </a:t>
            </a:r>
            <a:r>
              <a:rPr lang="el-GR" sz="1200" dirty="0" smtClean="0"/>
              <a:t>Ανά ομάδες , αγόρια- </a:t>
            </a:r>
            <a:r>
              <a:rPr lang="el-GR" sz="1200" dirty="0" err="1" smtClean="0"/>
              <a:t>κοριτσια</a:t>
            </a:r>
            <a:r>
              <a:rPr lang="el-GR" sz="1200" dirty="0" smtClean="0"/>
              <a:t> κλπ.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7A11-6335-4DBA-AEBD-7633521A941D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65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170-1C14-4325-9C45-7C750459E88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70-30CE-4626-A0B4-CF744E349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170-1C14-4325-9C45-7C750459E88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70-30CE-4626-A0B4-CF744E349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170-1C14-4325-9C45-7C750459E88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70-30CE-4626-A0B4-CF744E349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170-1C14-4325-9C45-7C750459E88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70-30CE-4626-A0B4-CF744E349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170-1C14-4325-9C45-7C750459E88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70-30CE-4626-A0B4-CF744E349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170-1C14-4325-9C45-7C750459E88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70-30CE-4626-A0B4-CF744E349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170-1C14-4325-9C45-7C750459E88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70-30CE-4626-A0B4-CF744E349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170-1C14-4325-9C45-7C750459E88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70-30CE-4626-A0B4-CF744E349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170-1C14-4325-9C45-7C750459E88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70-30CE-4626-A0B4-CF744E349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170-1C14-4325-9C45-7C750459E88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70-30CE-4626-A0B4-CF744E349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170-1C14-4325-9C45-7C750459E88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70-30CE-4626-A0B4-CF744E3496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2170-1C14-4325-9C45-7C750459E88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1B70-30CE-4626-A0B4-CF744E3496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921;&#969;&#940;&#957;&#957;&#945;\Music\Free%20YouTube%20Downloader\&#904;&#957;&#945;%20&#950;&#953;&#950;&#940;&#957;&#953;&#959;%20&#963;&#964;&#951;%20&#950;&#973;&#956;&#951;-%20&#918;&#950;%20-%20&#933;&#965;%20-&#915;&#955;&#974;&#963;&#963;&#945;%20&#913;&#900;%20&#916;&#951;&#956;&#959;&#964;&#953;&#954;&#959;&#973;.mp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-6263"/>
            <a:ext cx="8305800" cy="2362199"/>
          </a:xfrm>
          <a:noFill/>
        </p:spPr>
        <p:txBody>
          <a:bodyPr>
            <a:noAutofit/>
          </a:bodyPr>
          <a:lstStyle/>
          <a:p>
            <a:r>
              <a:rPr lang="el-GR" sz="7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Έ</a:t>
            </a:r>
            <a:r>
              <a:rPr lang="en-US" sz="7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να </a:t>
            </a:r>
            <a:r>
              <a:rPr lang="en-US" sz="7200" b="1" dirty="0" err="1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ζιζάνιο</a:t>
            </a:r>
            <a:r>
              <a:rPr lang="en-US" sz="7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στη</a:t>
            </a:r>
            <a:r>
              <a:rPr lang="en-US" sz="7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ζύμη</a:t>
            </a:r>
            <a:endParaRPr lang="en-US" sz="7200" b="1" dirty="0">
              <a:solidFill>
                <a:srgbClr val="FFFF00"/>
              </a:solidFill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0400" y="3962400"/>
            <a:ext cx="2133600" cy="1295400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Ζζ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00" y="615346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a typeface="Aka-AcidGR5yearsold" pitchFamily="2" charset="-95"/>
              </a:rPr>
              <a:t>Δασκάλα : Ελευθερία </a:t>
            </a:r>
            <a:r>
              <a:rPr lang="el-GR" sz="2400" b="1" dirty="0">
                <a:solidFill>
                  <a:srgbClr val="FF0000"/>
                </a:solidFill>
                <a:ea typeface="Aka-AcidGR5yearsold" pitchFamily="2" charset="-95"/>
              </a:rPr>
              <a:t>Π</a:t>
            </a:r>
            <a:r>
              <a:rPr lang="el-GR" sz="2400" b="1" dirty="0" smtClean="0">
                <a:solidFill>
                  <a:srgbClr val="FF0000"/>
                </a:solidFill>
                <a:ea typeface="Aka-AcidGR5yearsold" pitchFamily="2" charset="-95"/>
              </a:rPr>
              <a:t>απαδημητρίου</a:t>
            </a:r>
            <a:endParaRPr lang="el-GR" sz="24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  <p:pic>
        <p:nvPicPr>
          <p:cNvPr id="2050" name="Picture 2" descr="Κάθε μέρα... πρώτη!: Ένα ζιζάνιο στη ζύμ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405061"/>
            <a:ext cx="4152900" cy="31146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667000" y="2642743"/>
            <a:ext cx="11544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a typeface="Aka-AcidGR-DiaryGirl" pitchFamily="2" charset="-95"/>
              </a:rPr>
              <a:t>υ</a:t>
            </a:r>
            <a:endParaRPr lang="el-GR" sz="13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4399250" y="816497"/>
            <a:ext cx="1152128" cy="9361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1177642" y="816497"/>
            <a:ext cx="8386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π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4216848" y="2304353"/>
            <a:ext cx="1035743" cy="48749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4283961" y="3841373"/>
            <a:ext cx="1064779" cy="17790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4158002" y="4791106"/>
            <a:ext cx="1393376" cy="76101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802255" y="499719"/>
            <a:ext cx="15728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π</a:t>
            </a:r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a typeface="Aka-AcidGR-DiaryGirl" pitchFamily="2" charset="-95"/>
              </a:rPr>
              <a:t>υ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283440" y="2068570"/>
            <a:ext cx="6270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τ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197131" y="3027464"/>
            <a:ext cx="7986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σ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299470" y="4308404"/>
            <a:ext cx="7168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ν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871110" y="1857913"/>
            <a:ext cx="13436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DiaryGirl" pitchFamily="2" charset="-95"/>
              </a:rPr>
              <a:t>τ</a:t>
            </a:r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DiaryGirl" pitchFamily="2" charset="-95"/>
              </a:rPr>
              <a:t>υ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797779" y="3057319"/>
            <a:ext cx="15295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σ</a:t>
            </a:r>
            <a:r>
              <a:rPr lang="el-GR" sz="9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a typeface="Aka-AcidGR-DiaryGirl" pitchFamily="2" charset="-95"/>
              </a:rPr>
              <a:t>υ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936907" y="4225151"/>
            <a:ext cx="14398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ν</a:t>
            </a:r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a typeface="Aka-AcidGR-DiaryGirl" pitchFamily="2" charset="-95"/>
              </a:rPr>
              <a:t>υ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cxnSp>
        <p:nvCxnSpPr>
          <p:cNvPr id="23" name="Ευθύγραμμο βέλος σύνδεσης 22"/>
          <p:cNvCxnSpPr/>
          <p:nvPr/>
        </p:nvCxnSpPr>
        <p:spPr>
          <a:xfrm>
            <a:off x="4152290" y="5754954"/>
            <a:ext cx="1393376" cy="76101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Ορθογώνιο 23"/>
          <p:cNvSpPr/>
          <p:nvPr/>
        </p:nvSpPr>
        <p:spPr>
          <a:xfrm>
            <a:off x="1250328" y="5364380"/>
            <a:ext cx="7264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κ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5958785" y="5342023"/>
            <a:ext cx="14335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κ</a:t>
            </a:r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a typeface="Aka-AcidGR-DiaryGirl" pitchFamily="2" charset="-95"/>
              </a:rPr>
              <a:t>υ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2841731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9067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676400" y="5410200"/>
            <a:ext cx="15240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5410200"/>
            <a:ext cx="1828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965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553200" y="4724400"/>
            <a:ext cx="20574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908957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-6263"/>
            <a:ext cx="8305800" cy="2362199"/>
          </a:xfrm>
          <a:noFill/>
        </p:spPr>
        <p:txBody>
          <a:bodyPr>
            <a:noAutofit/>
          </a:bodyPr>
          <a:lstStyle/>
          <a:p>
            <a:r>
              <a:rPr lang="el-GR" sz="7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Έ</a:t>
            </a:r>
            <a:r>
              <a:rPr lang="en-US" sz="7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να </a:t>
            </a:r>
            <a:r>
              <a:rPr lang="en-US" sz="7200" b="1" dirty="0" err="1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ζιζάνιο</a:t>
            </a:r>
            <a:r>
              <a:rPr lang="en-US" sz="7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στη</a:t>
            </a:r>
            <a:r>
              <a:rPr lang="en-US" sz="72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Comic Sans MS" panose="030F0702030302020204" pitchFamily="66" charset="0"/>
                <a:ea typeface="AC-Hollow" pitchFamily="2" charset="-95"/>
              </a:rPr>
              <a:t>ζύμη</a:t>
            </a:r>
            <a:endParaRPr lang="en-US" sz="7200" b="1" dirty="0">
              <a:solidFill>
                <a:srgbClr val="FFFF00"/>
              </a:solidFill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0400" y="3962400"/>
            <a:ext cx="2133600" cy="1295400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Ζζ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00" y="615346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a typeface="Aka-AcidGR5yearsold" pitchFamily="2" charset="-95"/>
              </a:rPr>
              <a:t>Δασκάλα : Ελευθερία </a:t>
            </a:r>
            <a:r>
              <a:rPr lang="el-GR" sz="2400" b="1" dirty="0" err="1" smtClean="0">
                <a:solidFill>
                  <a:srgbClr val="FF0000"/>
                </a:solidFill>
                <a:ea typeface="Aka-AcidGR5yearsold" pitchFamily="2" charset="-95"/>
              </a:rPr>
              <a:t>παπαδημητρίου</a:t>
            </a:r>
            <a:endParaRPr lang="el-GR" sz="24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  <p:pic>
        <p:nvPicPr>
          <p:cNvPr id="2050" name="Picture 2" descr="Κάθε μέρα... πρώτη!: Ένα ζιζάνιο στη ζύμ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405061"/>
            <a:ext cx="4152900" cy="31146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470586" y="5515494"/>
            <a:ext cx="3593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ea typeface="AC-Hollow" pitchFamily="2" charset="-95"/>
              </a:rPr>
              <a:t>Τετράδιο εργασιών </a:t>
            </a:r>
            <a:endParaRPr lang="en-US" sz="3200" b="1" dirty="0">
              <a:ea typeface="AC-Hollow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03782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505200" cy="25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81226"/>
            <a:ext cx="85439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43" y="457200"/>
            <a:ext cx="694372" cy="1524000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3505200" y="0"/>
            <a:ext cx="3962400" cy="1724026"/>
          </a:xfrm>
          <a:prstGeom prst="wedgeRoundRectCallout">
            <a:avLst>
              <a:gd name="adj1" fmla="val 56090"/>
              <a:gd name="adj2" fmla="val 30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Διαβάζουμε!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169040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latin typeface="+mn-lt"/>
              </a:rPr>
              <a:t>Τ</a:t>
            </a:r>
            <a:r>
              <a:rPr lang="en-US" sz="4000" b="1" dirty="0" smtClean="0">
                <a:latin typeface="+mn-lt"/>
              </a:rPr>
              <a:t>ι β</a:t>
            </a:r>
            <a:r>
              <a:rPr lang="en-US" sz="4000" b="1" dirty="0" err="1" smtClean="0">
                <a:latin typeface="+mn-lt"/>
              </a:rPr>
              <a:t>λέ</a:t>
            </a:r>
            <a:r>
              <a:rPr lang="en-US" sz="4000" b="1" dirty="0" smtClean="0">
                <a:latin typeface="+mn-lt"/>
              </a:rPr>
              <a:t>πουμε; </a:t>
            </a:r>
            <a:r>
              <a:rPr lang="el-GR" sz="2800" b="1" dirty="0" smtClean="0">
                <a:latin typeface="+mn-lt"/>
              </a:rPr>
              <a:t/>
            </a:r>
            <a:br>
              <a:rPr lang="el-GR" sz="2800" b="1" dirty="0" smtClean="0">
                <a:latin typeface="+mn-lt"/>
              </a:rPr>
            </a:br>
            <a:r>
              <a:rPr lang="en-US" sz="2800" dirty="0" err="1" smtClean="0">
                <a:latin typeface="+mn-lt"/>
              </a:rPr>
              <a:t>Κυκλώνουμε</a:t>
            </a:r>
            <a:r>
              <a:rPr lang="en-US" sz="2800" dirty="0" smtClean="0">
                <a:latin typeface="+mn-lt"/>
              </a:rPr>
              <a:t> τα Ζ </a:t>
            </a:r>
            <a:r>
              <a:rPr lang="en-US" sz="2800" dirty="0" err="1" smtClean="0">
                <a:latin typeface="+mn-lt"/>
              </a:rPr>
              <a:t>ζ</a:t>
            </a:r>
            <a:r>
              <a:rPr lang="en-US" sz="2800" dirty="0" smtClean="0">
                <a:latin typeface="+mn-lt"/>
              </a:rPr>
              <a:t>  και τα Υ </a:t>
            </a:r>
            <a:r>
              <a:rPr lang="en-US" sz="2800" dirty="0" err="1" smtClean="0">
                <a:latin typeface="+mn-lt"/>
              </a:rPr>
              <a:t>υ</a:t>
            </a:r>
            <a:endParaRPr lang="en-US" sz="28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52600"/>
            <a:ext cx="91440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4"/>
          <p:cNvSpPr/>
          <p:nvPr/>
        </p:nvSpPr>
        <p:spPr>
          <a:xfrm>
            <a:off x="1066800" y="24384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2261755"/>
            <a:ext cx="304800" cy="4814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5140036" y="2502477"/>
            <a:ext cx="304800" cy="4693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4"/>
          <p:cNvSpPr/>
          <p:nvPr/>
        </p:nvSpPr>
        <p:spPr>
          <a:xfrm>
            <a:off x="7772400" y="3429000"/>
            <a:ext cx="2286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4"/>
          <p:cNvSpPr/>
          <p:nvPr/>
        </p:nvSpPr>
        <p:spPr>
          <a:xfrm>
            <a:off x="3657600" y="48006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1981200" y="152400"/>
            <a:ext cx="5257800" cy="137160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69013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162800" cy="543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563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3184946" y="2462"/>
            <a:ext cx="372909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ζύμη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839397" y="2057400"/>
            <a:ext cx="176862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noFill/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ζύ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883315" y="2057400"/>
            <a:ext cx="214513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noFill/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μη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930466" y="4655864"/>
            <a:ext cx="82907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ζ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397685" y="4800600"/>
            <a:ext cx="115448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ύ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7622734" y="4655864"/>
            <a:ext cx="11480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η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683581" y="4655864"/>
            <a:ext cx="118173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μ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733621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426246" y="2462"/>
            <a:ext cx="524650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ζυμάρι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D60093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13742" y="2057400"/>
            <a:ext cx="216937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noFill/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ζυ</a:t>
            </a:r>
            <a:r>
              <a:rPr lang="el-GR" sz="13800" b="1" spc="0" dirty="0" smtClean="0">
                <a:ln w="76200" cmpd="sng">
                  <a:noFill/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 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D60093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246089" y="2057399"/>
            <a:ext cx="221823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noFill/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μά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D60093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901776" y="2057398"/>
            <a:ext cx="16289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noFill/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ρι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D60093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41349" y="4780583"/>
            <a:ext cx="82907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ζ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D60093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790442" y="4800600"/>
            <a:ext cx="115448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υ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4940304" y="4860413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ά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D60093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511078" y="4800600"/>
            <a:ext cx="112242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ρ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D60093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8067262" y="4780584"/>
            <a:ext cx="6912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noFill/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ι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D60093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3477077" y="4860413"/>
            <a:ext cx="118173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noFill/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μ</a:t>
            </a:r>
            <a:endParaRPr lang="el-GR" sz="13800" b="1" spc="0" dirty="0">
              <a:ln w="76200" cmpd="sng">
                <a:noFill/>
                <a:prstDash val="solid"/>
              </a:ln>
              <a:solidFill>
                <a:srgbClr val="D60093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12488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35" y="228600"/>
            <a:ext cx="914006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752600" y="0"/>
            <a:ext cx="7391400" cy="914400"/>
          </a:xfrm>
          <a:prstGeom prst="wedgeRoundRectCallout">
            <a:avLst>
              <a:gd name="adj1" fmla="val -54385"/>
              <a:gd name="adj2" fmla="val 189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βλέπουμε στην εικόνα;</a:t>
            </a:r>
            <a:endParaRPr lang="el-GR" sz="4000" b="1" dirty="0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1796441" y="45026"/>
            <a:ext cx="7391400" cy="914400"/>
          </a:xfrm>
          <a:prstGeom prst="wedgeRoundRectCallout">
            <a:avLst>
              <a:gd name="adj1" fmla="val -54385"/>
              <a:gd name="adj2" fmla="val 189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chemeClr val="tx1"/>
                  </a:solidFill>
                </a:ln>
              </a:rPr>
              <a:t>Ποια είναι τα πρόσωπα;</a:t>
            </a:r>
            <a:endParaRPr lang="el-GR" sz="4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1752600" y="0"/>
            <a:ext cx="7391400" cy="914400"/>
          </a:xfrm>
          <a:prstGeom prst="wedgeRoundRectCallout">
            <a:avLst>
              <a:gd name="adj1" fmla="val -54385"/>
              <a:gd name="adj2" fmla="val 189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chemeClr val="tx1"/>
                  </a:solidFill>
                </a:ln>
              </a:rPr>
              <a:t>Ποια είναι τα ζώα;</a:t>
            </a:r>
            <a:endParaRPr lang="el-GR" sz="4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1773477" y="0"/>
            <a:ext cx="7391400" cy="914400"/>
          </a:xfrm>
          <a:prstGeom prst="wedgeRoundRectCallout">
            <a:avLst>
              <a:gd name="adj1" fmla="val -54385"/>
              <a:gd name="adj2" fmla="val 189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chemeClr val="tx1"/>
                  </a:solidFill>
                </a:ln>
              </a:rPr>
              <a:t>Τι </a:t>
            </a:r>
            <a:r>
              <a:rPr lang="el-GR" sz="4000" dirty="0" smtClean="0">
                <a:ln>
                  <a:solidFill>
                    <a:schemeClr val="tx1"/>
                  </a:solidFill>
                </a:ln>
              </a:rPr>
              <a:t>νομίζεις </a:t>
            </a:r>
            <a:r>
              <a:rPr lang="el-GR" sz="4000" dirty="0" smtClean="0">
                <a:ln>
                  <a:solidFill>
                    <a:schemeClr val="tx1"/>
                  </a:solidFill>
                </a:ln>
              </a:rPr>
              <a:t>ότι συνέβη;</a:t>
            </a:r>
            <a:endParaRPr lang="el-GR" sz="4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0" y="45026"/>
            <a:ext cx="733430" cy="16097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28800"/>
            <a:ext cx="91440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894512" y="3377625"/>
            <a:ext cx="380232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Ζ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4389887" y="3337051"/>
            <a:ext cx="3337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ζ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3377625"/>
            <a:ext cx="3337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ζ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3377625"/>
            <a:ext cx="3337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ζ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35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1129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1287385" y="2667000"/>
            <a:ext cx="397866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Y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4114800" y="2667000"/>
            <a:ext cx="409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υ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8377" y="4038600"/>
            <a:ext cx="409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ύ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9560" y="4673025"/>
            <a:ext cx="409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ύ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450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/>
          <p:nvPr/>
        </p:nvSpPr>
        <p:spPr>
          <a:xfrm>
            <a:off x="3886200" y="3810000"/>
            <a:ext cx="50688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44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ζύμη          </a:t>
            </a:r>
            <a:endParaRPr lang="en-US" sz="44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1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26" y="29718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/>
          <p:nvPr/>
        </p:nvSpPr>
        <p:spPr>
          <a:xfrm>
            <a:off x="36534" y="4377392"/>
            <a:ext cx="861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Ένα  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   σπίτι       από       γλυκιά          ζύμη          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72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5200" cy="25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85439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32" y="381000"/>
            <a:ext cx="992875" cy="1975485"/>
          </a:xfrm>
          <a:prstGeom prst="rect">
            <a:avLst/>
          </a:prstGeom>
        </p:spPr>
      </p:pic>
      <p:sp>
        <p:nvSpPr>
          <p:cNvPr id="8" name="Rounded Rectangular Callout 6"/>
          <p:cNvSpPr/>
          <p:nvPr/>
        </p:nvSpPr>
        <p:spPr>
          <a:xfrm>
            <a:off x="3657600" y="207817"/>
            <a:ext cx="3429000" cy="1666875"/>
          </a:xfrm>
          <a:prstGeom prst="wedgeRoundRectCallout">
            <a:avLst>
              <a:gd name="adj1" fmla="val 58503"/>
              <a:gd name="adj2" fmla="val 478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Ακούμε!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657600" y="207816"/>
            <a:ext cx="3429000" cy="1666875"/>
          </a:xfrm>
          <a:prstGeom prst="wedgeRoundRectCallout">
            <a:avLst>
              <a:gd name="adj1" fmla="val 58503"/>
              <a:gd name="adj2" fmla="val 4787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Τ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ι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συνέβη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τελικά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; 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5200" cy="25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8215"/>
            <a:ext cx="85439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752600" y="76200"/>
            <a:ext cx="7391400" cy="1219200"/>
          </a:xfrm>
          <a:prstGeom prst="wedgeRoundRectCallout">
            <a:avLst>
              <a:gd name="adj1" fmla="val 34917"/>
              <a:gd name="adj2" fmla="val 79987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chemeClr val="tx1"/>
                  </a:solidFill>
                </a:ln>
              </a:rPr>
              <a:t>Ας βρούμε όλα τα σημαδάκια!</a:t>
            </a:r>
            <a:endParaRPr lang="el-GR" sz="4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78" y="914400"/>
            <a:ext cx="716494" cy="1609725"/>
          </a:xfrm>
          <a:prstGeom prst="rect">
            <a:avLst/>
          </a:prstGeom>
        </p:spPr>
      </p:pic>
      <p:sp>
        <p:nvSpPr>
          <p:cNvPr id="3" name="Στρογγυλεμένο ορθογώνιο 2"/>
          <p:cNvSpPr/>
          <p:nvPr/>
        </p:nvSpPr>
        <p:spPr>
          <a:xfrm>
            <a:off x="914400" y="2524125"/>
            <a:ext cx="304800" cy="2952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4276724" y="2524124"/>
            <a:ext cx="304800" cy="447676"/>
          </a:xfrm>
          <a:prstGeom prst="round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8239125" y="2570451"/>
            <a:ext cx="304800" cy="401349"/>
          </a:xfrm>
          <a:prstGeom prst="round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914400" y="3200400"/>
            <a:ext cx="304800" cy="2952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3733800" y="3200400"/>
            <a:ext cx="304800" cy="5334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6948055" y="3733800"/>
            <a:ext cx="304800" cy="2952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5538354" y="4371974"/>
            <a:ext cx="304800" cy="29527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914400" y="4876800"/>
            <a:ext cx="304800" cy="2952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4581524" y="4953000"/>
            <a:ext cx="304800" cy="381000"/>
          </a:xfrm>
          <a:prstGeom prst="round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914400" y="5638800"/>
            <a:ext cx="304800" cy="2952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7100455" y="5786437"/>
            <a:ext cx="304800" cy="2952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942109" y="6400800"/>
            <a:ext cx="304800" cy="2952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4886324" y="6400800"/>
            <a:ext cx="304800" cy="29527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5200" cy="25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81225"/>
            <a:ext cx="85439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419600" y="5562600"/>
            <a:ext cx="411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58" y="507051"/>
            <a:ext cx="763886" cy="1596976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247900" y="38100"/>
            <a:ext cx="4838700" cy="1752600"/>
          </a:xfrm>
          <a:prstGeom prst="wedgeRoundRectCallout">
            <a:avLst>
              <a:gd name="adj1" fmla="val 53730"/>
              <a:gd name="adj2" fmla="val -276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ysClr val="windowText" lastClr="000000"/>
                </a:solidFill>
              </a:rPr>
              <a:t>Π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οιο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γράμμ</a:t>
            </a:r>
            <a:r>
              <a:rPr lang="en-US" sz="3200" dirty="0" smtClean="0">
                <a:solidFill>
                  <a:sysClr val="windowText" lastClr="000000"/>
                </a:solidFill>
              </a:rPr>
              <a:t>α έχουν όλες οι λέξεις </a:t>
            </a:r>
            <a:r>
              <a:rPr lang="en-US" sz="3200" dirty="0" smtClean="0">
                <a:solidFill>
                  <a:sysClr val="windowText" lastClr="000000"/>
                </a:solidFill>
              </a:rPr>
              <a:t>που</a:t>
            </a:r>
            <a:r>
              <a:rPr lang="el-GR" sz="3200" dirty="0" smtClean="0">
                <a:solidFill>
                  <a:sysClr val="windowText" lastClr="000000"/>
                </a:solidFill>
              </a:rPr>
              <a:t> είναι υπογραμμισμένες</a:t>
            </a:r>
            <a:r>
              <a:rPr lang="en-US" sz="3200" dirty="0" smtClean="0">
                <a:solidFill>
                  <a:sysClr val="windowText" lastClr="000000"/>
                </a:solidFill>
              </a:rPr>
              <a:t>;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7239000" y="2895600"/>
            <a:ext cx="99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>
            <a:off x="3657600" y="4038600"/>
            <a:ext cx="1143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5791200" y="4038600"/>
            <a:ext cx="1219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>
            <a:off x="4953000" y="4519612"/>
            <a:ext cx="68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>
            <a:off x="3200400" y="6019800"/>
            <a:ext cx="10715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latin typeface="Comic Sans MS" panose="030F0702030302020204" pitchFamily="66" charset="0"/>
                <a:ea typeface="Aka-AcidGR-DiaryGirl" pitchFamily="2" charset="-95"/>
              </a:rPr>
              <a:t>Πώς</a:t>
            </a:r>
            <a:r>
              <a:rPr lang="en-US" sz="8000" b="1" dirty="0" smtClean="0"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n-US" sz="8000" b="1" dirty="0" err="1" smtClean="0">
                <a:latin typeface="Comic Sans MS" panose="030F0702030302020204" pitchFamily="66" charset="0"/>
                <a:ea typeface="Aka-AcidGR-DiaryGirl" pitchFamily="2" charset="-95"/>
              </a:rPr>
              <a:t>γράφω</a:t>
            </a:r>
            <a:r>
              <a:rPr lang="en-US" sz="8000" b="1" dirty="0" smtClean="0"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l-GR" sz="8000" b="1" dirty="0" err="1" smtClean="0">
                <a:latin typeface="Comic Sans MS" panose="030F0702030302020204" pitchFamily="66" charset="0"/>
                <a:ea typeface="Aka-AcidGR-DiaryGirl" pitchFamily="2" charset="-95"/>
              </a:rPr>
              <a:t>Ζζ</a:t>
            </a:r>
            <a:endParaRPr lang="en-US" sz="8000" b="1" dirty="0"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3" name="Στρογγυλεμένο ορθογώνιο 12"/>
          <p:cNvSpPr/>
          <p:nvPr/>
        </p:nvSpPr>
        <p:spPr>
          <a:xfrm rot="5400000">
            <a:off x="1705476" y="1040601"/>
            <a:ext cx="576064" cy="21089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 rot="1748687">
            <a:off x="1763363" y="1600782"/>
            <a:ext cx="576064" cy="36258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Στρογγυλεμένο ορθογώνιο 11"/>
          <p:cNvSpPr/>
          <p:nvPr/>
        </p:nvSpPr>
        <p:spPr>
          <a:xfrm rot="5400000">
            <a:off x="1812742" y="3682225"/>
            <a:ext cx="576064" cy="228195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486666" y="1815673"/>
            <a:ext cx="212910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ζ</a:t>
            </a:r>
            <a:endParaRPr lang="el-GR" sz="287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036838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446145" y="2098309"/>
            <a:ext cx="82907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a typeface="Aka-AcidGR-DiaryGirl" pitchFamily="2" charset="-95"/>
              </a:rPr>
              <a:t>ζ</a:t>
            </a:r>
            <a:endParaRPr lang="el-GR" sz="13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421893" y="1758565"/>
            <a:ext cx="1152128" cy="9361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560410" y="878052"/>
            <a:ext cx="8515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α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482947" y="2718814"/>
            <a:ext cx="1035743" cy="48749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421893" y="3683145"/>
            <a:ext cx="1064779" cy="17790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139219"/>
            <a:ext cx="1393376" cy="76101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348740" y="816497"/>
            <a:ext cx="13324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a typeface="Aka-AcidGR-DiaryGirl" pitchFamily="2" charset="-95"/>
              </a:rPr>
              <a:t>ζ</a:t>
            </a:r>
            <a:r>
              <a:rPr lang="el-GR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649865" y="2021088"/>
            <a:ext cx="5068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ι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464142" y="3207050"/>
            <a:ext cx="7906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ο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626859" y="4286706"/>
            <a:ext cx="7008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ε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391844" y="1772816"/>
            <a:ext cx="9585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DiaryGirl" pitchFamily="2" charset="-95"/>
              </a:rPr>
              <a:t>ζ</a:t>
            </a:r>
            <a:r>
              <a:rPr lang="el-GR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320688" y="2898315"/>
            <a:ext cx="12955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a typeface="Aka-AcidGR-DiaryGirl" pitchFamily="2" charset="-95"/>
              </a:rPr>
              <a:t>ζ</a:t>
            </a:r>
            <a:r>
              <a:rPr lang="el-GR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277549" y="4225151"/>
            <a:ext cx="1187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a typeface="Aka-AcidGR-DiaryGirl" pitchFamily="2" charset="-95"/>
              </a:rPr>
              <a:t>ζ</a:t>
            </a:r>
            <a:r>
              <a:rPr lang="el-GR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cxnSp>
        <p:nvCxnSpPr>
          <p:cNvPr id="23" name="Ευθύγραμμο βέλος σύνδεσης 22"/>
          <p:cNvCxnSpPr/>
          <p:nvPr/>
        </p:nvCxnSpPr>
        <p:spPr>
          <a:xfrm>
            <a:off x="2191112" y="5215273"/>
            <a:ext cx="1393376" cy="76101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Ορθογώνιο 23"/>
          <p:cNvSpPr/>
          <p:nvPr/>
        </p:nvSpPr>
        <p:spPr>
          <a:xfrm>
            <a:off x="3643765" y="5362760"/>
            <a:ext cx="7986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η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5285126" y="5301205"/>
            <a:ext cx="13035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a typeface="Aka-AcidGR-DiaryGirl" pitchFamily="2" charset="-95"/>
              </a:rPr>
              <a:t>ζ</a:t>
            </a:r>
            <a:r>
              <a:rPr lang="el-GR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a typeface="Aka-AcidGR-DiaryGirl" pitchFamily="2" charset="-95"/>
              </a:rPr>
              <a:t>η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704547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5200" cy="25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81225"/>
            <a:ext cx="85439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505200" y="35814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86600" y="23622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4724400"/>
            <a:ext cx="304800" cy="6858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4114800"/>
            <a:ext cx="228600" cy="533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95400" y="3962400"/>
            <a:ext cx="304800" cy="6858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3581400"/>
            <a:ext cx="2286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61722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00" y="54102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4038600"/>
            <a:ext cx="2286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61722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Επεξήγηση με στρογγυλεμένο παραλληλόγραμμο 14"/>
          <p:cNvSpPr/>
          <p:nvPr/>
        </p:nvSpPr>
        <p:spPr>
          <a:xfrm>
            <a:off x="-146137" y="0"/>
            <a:ext cx="9178636" cy="1219200"/>
          </a:xfrm>
          <a:prstGeom prst="wedgeRoundRectCallout">
            <a:avLst>
              <a:gd name="adj1" fmla="val 21529"/>
              <a:gd name="adj2" fmla="val 9128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chemeClr val="tx1"/>
                  </a:solidFill>
                </a:ln>
              </a:rPr>
              <a:t>Βάφουμε κόκκινα τα </a:t>
            </a:r>
            <a:r>
              <a:rPr lang="el-GR" sz="4000" dirty="0" err="1" smtClean="0">
                <a:ln>
                  <a:solidFill>
                    <a:schemeClr val="tx1"/>
                  </a:solidFill>
                </a:ln>
              </a:rPr>
              <a:t>Ζ,ζ</a:t>
            </a:r>
            <a:r>
              <a:rPr lang="el-GR" sz="4000" dirty="0" smtClean="0">
                <a:ln>
                  <a:solidFill>
                    <a:schemeClr val="tx1"/>
                  </a:solidFill>
                </a:ln>
              </a:rPr>
              <a:t>  </a:t>
            </a:r>
            <a:r>
              <a:rPr lang="el-GR" sz="4000" dirty="0" smtClean="0">
                <a:ln>
                  <a:solidFill>
                    <a:schemeClr val="tx1"/>
                  </a:solidFill>
                </a:ln>
              </a:rPr>
              <a:t>και πράσινα τα </a:t>
            </a:r>
            <a:r>
              <a:rPr lang="el-GR" sz="4000" dirty="0" err="1" smtClean="0">
                <a:ln>
                  <a:solidFill>
                    <a:schemeClr val="tx1"/>
                  </a:solidFill>
                </a:ln>
              </a:rPr>
              <a:t>Υ,υ</a:t>
            </a:r>
            <a:r>
              <a:rPr lang="el-GR" sz="4000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el-GR" sz="4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40" y="990600"/>
            <a:ext cx="713644" cy="16097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latin typeface="Comic Sans MS" panose="030F0702030302020204" pitchFamily="66" charset="0"/>
                <a:ea typeface="Aka-AcidGR-DiaryGirl" pitchFamily="2" charset="-95"/>
              </a:rPr>
              <a:t>Πώς</a:t>
            </a:r>
            <a:r>
              <a:rPr lang="en-US" sz="8000" b="1" dirty="0" smtClean="0"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n-US" sz="8000" b="1" dirty="0" err="1" smtClean="0">
                <a:latin typeface="Comic Sans MS" panose="030F0702030302020204" pitchFamily="66" charset="0"/>
                <a:ea typeface="Aka-AcidGR-DiaryGirl" pitchFamily="2" charset="-95"/>
              </a:rPr>
              <a:t>γράφω</a:t>
            </a:r>
            <a:r>
              <a:rPr lang="el-GR" sz="8000" b="1" dirty="0" smtClean="0"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l-GR" sz="8000" b="1" dirty="0" err="1" smtClean="0">
                <a:latin typeface="+mn-lt"/>
                <a:ea typeface="Aka-AcidGR-DiaryGirl" pitchFamily="2" charset="-95"/>
              </a:rPr>
              <a:t>Υυ</a:t>
            </a:r>
            <a:endParaRPr lang="en-US" sz="8000" b="1" dirty="0">
              <a:latin typeface="+mn-lt"/>
              <a:ea typeface="Aka-AcidGR-DiaryGirl" pitchFamily="2" charset="-95"/>
            </a:endParaRPr>
          </a:p>
        </p:txBody>
      </p:sp>
      <p:sp>
        <p:nvSpPr>
          <p:cNvPr id="13" name="Στρογγυλεμένο ορθογώνιο 12"/>
          <p:cNvSpPr/>
          <p:nvPr/>
        </p:nvSpPr>
        <p:spPr>
          <a:xfrm rot="8748860">
            <a:off x="1376976" y="1715108"/>
            <a:ext cx="575268" cy="1981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 rot="1799446">
            <a:off x="2432899" y="1774541"/>
            <a:ext cx="576064" cy="20616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Στρογγυλεμένο ορθογώνιο 11"/>
          <p:cNvSpPr/>
          <p:nvPr/>
        </p:nvSpPr>
        <p:spPr>
          <a:xfrm>
            <a:off x="1939484" y="3016837"/>
            <a:ext cx="576064" cy="21309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449797" y="1676400"/>
            <a:ext cx="2202846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ea typeface="Aka-AcidGR-DiaryGirl" pitchFamily="2" charset="-95"/>
              </a:rPr>
              <a:t>υ</a:t>
            </a:r>
            <a:endParaRPr lang="el-GR" sz="287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083996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246</Words>
  <Application>Microsoft Office PowerPoint</Application>
  <PresentationFormat>Προβολή στην οθόνη (4:3)</PresentationFormat>
  <Paragraphs>89</Paragraphs>
  <Slides>23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Office Theme</vt:lpstr>
      <vt:lpstr>Ένα ζιζάνιο στη ζύμη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Ένα ζιζάνιο στη ζύμη</vt:lpstr>
      <vt:lpstr>Παρουσίαση του PowerPoint</vt:lpstr>
      <vt:lpstr>Τι βλέπουμε;  Κυκλώνουμε τα Ζ ζ  και τα Υ 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Ένα ζιζάνιο στη ζύμη</dc:title>
  <dc:creator>chatsikou</dc:creator>
  <cp:lastModifiedBy>Eleftheria Papadimitriou</cp:lastModifiedBy>
  <cp:revision>37</cp:revision>
  <dcterms:created xsi:type="dcterms:W3CDTF">2012-12-11T16:03:47Z</dcterms:created>
  <dcterms:modified xsi:type="dcterms:W3CDTF">2020-11-08T14:58:10Z</dcterms:modified>
</cp:coreProperties>
</file>